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82" r:id="rId2"/>
    <p:sldId id="283" r:id="rId3"/>
    <p:sldId id="284" r:id="rId4"/>
    <p:sldId id="285" r:id="rId5"/>
    <p:sldId id="286" r:id="rId6"/>
    <p:sldId id="287" r:id="rId7"/>
    <p:sldId id="288" r:id="rId8"/>
    <p:sldId id="289" r:id="rId9"/>
    <p:sldId id="290" r:id="rId10"/>
    <p:sldId id="291" r:id="rId11"/>
    <p:sldId id="292" r:id="rId12"/>
    <p:sldId id="293" r:id="rId13"/>
    <p:sldId id="294" r:id="rId14"/>
    <p:sldId id="295" r:id="rId15"/>
    <p:sldId id="305" r:id="rId16"/>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8" d="100"/>
          <a:sy n="68" d="100"/>
        </p:scale>
        <p:origin x="-798"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64AAA8C-CA86-44B4-8F26-CF5DFFCE9307}" type="datetimeFigureOut">
              <a:rPr lang="en-IN" smtClean="0"/>
              <a:pPr/>
              <a:t>05-05-2017</a:t>
            </a:fld>
            <a:endParaRPr lang="en-IN"/>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52DB0FBD-AD01-4618-8355-8E674F2F6808}" type="slidenum">
              <a:rPr lang="en-IN" smtClean="0"/>
              <a:pPr/>
              <a:t>‹#›</a:t>
            </a:fld>
            <a:endParaRPr lang="en-IN"/>
          </a:p>
        </p:txBody>
      </p:sp>
    </p:spTree>
    <p:extLst>
      <p:ext uri="{BB962C8B-B14F-4D97-AF65-F5344CB8AC3E}">
        <p14:creationId xmlns:p14="http://schemas.microsoft.com/office/powerpoint/2010/main" xmlns="" val="76175223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185281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2993550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323614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2283589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1319647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130819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1752786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3792175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241534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1034077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240370-2A93-4A6F-8956-30BAD34E0C1F}" type="datetimeFigureOut">
              <a:rPr lang="en-IN" smtClean="0"/>
              <a:pPr/>
              <a:t>05-05-2017</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968656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240370-2A93-4A6F-8956-30BAD34E0C1F}" type="datetimeFigureOut">
              <a:rPr lang="en-IN" smtClean="0"/>
              <a:pPr/>
              <a:t>05-05-2017</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7DD739-1DAD-47D2-B092-0E84520B777D}" type="slidenum">
              <a:rPr lang="en-IN" smtClean="0"/>
              <a:pPr/>
              <a:t>‹#›</a:t>
            </a:fld>
            <a:endParaRPr lang="en-IN" dirty="0"/>
          </a:p>
        </p:txBody>
      </p:sp>
    </p:spTree>
    <p:extLst>
      <p:ext uri="{BB962C8B-B14F-4D97-AF65-F5344CB8AC3E}">
        <p14:creationId xmlns:p14="http://schemas.microsoft.com/office/powerpoint/2010/main" xmlns="" val="2268080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82880"/>
            <a:ext cx="10515600" cy="874762"/>
          </a:xfrm>
        </p:spPr>
        <p:txBody>
          <a:bodyPr/>
          <a:lstStyle/>
          <a:p>
            <a:r>
              <a:rPr lang="en-IN" dirty="0" smtClean="0"/>
              <a:t>3.Specific Standards</a:t>
            </a:r>
            <a:endParaRPr lang="en-IN" dirty="0"/>
          </a:p>
        </p:txBody>
      </p:sp>
      <p:sp>
        <p:nvSpPr>
          <p:cNvPr id="3" name="Content Placeholder 2"/>
          <p:cNvSpPr>
            <a:spLocks noGrp="1"/>
          </p:cNvSpPr>
          <p:nvPr>
            <p:ph idx="1"/>
          </p:nvPr>
        </p:nvSpPr>
        <p:spPr>
          <a:xfrm>
            <a:off x="838200" y="1057642"/>
            <a:ext cx="10515600" cy="5119321"/>
          </a:xfrm>
        </p:spPr>
        <p:txBody>
          <a:bodyPr>
            <a:normAutofit lnSpcReduction="10000"/>
          </a:bodyPr>
          <a:lstStyle/>
          <a:p>
            <a:r>
              <a:rPr lang="en-IN" sz="3200" dirty="0" smtClean="0"/>
              <a:t>Financial Audit----</a:t>
            </a:r>
          </a:p>
          <a:p>
            <a:r>
              <a:rPr lang="en-IN" sz="3200" dirty="0" smtClean="0"/>
              <a:t>The auditor shall apply the concept of </a:t>
            </a:r>
            <a:r>
              <a:rPr lang="en-IN" sz="3200" i="1" u="sng" dirty="0" smtClean="0"/>
              <a:t>materiality</a:t>
            </a:r>
            <a:r>
              <a:rPr lang="en-IN" sz="3200" dirty="0" smtClean="0"/>
              <a:t> in an appropriate manner when planning and performing the audit</a:t>
            </a:r>
            <a:endParaRPr lang="en-IN" sz="3200" dirty="0"/>
          </a:p>
          <a:p>
            <a:r>
              <a:rPr lang="en-IN" sz="3200" dirty="0" smtClean="0"/>
              <a:t>The </a:t>
            </a:r>
            <a:r>
              <a:rPr lang="en-IN" sz="3200" i="1" u="sng" dirty="0" smtClean="0"/>
              <a:t>Audit Risk</a:t>
            </a:r>
            <a:r>
              <a:rPr lang="en-IN" sz="3200" dirty="0" smtClean="0"/>
              <a:t> in an audit of financial statements is the risk the auditor will express an inappropriate conclusion if the subject matter information is materially misstated.</a:t>
            </a:r>
          </a:p>
          <a:p>
            <a:r>
              <a:rPr lang="en-IN" sz="3200" dirty="0" smtClean="0"/>
              <a:t>Risk Assessment</a:t>
            </a:r>
          </a:p>
          <a:p>
            <a:pPr lvl="1"/>
            <a:r>
              <a:rPr lang="en-IN" sz="2800" dirty="0" smtClean="0"/>
              <a:t>Risk of fraud, complexity of transactions, significant transactions with related parties, degree of subjectivity, </a:t>
            </a:r>
            <a:r>
              <a:rPr lang="en-IN" sz="2800" dirty="0"/>
              <a:t>transactions </a:t>
            </a:r>
            <a:r>
              <a:rPr lang="en-IN" sz="2800" dirty="0" smtClean="0"/>
              <a:t>outside normal business course, compliance with laws &amp; regulations</a:t>
            </a:r>
          </a:p>
          <a:p>
            <a:pPr lvl="1"/>
            <a:endParaRPr lang="en-IN" sz="2800" dirty="0" smtClean="0"/>
          </a:p>
        </p:txBody>
      </p:sp>
    </p:spTree>
    <p:extLst>
      <p:ext uri="{BB962C8B-B14F-4D97-AF65-F5344CB8AC3E}">
        <p14:creationId xmlns:p14="http://schemas.microsoft.com/office/powerpoint/2010/main" xmlns="" val="3356622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35526"/>
            <a:ext cx="10515600" cy="790143"/>
          </a:xfrm>
        </p:spPr>
        <p:txBody>
          <a:bodyPr/>
          <a:lstStyle/>
          <a:p>
            <a:r>
              <a:rPr lang="en-IN" dirty="0"/>
              <a:t>3.Specific Standards</a:t>
            </a:r>
          </a:p>
        </p:txBody>
      </p:sp>
      <p:sp>
        <p:nvSpPr>
          <p:cNvPr id="3" name="Content Placeholder 2"/>
          <p:cNvSpPr>
            <a:spLocks noGrp="1"/>
          </p:cNvSpPr>
          <p:nvPr>
            <p:ph idx="1"/>
          </p:nvPr>
        </p:nvSpPr>
        <p:spPr>
          <a:xfrm>
            <a:off x="838200" y="1025669"/>
            <a:ext cx="10515600" cy="5151294"/>
          </a:xfrm>
        </p:spPr>
        <p:txBody>
          <a:bodyPr/>
          <a:lstStyle/>
          <a:p>
            <a:r>
              <a:rPr lang="en-IN" dirty="0"/>
              <a:t>Performance </a:t>
            </a:r>
            <a:r>
              <a:rPr lang="en-IN" dirty="0" smtClean="0"/>
              <a:t>Audit</a:t>
            </a:r>
          </a:p>
          <a:p>
            <a:endParaRPr lang="en-IN" dirty="0" smtClean="0"/>
          </a:p>
          <a:p>
            <a:pPr algn="just"/>
            <a:r>
              <a:rPr lang="en-IN" sz="3600" dirty="0" smtClean="0"/>
              <a:t>Auditors shall strive to provide </a:t>
            </a:r>
            <a:r>
              <a:rPr lang="en-IN" sz="3600" u="sng" dirty="0" smtClean="0"/>
              <a:t>audit reports</a:t>
            </a:r>
            <a:r>
              <a:rPr lang="en-IN" sz="3600" dirty="0" smtClean="0"/>
              <a:t> which are comprehensive, convincing, timely, reader friendly and balanced.</a:t>
            </a:r>
          </a:p>
          <a:p>
            <a:pPr algn="just"/>
            <a:r>
              <a:rPr lang="en-IN" sz="3600" dirty="0" smtClean="0"/>
              <a:t>Auditors shall seek to provide constructive </a:t>
            </a:r>
            <a:r>
              <a:rPr lang="en-IN" sz="3600" u="sng" dirty="0" smtClean="0"/>
              <a:t>recommendations</a:t>
            </a:r>
            <a:r>
              <a:rPr lang="en-IN" sz="3600" dirty="0" smtClean="0"/>
              <a:t> that are likely to contribute significantly addressing the weaknesses or problems identified by the audit.</a:t>
            </a:r>
            <a:endParaRPr lang="en-IN" sz="3600" dirty="0"/>
          </a:p>
          <a:p>
            <a:endParaRPr lang="en-IN" sz="3200" dirty="0"/>
          </a:p>
        </p:txBody>
      </p:sp>
    </p:spTree>
    <p:extLst>
      <p:ext uri="{BB962C8B-B14F-4D97-AF65-F5344CB8AC3E}">
        <p14:creationId xmlns:p14="http://schemas.microsoft.com/office/powerpoint/2010/main" xmlns="" val="479088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07819"/>
            <a:ext cx="10515600" cy="831706"/>
          </a:xfrm>
        </p:spPr>
        <p:txBody>
          <a:bodyPr/>
          <a:lstStyle/>
          <a:p>
            <a:r>
              <a:rPr lang="en-IN" dirty="0"/>
              <a:t>3.Specific Standards</a:t>
            </a:r>
          </a:p>
        </p:txBody>
      </p:sp>
      <p:sp>
        <p:nvSpPr>
          <p:cNvPr id="3" name="Content Placeholder 2"/>
          <p:cNvSpPr>
            <a:spLocks noGrp="1"/>
          </p:cNvSpPr>
          <p:nvPr>
            <p:ph idx="1"/>
          </p:nvPr>
        </p:nvSpPr>
        <p:spPr>
          <a:xfrm>
            <a:off x="838200" y="1039525"/>
            <a:ext cx="10515600" cy="5137438"/>
          </a:xfrm>
        </p:spPr>
        <p:txBody>
          <a:bodyPr>
            <a:normAutofit lnSpcReduction="10000"/>
          </a:bodyPr>
          <a:lstStyle/>
          <a:p>
            <a:r>
              <a:rPr lang="en-IN" dirty="0"/>
              <a:t>Performance </a:t>
            </a:r>
            <a:r>
              <a:rPr lang="en-IN" dirty="0" smtClean="0"/>
              <a:t>Audit</a:t>
            </a:r>
          </a:p>
          <a:p>
            <a:endParaRPr lang="en-IN" dirty="0"/>
          </a:p>
          <a:p>
            <a:pPr algn="just"/>
            <a:r>
              <a:rPr lang="en-IN" sz="4400" dirty="0" smtClean="0"/>
              <a:t>Auditors shall </a:t>
            </a:r>
            <a:r>
              <a:rPr lang="en-IN" sz="4400" u="sng" dirty="0" smtClean="0"/>
              <a:t>follow up</a:t>
            </a:r>
            <a:r>
              <a:rPr lang="en-IN" sz="4400" dirty="0" smtClean="0"/>
              <a:t> previous audit findings and recommendations wherever appropriate. Follow-ups shall be reported appropriately in order to provide feedback to the legislature together, if possible, with the conclusions and impacts of all relevant corrective action.</a:t>
            </a:r>
            <a:endParaRPr lang="en-IN" sz="4400" dirty="0"/>
          </a:p>
          <a:p>
            <a:endParaRPr lang="en-IN" dirty="0"/>
          </a:p>
        </p:txBody>
      </p:sp>
    </p:spTree>
    <p:extLst>
      <p:ext uri="{BB962C8B-B14F-4D97-AF65-F5344CB8AC3E}">
        <p14:creationId xmlns:p14="http://schemas.microsoft.com/office/powerpoint/2010/main" xmlns="" val="36095926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40434"/>
            <a:ext cx="10515600" cy="798657"/>
          </a:xfrm>
        </p:spPr>
        <p:txBody>
          <a:bodyPr/>
          <a:lstStyle/>
          <a:p>
            <a:r>
              <a:rPr lang="en-IN" dirty="0"/>
              <a:t>3.Specific Standards</a:t>
            </a:r>
          </a:p>
        </p:txBody>
      </p:sp>
      <p:sp>
        <p:nvSpPr>
          <p:cNvPr id="3" name="Content Placeholder 2"/>
          <p:cNvSpPr>
            <a:spLocks noGrp="1"/>
          </p:cNvSpPr>
          <p:nvPr>
            <p:ph idx="1"/>
          </p:nvPr>
        </p:nvSpPr>
        <p:spPr>
          <a:xfrm>
            <a:off x="838200" y="1039090"/>
            <a:ext cx="10515600" cy="5403273"/>
          </a:xfrm>
        </p:spPr>
        <p:txBody>
          <a:bodyPr/>
          <a:lstStyle/>
          <a:p>
            <a:r>
              <a:rPr lang="en-IN" dirty="0" smtClean="0"/>
              <a:t>Compliance Audit</a:t>
            </a:r>
          </a:p>
          <a:p>
            <a:r>
              <a:rPr lang="en-IN" dirty="0" smtClean="0"/>
              <a:t>These audits are carried out  by assessing whether activities, financial transactions and information comply in all material respects, with the authorities which govern the audited entity.</a:t>
            </a:r>
          </a:p>
          <a:p>
            <a:pPr lvl="1"/>
            <a:r>
              <a:rPr lang="en-IN" dirty="0" smtClean="0"/>
              <a:t>Regularity – adherence to relevant laws, regulations and agreements</a:t>
            </a:r>
          </a:p>
          <a:p>
            <a:pPr lvl="1"/>
            <a:r>
              <a:rPr lang="en-IN" dirty="0" smtClean="0"/>
              <a:t>Propriety – observance of general principles governing sound financial management and the ethical conduct of public officials</a:t>
            </a:r>
          </a:p>
          <a:p>
            <a:r>
              <a:rPr lang="en-IN" dirty="0" smtClean="0"/>
              <a:t>Compliance audit can be part of a combined audit that may also include other aspects. It is generally conducted either</a:t>
            </a:r>
          </a:p>
          <a:p>
            <a:pPr lvl="2"/>
            <a:r>
              <a:rPr lang="en-IN" sz="2400" dirty="0" smtClean="0"/>
              <a:t>In relation with the audit of financial statements, or </a:t>
            </a:r>
          </a:p>
          <a:p>
            <a:pPr lvl="2"/>
            <a:r>
              <a:rPr lang="en-IN" sz="2400" dirty="0" smtClean="0"/>
              <a:t>separately as individual compliance audits, or</a:t>
            </a:r>
          </a:p>
          <a:p>
            <a:pPr lvl="2"/>
            <a:r>
              <a:rPr lang="en-IN" sz="2400" dirty="0" smtClean="0"/>
              <a:t> in combination with performance auditing</a:t>
            </a:r>
            <a:endParaRPr lang="en-IN" sz="2400" dirty="0"/>
          </a:p>
        </p:txBody>
      </p:sp>
    </p:spTree>
    <p:extLst>
      <p:ext uri="{BB962C8B-B14F-4D97-AF65-F5344CB8AC3E}">
        <p14:creationId xmlns:p14="http://schemas.microsoft.com/office/powerpoint/2010/main" xmlns="" val="701463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71161"/>
            <a:ext cx="10515600" cy="757093"/>
          </a:xfrm>
        </p:spPr>
        <p:txBody>
          <a:bodyPr/>
          <a:lstStyle/>
          <a:p>
            <a:r>
              <a:rPr lang="en-IN" dirty="0"/>
              <a:t>3.Specific Standards</a:t>
            </a:r>
          </a:p>
        </p:txBody>
      </p:sp>
      <p:sp>
        <p:nvSpPr>
          <p:cNvPr id="3" name="Content Placeholder 2"/>
          <p:cNvSpPr>
            <a:spLocks noGrp="1"/>
          </p:cNvSpPr>
          <p:nvPr>
            <p:ph idx="1"/>
          </p:nvPr>
        </p:nvSpPr>
        <p:spPr>
          <a:xfrm>
            <a:off x="838200" y="1080655"/>
            <a:ext cx="10515600" cy="5096308"/>
          </a:xfrm>
        </p:spPr>
        <p:txBody>
          <a:bodyPr>
            <a:normAutofit lnSpcReduction="10000"/>
          </a:bodyPr>
          <a:lstStyle/>
          <a:p>
            <a:r>
              <a:rPr lang="en-IN" dirty="0"/>
              <a:t>Compliance </a:t>
            </a:r>
            <a:r>
              <a:rPr lang="en-IN" dirty="0" smtClean="0"/>
              <a:t>Audit</a:t>
            </a:r>
          </a:p>
          <a:p>
            <a:pPr algn="just"/>
            <a:r>
              <a:rPr lang="en-IN" sz="4000" dirty="0" smtClean="0"/>
              <a:t>Consideration of </a:t>
            </a:r>
            <a:r>
              <a:rPr lang="en-IN" sz="4000" u="sng" dirty="0" smtClean="0"/>
              <a:t>audit risk</a:t>
            </a:r>
            <a:r>
              <a:rPr lang="en-IN" sz="4000" dirty="0" smtClean="0"/>
              <a:t> is relevant in both attestation and direct engagements.</a:t>
            </a:r>
          </a:p>
          <a:p>
            <a:pPr algn="just"/>
            <a:r>
              <a:rPr lang="en-IN" sz="4000" u="sng" dirty="0" smtClean="0"/>
              <a:t>Materiality</a:t>
            </a:r>
            <a:r>
              <a:rPr lang="en-IN" sz="4000" dirty="0" smtClean="0"/>
              <a:t> in compliance auditing has both quantitative and qualitative aspects, although the qualitative aspects generally play a greater role in the public sector.</a:t>
            </a:r>
          </a:p>
          <a:p>
            <a:pPr algn="just"/>
            <a:r>
              <a:rPr lang="en-IN" sz="4000" dirty="0" smtClean="0"/>
              <a:t>Auditors shall perform a risk assessment to identify risks of non-compliance.</a:t>
            </a:r>
          </a:p>
          <a:p>
            <a:endParaRPr lang="en-IN" dirty="0"/>
          </a:p>
        </p:txBody>
      </p:sp>
    </p:spTree>
    <p:extLst>
      <p:ext uri="{BB962C8B-B14F-4D97-AF65-F5344CB8AC3E}">
        <p14:creationId xmlns:p14="http://schemas.microsoft.com/office/powerpoint/2010/main" xmlns="" val="34807808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85016"/>
            <a:ext cx="10515600" cy="604693"/>
          </a:xfrm>
        </p:spPr>
        <p:txBody>
          <a:bodyPr>
            <a:normAutofit fontScale="90000"/>
          </a:bodyPr>
          <a:lstStyle/>
          <a:p>
            <a:r>
              <a:rPr lang="en-IN" dirty="0"/>
              <a:t>3.Specific Standards</a:t>
            </a:r>
          </a:p>
        </p:txBody>
      </p:sp>
      <p:sp>
        <p:nvSpPr>
          <p:cNvPr id="3" name="Content Placeholder 2"/>
          <p:cNvSpPr>
            <a:spLocks noGrp="1"/>
          </p:cNvSpPr>
          <p:nvPr>
            <p:ph idx="1"/>
          </p:nvPr>
        </p:nvSpPr>
        <p:spPr>
          <a:xfrm>
            <a:off x="838200" y="789709"/>
            <a:ext cx="10515600" cy="5888182"/>
          </a:xfrm>
        </p:spPr>
        <p:txBody>
          <a:bodyPr>
            <a:normAutofit lnSpcReduction="10000"/>
          </a:bodyPr>
          <a:lstStyle/>
          <a:p>
            <a:r>
              <a:rPr lang="en-IN" dirty="0"/>
              <a:t>Compliance </a:t>
            </a:r>
            <a:r>
              <a:rPr lang="en-IN" dirty="0" smtClean="0"/>
              <a:t>Audit</a:t>
            </a:r>
          </a:p>
          <a:p>
            <a:pPr algn="just"/>
            <a:r>
              <a:rPr lang="en-IN" sz="3600" dirty="0" smtClean="0"/>
              <a:t>Auditors </a:t>
            </a:r>
            <a:r>
              <a:rPr lang="en-IN" sz="3600" dirty="0"/>
              <a:t>shall consider the </a:t>
            </a:r>
            <a:r>
              <a:rPr lang="en-IN" sz="3600" u="sng" dirty="0"/>
              <a:t>risk of fraud, abuse and noncompliance</a:t>
            </a:r>
            <a:r>
              <a:rPr lang="en-IN" sz="3600" dirty="0" smtClean="0"/>
              <a:t>. If the auditor comes across instances of noncompliance which may be indicative of fraud, the auditor shall exercise due professional care and caution so as not to interfere with any future legal proceedings or investigations.</a:t>
            </a:r>
            <a:endParaRPr lang="en-IN" sz="3600" dirty="0"/>
          </a:p>
          <a:p>
            <a:pPr algn="just"/>
            <a:r>
              <a:rPr lang="en-IN" sz="3600" dirty="0" smtClean="0"/>
              <a:t>Auditors shall prepare a </a:t>
            </a:r>
            <a:r>
              <a:rPr lang="en-IN" sz="3600" u="sng" dirty="0" smtClean="0"/>
              <a:t>report</a:t>
            </a:r>
            <a:r>
              <a:rPr lang="en-IN" sz="3600" dirty="0" smtClean="0"/>
              <a:t> based on the principles of completeness, objectivity, timeliness and a contradictory process.</a:t>
            </a:r>
          </a:p>
          <a:p>
            <a:pPr algn="just"/>
            <a:r>
              <a:rPr lang="en-IN" sz="3600" dirty="0" smtClean="0"/>
              <a:t>Auditors shall follow up instances of noncompliance when appropriate.</a:t>
            </a:r>
            <a:endParaRPr lang="en-IN" sz="3600" dirty="0"/>
          </a:p>
          <a:p>
            <a:endParaRPr lang="en-IN" dirty="0"/>
          </a:p>
        </p:txBody>
      </p:sp>
    </p:spTree>
    <p:extLst>
      <p:ext uri="{BB962C8B-B14F-4D97-AF65-F5344CB8AC3E}">
        <p14:creationId xmlns:p14="http://schemas.microsoft.com/office/powerpoint/2010/main" xmlns="" val="33774278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IN" sz="23900" dirty="0" smtClean="0"/>
              <a:t>Thanks</a:t>
            </a:r>
            <a:endParaRPr lang="en-IN" sz="23900" dirty="0"/>
          </a:p>
        </p:txBody>
      </p:sp>
    </p:spTree>
    <p:extLst>
      <p:ext uri="{BB962C8B-B14F-4D97-AF65-F5344CB8AC3E}">
        <p14:creationId xmlns:p14="http://schemas.microsoft.com/office/powerpoint/2010/main" xmlns="" val="36830507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2338" y="168811"/>
            <a:ext cx="10515600" cy="734085"/>
          </a:xfrm>
        </p:spPr>
        <p:txBody>
          <a:bodyPr/>
          <a:lstStyle/>
          <a:p>
            <a:r>
              <a:rPr lang="en-IN" dirty="0"/>
              <a:t>3.Specific Standards</a:t>
            </a:r>
          </a:p>
        </p:txBody>
      </p:sp>
      <p:sp>
        <p:nvSpPr>
          <p:cNvPr id="3" name="Content Placeholder 2"/>
          <p:cNvSpPr>
            <a:spLocks noGrp="1"/>
          </p:cNvSpPr>
          <p:nvPr>
            <p:ph idx="1"/>
          </p:nvPr>
        </p:nvSpPr>
        <p:spPr>
          <a:xfrm>
            <a:off x="838200" y="745588"/>
            <a:ext cx="10515600" cy="5431375"/>
          </a:xfrm>
        </p:spPr>
        <p:txBody>
          <a:bodyPr/>
          <a:lstStyle/>
          <a:p>
            <a:r>
              <a:rPr lang="en-IN" dirty="0"/>
              <a:t>Financial </a:t>
            </a:r>
            <a:r>
              <a:rPr lang="en-IN" dirty="0" smtClean="0"/>
              <a:t>Audit---</a:t>
            </a:r>
          </a:p>
          <a:p>
            <a:r>
              <a:rPr lang="en-IN" dirty="0" smtClean="0"/>
              <a:t>Going concern considerations</a:t>
            </a:r>
          </a:p>
          <a:p>
            <a:r>
              <a:rPr lang="en-IN" dirty="0" smtClean="0"/>
              <a:t>Considerations Relating to fraud in an audit of Financial Statements</a:t>
            </a:r>
          </a:p>
          <a:p>
            <a:r>
              <a:rPr lang="en-IN" dirty="0"/>
              <a:t>Considerations Relating </a:t>
            </a:r>
            <a:r>
              <a:rPr lang="en-IN" dirty="0" smtClean="0"/>
              <a:t>to Laws and Regulations </a:t>
            </a:r>
            <a:r>
              <a:rPr lang="en-IN" dirty="0"/>
              <a:t>in an audit of Financial </a:t>
            </a:r>
            <a:r>
              <a:rPr lang="en-IN" dirty="0" smtClean="0"/>
              <a:t>Statements</a:t>
            </a:r>
          </a:p>
          <a:p>
            <a:r>
              <a:rPr lang="en-IN" dirty="0" smtClean="0"/>
              <a:t>Consideration of subsequent events</a:t>
            </a:r>
          </a:p>
          <a:p>
            <a:r>
              <a:rPr lang="en-IN" dirty="0" smtClean="0"/>
              <a:t>Evaluating Misstatements</a:t>
            </a:r>
          </a:p>
          <a:p>
            <a:r>
              <a:rPr lang="en-IN" dirty="0" smtClean="0"/>
              <a:t>Forming an opinion and reporting on the </a:t>
            </a:r>
            <a:r>
              <a:rPr lang="en-IN" dirty="0"/>
              <a:t>Financial </a:t>
            </a:r>
            <a:r>
              <a:rPr lang="en-IN" dirty="0" smtClean="0"/>
              <a:t>Statements</a:t>
            </a:r>
          </a:p>
          <a:p>
            <a:r>
              <a:rPr lang="en-IN" dirty="0" smtClean="0"/>
              <a:t>Comparative Information</a:t>
            </a:r>
          </a:p>
          <a:p>
            <a:endParaRPr lang="en-IN" dirty="0"/>
          </a:p>
          <a:p>
            <a:endParaRPr lang="en-IN" dirty="0"/>
          </a:p>
        </p:txBody>
      </p:sp>
    </p:spTree>
    <p:extLst>
      <p:ext uri="{BB962C8B-B14F-4D97-AF65-F5344CB8AC3E}">
        <p14:creationId xmlns:p14="http://schemas.microsoft.com/office/powerpoint/2010/main" xmlns="" val="2678014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39150"/>
            <a:ext cx="10515600" cy="832559"/>
          </a:xfrm>
        </p:spPr>
        <p:txBody>
          <a:bodyPr/>
          <a:lstStyle/>
          <a:p>
            <a:r>
              <a:rPr lang="en-IN" dirty="0"/>
              <a:t>3.Specific Standards</a:t>
            </a:r>
          </a:p>
        </p:txBody>
      </p:sp>
      <p:sp>
        <p:nvSpPr>
          <p:cNvPr id="3" name="Content Placeholder 2"/>
          <p:cNvSpPr>
            <a:spLocks noGrp="1"/>
          </p:cNvSpPr>
          <p:nvPr>
            <p:ph idx="1"/>
          </p:nvPr>
        </p:nvSpPr>
        <p:spPr>
          <a:xfrm>
            <a:off x="838200" y="1071709"/>
            <a:ext cx="10515600" cy="5105254"/>
          </a:xfrm>
        </p:spPr>
        <p:txBody>
          <a:bodyPr/>
          <a:lstStyle/>
          <a:p>
            <a:r>
              <a:rPr lang="en-IN" dirty="0"/>
              <a:t>Financial </a:t>
            </a:r>
            <a:r>
              <a:rPr lang="en-IN" dirty="0" smtClean="0"/>
              <a:t>Audit---</a:t>
            </a:r>
          </a:p>
          <a:p>
            <a:r>
              <a:rPr lang="en-IN" dirty="0" smtClean="0"/>
              <a:t>Special Considerations-Audits of financial statements prepared in accordance with Special Purpose framework</a:t>
            </a:r>
          </a:p>
          <a:p>
            <a:r>
              <a:rPr lang="en-IN" dirty="0" smtClean="0"/>
              <a:t>Auditor shall obtain an understanding of </a:t>
            </a:r>
          </a:p>
          <a:p>
            <a:pPr lvl="2"/>
            <a:r>
              <a:rPr lang="en-IN" dirty="0" smtClean="0"/>
              <a:t>The purpose for which the financial statements are prepared</a:t>
            </a:r>
          </a:p>
          <a:p>
            <a:pPr lvl="2"/>
            <a:r>
              <a:rPr lang="en-IN" dirty="0" smtClean="0"/>
              <a:t>The intended users</a:t>
            </a:r>
          </a:p>
          <a:p>
            <a:pPr lvl="2"/>
            <a:r>
              <a:rPr lang="en-IN" dirty="0" smtClean="0"/>
              <a:t>The steps taken by management to determine that the applicable financial reporting framework is applicable financial reporting framework is acceptable in the circumstances</a:t>
            </a:r>
            <a:endParaRPr lang="en-IN" dirty="0"/>
          </a:p>
          <a:p>
            <a:endParaRPr lang="en-IN" dirty="0"/>
          </a:p>
          <a:p>
            <a:r>
              <a:rPr lang="en-IN" dirty="0" smtClean="0"/>
              <a:t>These standards also apply to audits of a single financial statement or a specific element of a financial statement </a:t>
            </a:r>
            <a:endParaRPr lang="en-IN" dirty="0"/>
          </a:p>
        </p:txBody>
      </p:sp>
    </p:spTree>
    <p:extLst>
      <p:ext uri="{BB962C8B-B14F-4D97-AF65-F5344CB8AC3E}">
        <p14:creationId xmlns:p14="http://schemas.microsoft.com/office/powerpoint/2010/main" xmlns="" val="25686315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63236"/>
            <a:ext cx="10515600" cy="790143"/>
          </a:xfrm>
        </p:spPr>
        <p:txBody>
          <a:bodyPr/>
          <a:lstStyle/>
          <a:p>
            <a:r>
              <a:rPr lang="en-IN" dirty="0"/>
              <a:t>3.Specific Standards</a:t>
            </a:r>
          </a:p>
        </p:txBody>
      </p:sp>
      <p:sp>
        <p:nvSpPr>
          <p:cNvPr id="3" name="Content Placeholder 2"/>
          <p:cNvSpPr>
            <a:spLocks noGrp="1"/>
          </p:cNvSpPr>
          <p:nvPr>
            <p:ph idx="1"/>
          </p:nvPr>
        </p:nvSpPr>
        <p:spPr>
          <a:xfrm>
            <a:off x="838200" y="1053379"/>
            <a:ext cx="10515600" cy="5123584"/>
          </a:xfrm>
        </p:spPr>
        <p:txBody>
          <a:bodyPr>
            <a:normAutofit lnSpcReduction="10000"/>
          </a:bodyPr>
          <a:lstStyle/>
          <a:p>
            <a:pPr algn="just"/>
            <a:r>
              <a:rPr lang="en-IN" sz="4000" dirty="0"/>
              <a:t>Financial </a:t>
            </a:r>
            <a:r>
              <a:rPr lang="en-IN" sz="4000" dirty="0" smtClean="0"/>
              <a:t>Audit---</a:t>
            </a:r>
            <a:endParaRPr lang="en-IN" sz="4000" dirty="0"/>
          </a:p>
          <a:p>
            <a:pPr algn="just"/>
            <a:r>
              <a:rPr lang="en-IN" sz="4000" dirty="0" smtClean="0"/>
              <a:t>While auditing the group financial statements auditors shall obtain sufficient and appropriate audit evidence regarding the financial information of all components and the consolidation process, to express an opinion as to whether the consolidated financial statements are prepared, in all material respects, in accordance with the applicable financial reporting framework</a:t>
            </a:r>
            <a:endParaRPr lang="en-IN" sz="4000" dirty="0"/>
          </a:p>
        </p:txBody>
      </p:sp>
    </p:spTree>
    <p:extLst>
      <p:ext uri="{BB962C8B-B14F-4D97-AF65-F5344CB8AC3E}">
        <p14:creationId xmlns:p14="http://schemas.microsoft.com/office/powerpoint/2010/main" xmlns="" val="17894681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10837"/>
            <a:ext cx="10515600" cy="845127"/>
          </a:xfrm>
        </p:spPr>
        <p:txBody>
          <a:bodyPr/>
          <a:lstStyle/>
          <a:p>
            <a:r>
              <a:rPr lang="en-IN" dirty="0"/>
              <a:t>3.Specific Standards</a:t>
            </a:r>
          </a:p>
        </p:txBody>
      </p:sp>
      <p:sp>
        <p:nvSpPr>
          <p:cNvPr id="3" name="Content Placeholder 2"/>
          <p:cNvSpPr>
            <a:spLocks noGrp="1"/>
          </p:cNvSpPr>
          <p:nvPr>
            <p:ph idx="1"/>
          </p:nvPr>
        </p:nvSpPr>
        <p:spPr>
          <a:xfrm>
            <a:off x="838200" y="1219200"/>
            <a:ext cx="10515600" cy="4957763"/>
          </a:xfrm>
        </p:spPr>
        <p:txBody>
          <a:bodyPr/>
          <a:lstStyle/>
          <a:p>
            <a:r>
              <a:rPr lang="en-IN" sz="3200" dirty="0" smtClean="0"/>
              <a:t>Performance Audit</a:t>
            </a:r>
          </a:p>
          <a:p>
            <a:r>
              <a:rPr lang="en-IN" sz="4800" dirty="0" smtClean="0"/>
              <a:t>The main objective is to constructively promote economical, effective and efficient governance. It also contributes to accountability transparency.</a:t>
            </a:r>
          </a:p>
        </p:txBody>
      </p:sp>
    </p:spTree>
    <p:extLst>
      <p:ext uri="{BB962C8B-B14F-4D97-AF65-F5344CB8AC3E}">
        <p14:creationId xmlns:p14="http://schemas.microsoft.com/office/powerpoint/2010/main" xmlns="" val="445489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3.Specific Standards</a:t>
            </a:r>
          </a:p>
        </p:txBody>
      </p:sp>
      <p:sp>
        <p:nvSpPr>
          <p:cNvPr id="3" name="Content Placeholder 2"/>
          <p:cNvSpPr>
            <a:spLocks noGrp="1"/>
          </p:cNvSpPr>
          <p:nvPr>
            <p:ph idx="1"/>
          </p:nvPr>
        </p:nvSpPr>
        <p:spPr/>
        <p:txBody>
          <a:bodyPr/>
          <a:lstStyle/>
          <a:p>
            <a:r>
              <a:rPr lang="en-IN" dirty="0"/>
              <a:t>Performance Audit</a:t>
            </a:r>
          </a:p>
          <a:p>
            <a:pPr algn="just"/>
            <a:r>
              <a:rPr lang="en-IN" sz="3600" dirty="0" smtClean="0"/>
              <a:t>Auditors </a:t>
            </a:r>
            <a:r>
              <a:rPr lang="en-IN" sz="3600" dirty="0"/>
              <a:t>shall actively manage </a:t>
            </a:r>
            <a:r>
              <a:rPr lang="en-IN" sz="3600" u="sng" dirty="0"/>
              <a:t>audit risk</a:t>
            </a:r>
            <a:r>
              <a:rPr lang="en-IN" sz="3600" dirty="0"/>
              <a:t>, which is the risk of obtaining incorrect or incomplete conclusions, providing unbalanced information or failing to add value for </a:t>
            </a:r>
            <a:r>
              <a:rPr lang="en-IN" sz="3600" dirty="0" smtClean="0"/>
              <a:t>users.</a:t>
            </a:r>
          </a:p>
          <a:p>
            <a:pPr algn="just"/>
            <a:r>
              <a:rPr lang="en-IN" sz="3600" dirty="0" smtClean="0"/>
              <a:t>Auditors shall </a:t>
            </a:r>
            <a:r>
              <a:rPr lang="en-IN" sz="3600" u="sng" dirty="0" smtClean="0"/>
              <a:t>select audit topics</a:t>
            </a:r>
            <a:r>
              <a:rPr lang="en-IN" sz="3600" dirty="0" smtClean="0"/>
              <a:t> through the strategic planning process by analysing potential topics and conducting research to identify risks and problems.</a:t>
            </a:r>
            <a:endParaRPr lang="en-IN" sz="3600" dirty="0"/>
          </a:p>
          <a:p>
            <a:endParaRPr lang="en-IN" dirty="0"/>
          </a:p>
        </p:txBody>
      </p:sp>
    </p:spTree>
    <p:extLst>
      <p:ext uri="{BB962C8B-B14F-4D97-AF65-F5344CB8AC3E}">
        <p14:creationId xmlns:p14="http://schemas.microsoft.com/office/powerpoint/2010/main" xmlns="" val="1421141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3.Specific Standards</a:t>
            </a:r>
          </a:p>
        </p:txBody>
      </p:sp>
      <p:sp>
        <p:nvSpPr>
          <p:cNvPr id="3" name="Content Placeholder 2"/>
          <p:cNvSpPr>
            <a:spLocks noGrp="1"/>
          </p:cNvSpPr>
          <p:nvPr>
            <p:ph idx="1"/>
          </p:nvPr>
        </p:nvSpPr>
        <p:spPr/>
        <p:txBody>
          <a:bodyPr/>
          <a:lstStyle/>
          <a:p>
            <a:r>
              <a:rPr lang="en-IN" dirty="0"/>
              <a:t>Performance Audit</a:t>
            </a:r>
          </a:p>
          <a:p>
            <a:pPr algn="just"/>
            <a:r>
              <a:rPr lang="en-IN" sz="4800" dirty="0"/>
              <a:t>Auditors shall </a:t>
            </a:r>
            <a:r>
              <a:rPr lang="en-IN" sz="4800" u="sng" dirty="0"/>
              <a:t>select audit topics</a:t>
            </a:r>
            <a:r>
              <a:rPr lang="en-IN" sz="4800" dirty="0"/>
              <a:t> through the strategic planning process by analysing potential topics and conducting research to identify risks and problems</a:t>
            </a:r>
            <a:r>
              <a:rPr lang="en-IN" sz="4800" dirty="0" smtClean="0"/>
              <a:t>.</a:t>
            </a:r>
            <a:endParaRPr lang="en-IN" sz="4800" dirty="0"/>
          </a:p>
        </p:txBody>
      </p:sp>
    </p:spTree>
    <p:extLst>
      <p:ext uri="{BB962C8B-B14F-4D97-AF65-F5344CB8AC3E}">
        <p14:creationId xmlns:p14="http://schemas.microsoft.com/office/powerpoint/2010/main" xmlns="" val="39700575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43239"/>
          </a:xfrm>
        </p:spPr>
        <p:txBody>
          <a:bodyPr/>
          <a:lstStyle/>
          <a:p>
            <a:r>
              <a:rPr lang="en-IN" dirty="0"/>
              <a:t>3.Specific Standards</a:t>
            </a:r>
          </a:p>
        </p:txBody>
      </p:sp>
      <p:sp>
        <p:nvSpPr>
          <p:cNvPr id="3" name="Content Placeholder 2"/>
          <p:cNvSpPr>
            <a:spLocks noGrp="1"/>
          </p:cNvSpPr>
          <p:nvPr>
            <p:ph idx="1"/>
          </p:nvPr>
        </p:nvSpPr>
        <p:spPr>
          <a:xfrm>
            <a:off x="838200" y="1108364"/>
            <a:ext cx="10515600" cy="5068599"/>
          </a:xfrm>
        </p:spPr>
        <p:txBody>
          <a:bodyPr/>
          <a:lstStyle/>
          <a:p>
            <a:r>
              <a:rPr lang="en-IN" dirty="0"/>
              <a:t>Performance </a:t>
            </a:r>
            <a:r>
              <a:rPr lang="en-IN" dirty="0" smtClean="0"/>
              <a:t>Audit</a:t>
            </a:r>
          </a:p>
          <a:p>
            <a:pPr algn="just"/>
            <a:r>
              <a:rPr lang="en-IN" sz="3600" dirty="0" smtClean="0"/>
              <a:t>Auditors shall </a:t>
            </a:r>
            <a:r>
              <a:rPr lang="en-IN" sz="3600" u="sng" dirty="0" smtClean="0"/>
              <a:t>plan the audit </a:t>
            </a:r>
            <a:r>
              <a:rPr lang="en-IN" sz="3600" dirty="0" smtClean="0"/>
              <a:t>in a manner that contributes to a high quality audit that will be carried out in an economical , efficient, effective and timely manner and in accordance with the principles of good project management.</a:t>
            </a:r>
          </a:p>
          <a:p>
            <a:pPr algn="just"/>
            <a:r>
              <a:rPr lang="en-IN" sz="3600" dirty="0" smtClean="0"/>
              <a:t>Auditors shall choose a result, problem or system </a:t>
            </a:r>
            <a:r>
              <a:rPr lang="en-IN" sz="3600" u="sng" dirty="0" smtClean="0"/>
              <a:t>oriented approach</a:t>
            </a:r>
            <a:r>
              <a:rPr lang="en-IN" sz="3600" dirty="0" smtClean="0"/>
              <a:t>, or a combination thereof, to facilitate the soundness of the audit design</a:t>
            </a:r>
            <a:endParaRPr lang="en-IN" sz="3600" dirty="0"/>
          </a:p>
          <a:p>
            <a:endParaRPr lang="en-IN" dirty="0"/>
          </a:p>
        </p:txBody>
      </p:sp>
    </p:spTree>
    <p:extLst>
      <p:ext uri="{BB962C8B-B14F-4D97-AF65-F5344CB8AC3E}">
        <p14:creationId xmlns:p14="http://schemas.microsoft.com/office/powerpoint/2010/main" xmlns="" val="3252959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3.Specific Standards</a:t>
            </a:r>
          </a:p>
        </p:txBody>
      </p:sp>
      <p:sp>
        <p:nvSpPr>
          <p:cNvPr id="3" name="Content Placeholder 2"/>
          <p:cNvSpPr>
            <a:spLocks noGrp="1"/>
          </p:cNvSpPr>
          <p:nvPr>
            <p:ph idx="1"/>
          </p:nvPr>
        </p:nvSpPr>
        <p:spPr/>
        <p:txBody>
          <a:bodyPr>
            <a:normAutofit lnSpcReduction="10000"/>
          </a:bodyPr>
          <a:lstStyle/>
          <a:p>
            <a:r>
              <a:rPr lang="en-IN" dirty="0"/>
              <a:t>Performance Audit</a:t>
            </a:r>
          </a:p>
          <a:p>
            <a:pPr algn="just"/>
            <a:r>
              <a:rPr lang="en-IN" sz="3600" dirty="0" smtClean="0"/>
              <a:t>When planning the audit , the auditor shall design the </a:t>
            </a:r>
            <a:r>
              <a:rPr lang="en-IN" sz="3600" u="sng" dirty="0" smtClean="0"/>
              <a:t>audit procedures</a:t>
            </a:r>
            <a:r>
              <a:rPr lang="en-IN" sz="3600" dirty="0" smtClean="0"/>
              <a:t> to be used for gathering sufficient and appropriate audit evidence.</a:t>
            </a:r>
          </a:p>
          <a:p>
            <a:pPr algn="just"/>
            <a:r>
              <a:rPr lang="en-IN" sz="3600" dirty="0" smtClean="0"/>
              <a:t>Auditors shall apply procedures to safeguard </a:t>
            </a:r>
            <a:r>
              <a:rPr lang="en-IN" sz="3600" u="sng" dirty="0" smtClean="0"/>
              <a:t>quality</a:t>
            </a:r>
            <a:r>
              <a:rPr lang="en-IN" sz="3600" dirty="0" smtClean="0"/>
              <a:t>, ensuring that the applicable requirements are met and placing emphasis on appropriate, balanced and fair reports that add value and answer the audit questions.</a:t>
            </a:r>
            <a:endParaRPr lang="en-IN" sz="3600" dirty="0"/>
          </a:p>
        </p:txBody>
      </p:sp>
    </p:spTree>
    <p:extLst>
      <p:ext uri="{BB962C8B-B14F-4D97-AF65-F5344CB8AC3E}">
        <p14:creationId xmlns:p14="http://schemas.microsoft.com/office/powerpoint/2010/main" xmlns="" val="41802259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957</TotalTime>
  <Words>837</Words>
  <Application>Microsoft Office PowerPoint</Application>
  <PresentationFormat>Custom</PresentationFormat>
  <Paragraphs>74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3.Specific Standards</vt:lpstr>
      <vt:lpstr>3.Specific Standards</vt:lpstr>
      <vt:lpstr>3.Specific Standards</vt:lpstr>
      <vt:lpstr>3.Specific Standards</vt:lpstr>
      <vt:lpstr>3.Specific Standards</vt:lpstr>
      <vt:lpstr>3.Specific Standards</vt:lpstr>
      <vt:lpstr>3.Specific Standards</vt:lpstr>
      <vt:lpstr>3.Specific Standards</vt:lpstr>
      <vt:lpstr>3.Specific Standards</vt:lpstr>
      <vt:lpstr>3.Specific Standards</vt:lpstr>
      <vt:lpstr>3.Specific Standards</vt:lpstr>
      <vt:lpstr>3.Specific Standards</vt:lpstr>
      <vt:lpstr>3.Specific Standards</vt:lpstr>
      <vt:lpstr>3.Specific Standards</vt:lpstr>
      <vt:lpstr>Slide 15</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AUDITING STANDARDS</dc:title>
  <dc:creator>HP1</dc:creator>
  <cp:lastModifiedBy>Hewlett-Packard Company</cp:lastModifiedBy>
  <cp:revision>51</cp:revision>
  <cp:lastPrinted>2017-04-15T07:25:22Z</cp:lastPrinted>
  <dcterms:created xsi:type="dcterms:W3CDTF">2017-04-12T04:54:42Z</dcterms:created>
  <dcterms:modified xsi:type="dcterms:W3CDTF">2017-05-05T06:44:40Z</dcterms:modified>
</cp:coreProperties>
</file>