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4"/>
  </p:notesMasterIdLst>
  <p:handoutMasterIdLst>
    <p:handoutMasterId r:id="rId35"/>
  </p:handoutMasterIdLst>
  <p:sldIdLst>
    <p:sldId id="256" r:id="rId2"/>
    <p:sldId id="257" r:id="rId3"/>
    <p:sldId id="258" r:id="rId4"/>
    <p:sldId id="259" r:id="rId5"/>
    <p:sldId id="260" r:id="rId6"/>
    <p:sldId id="309" r:id="rId7"/>
    <p:sldId id="310" r:id="rId8"/>
    <p:sldId id="311" r:id="rId9"/>
    <p:sldId id="261" r:id="rId10"/>
    <p:sldId id="308"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314" r:id="rId32"/>
    <p:sldId id="315" r:id="rId33"/>
  </p:sldIdLst>
  <p:sldSz cx="12192000" cy="6858000"/>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9" d="100"/>
          <a:sy n="69" d="100"/>
        </p:scale>
        <p:origin x="756" y="6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sz="quarter" idx="1"/>
          </p:nvPr>
        </p:nvSpPr>
        <p:spPr>
          <a:xfrm>
            <a:off x="3850443" y="0"/>
            <a:ext cx="2945659" cy="498135"/>
          </a:xfrm>
          <a:prstGeom prst="rect">
            <a:avLst/>
          </a:prstGeom>
        </p:spPr>
        <p:txBody>
          <a:bodyPr vert="horz" lIns="91440" tIns="45720" rIns="91440" bIns="45720" rtlCol="0"/>
          <a:lstStyle>
            <a:lvl1pPr algn="r">
              <a:defRPr sz="1200"/>
            </a:lvl1pPr>
          </a:lstStyle>
          <a:p>
            <a:fld id="{464AAA8C-CA86-44B4-8F26-CF5DFFCE9307}" type="datetimeFigureOut">
              <a:rPr lang="en-IN" smtClean="0"/>
              <a:pPr/>
              <a:t>24-07-2018</a:t>
            </a:fld>
            <a:endParaRPr lang="en-IN"/>
          </a:p>
        </p:txBody>
      </p:sp>
      <p:sp>
        <p:nvSpPr>
          <p:cNvPr id="4" name="Footer Placeholder 3"/>
          <p:cNvSpPr>
            <a:spLocks noGrp="1"/>
          </p:cNvSpPr>
          <p:nvPr>
            <p:ph type="ftr" sz="quarter" idx="2"/>
          </p:nvPr>
        </p:nvSpPr>
        <p:spPr>
          <a:xfrm>
            <a:off x="0" y="9430091"/>
            <a:ext cx="2945659" cy="498134"/>
          </a:xfrm>
          <a:prstGeom prst="rect">
            <a:avLst/>
          </a:prstGeom>
        </p:spPr>
        <p:txBody>
          <a:bodyPr vert="horz" lIns="91440" tIns="45720" rIns="91440" bIns="45720" rtlCol="0" anchor="b"/>
          <a:lstStyle>
            <a:lvl1pPr algn="l">
              <a:defRPr sz="1200"/>
            </a:lvl1pPr>
          </a:lstStyle>
          <a:p>
            <a:endParaRPr lang="en-IN"/>
          </a:p>
        </p:txBody>
      </p:sp>
      <p:sp>
        <p:nvSpPr>
          <p:cNvPr id="5" name="Slide Number Placeholder 4"/>
          <p:cNvSpPr>
            <a:spLocks noGrp="1"/>
          </p:cNvSpPr>
          <p:nvPr>
            <p:ph type="sldNum" sz="quarter" idx="3"/>
          </p:nvPr>
        </p:nvSpPr>
        <p:spPr>
          <a:xfrm>
            <a:off x="3850443" y="9430091"/>
            <a:ext cx="2945659" cy="498134"/>
          </a:xfrm>
          <a:prstGeom prst="rect">
            <a:avLst/>
          </a:prstGeom>
        </p:spPr>
        <p:txBody>
          <a:bodyPr vert="horz" lIns="91440" tIns="45720" rIns="91440" bIns="45720" rtlCol="0" anchor="b"/>
          <a:lstStyle>
            <a:lvl1pPr algn="r">
              <a:defRPr sz="1200"/>
            </a:lvl1pPr>
          </a:lstStyle>
          <a:p>
            <a:fld id="{52DB0FBD-AD01-4618-8355-8E674F2F6808}" type="slidenum">
              <a:rPr lang="en-IN" smtClean="0"/>
              <a:pPr/>
              <a:t>‹#›</a:t>
            </a:fld>
            <a:endParaRPr lang="en-IN"/>
          </a:p>
        </p:txBody>
      </p:sp>
    </p:spTree>
    <p:extLst>
      <p:ext uri="{BB962C8B-B14F-4D97-AF65-F5344CB8AC3E}">
        <p14:creationId xmlns:p14="http://schemas.microsoft.com/office/powerpoint/2010/main" val="7617522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8475"/>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49688" y="0"/>
            <a:ext cx="2946400" cy="498475"/>
          </a:xfrm>
          <a:prstGeom prst="rect">
            <a:avLst/>
          </a:prstGeom>
        </p:spPr>
        <p:txBody>
          <a:bodyPr vert="horz" lIns="91440" tIns="45720" rIns="91440" bIns="45720" rtlCol="0"/>
          <a:lstStyle>
            <a:lvl1pPr algn="r">
              <a:defRPr sz="1200"/>
            </a:lvl1pPr>
          </a:lstStyle>
          <a:p>
            <a:fld id="{CF67FD85-D7A5-4032-8919-CB0120A6E8F5}" type="datetimeFigureOut">
              <a:rPr lang="en-IN" smtClean="0"/>
              <a:t>24-07-2018</a:t>
            </a:fld>
            <a:endParaRPr lang="en-IN"/>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79450" y="4778375"/>
            <a:ext cx="5438775" cy="3908425"/>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6" name="Footer Placeholder 5"/>
          <p:cNvSpPr>
            <a:spLocks noGrp="1"/>
          </p:cNvSpPr>
          <p:nvPr>
            <p:ph type="ftr" sz="quarter" idx="4"/>
          </p:nvPr>
        </p:nvSpPr>
        <p:spPr>
          <a:xfrm>
            <a:off x="0" y="9429750"/>
            <a:ext cx="2946400" cy="498475"/>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49688" y="9429750"/>
            <a:ext cx="2946400" cy="498475"/>
          </a:xfrm>
          <a:prstGeom prst="rect">
            <a:avLst/>
          </a:prstGeom>
        </p:spPr>
        <p:txBody>
          <a:bodyPr vert="horz" lIns="91440" tIns="45720" rIns="91440" bIns="45720" rtlCol="0" anchor="b"/>
          <a:lstStyle>
            <a:lvl1pPr algn="r">
              <a:defRPr sz="1200"/>
            </a:lvl1pPr>
          </a:lstStyle>
          <a:p>
            <a:fld id="{2761A480-6E8F-43B9-8503-54FD4FCAF283}" type="slidenum">
              <a:rPr lang="en-IN" smtClean="0"/>
              <a:t>‹#›</a:t>
            </a:fld>
            <a:endParaRPr lang="en-IN"/>
          </a:p>
        </p:txBody>
      </p:sp>
    </p:spTree>
    <p:extLst>
      <p:ext uri="{BB962C8B-B14F-4D97-AF65-F5344CB8AC3E}">
        <p14:creationId xmlns:p14="http://schemas.microsoft.com/office/powerpoint/2010/main" val="34772680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2761A480-6E8F-43B9-8503-54FD4FCAF283}" type="slidenum">
              <a:rPr lang="en-IN" smtClean="0"/>
              <a:t>2</a:t>
            </a:fld>
            <a:endParaRPr lang="en-IN"/>
          </a:p>
        </p:txBody>
      </p:sp>
    </p:spTree>
    <p:extLst>
      <p:ext uri="{BB962C8B-B14F-4D97-AF65-F5344CB8AC3E}">
        <p14:creationId xmlns:p14="http://schemas.microsoft.com/office/powerpoint/2010/main" val="42918573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IN"/>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IN"/>
          </a:p>
        </p:txBody>
      </p:sp>
      <p:sp>
        <p:nvSpPr>
          <p:cNvPr id="4" name="Date Placeholder 3"/>
          <p:cNvSpPr>
            <a:spLocks noGrp="1"/>
          </p:cNvSpPr>
          <p:nvPr>
            <p:ph type="dt" sz="half" idx="10"/>
          </p:nvPr>
        </p:nvSpPr>
        <p:spPr/>
        <p:txBody>
          <a:bodyPr/>
          <a:lstStyle/>
          <a:p>
            <a:fld id="{49240370-2A93-4A6F-8956-30BAD34E0C1F}" type="datetimeFigureOut">
              <a:rPr lang="en-IN" smtClean="0"/>
              <a:pPr/>
              <a:t>24-07-2018</a:t>
            </a:fld>
            <a:endParaRPr lang="en-IN" dirty="0"/>
          </a:p>
        </p:txBody>
      </p:sp>
      <p:sp>
        <p:nvSpPr>
          <p:cNvPr id="5" name="Footer Placeholder 4"/>
          <p:cNvSpPr>
            <a:spLocks noGrp="1"/>
          </p:cNvSpPr>
          <p:nvPr>
            <p:ph type="ftr" sz="quarter" idx="11"/>
          </p:nvPr>
        </p:nvSpPr>
        <p:spPr/>
        <p:txBody>
          <a:bodyPr/>
          <a:lstStyle/>
          <a:p>
            <a:endParaRPr lang="en-IN" dirty="0"/>
          </a:p>
        </p:txBody>
      </p:sp>
      <p:sp>
        <p:nvSpPr>
          <p:cNvPr id="6" name="Slide Number Placeholder 5"/>
          <p:cNvSpPr>
            <a:spLocks noGrp="1"/>
          </p:cNvSpPr>
          <p:nvPr>
            <p:ph type="sldNum" sz="quarter" idx="12"/>
          </p:nvPr>
        </p:nvSpPr>
        <p:spPr/>
        <p:txBody>
          <a:bodyPr/>
          <a:lstStyle/>
          <a:p>
            <a:fld id="{BE7DD739-1DAD-47D2-B092-0E84520B777D}" type="slidenum">
              <a:rPr lang="en-IN" smtClean="0"/>
              <a:pPr/>
              <a:t>‹#›</a:t>
            </a:fld>
            <a:endParaRPr lang="en-IN" dirty="0"/>
          </a:p>
        </p:txBody>
      </p:sp>
    </p:spTree>
    <p:extLst>
      <p:ext uri="{BB962C8B-B14F-4D97-AF65-F5344CB8AC3E}">
        <p14:creationId xmlns:p14="http://schemas.microsoft.com/office/powerpoint/2010/main" val="1852818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49240370-2A93-4A6F-8956-30BAD34E0C1F}" type="datetimeFigureOut">
              <a:rPr lang="en-IN" smtClean="0"/>
              <a:pPr/>
              <a:t>24-07-2018</a:t>
            </a:fld>
            <a:endParaRPr lang="en-IN" dirty="0"/>
          </a:p>
        </p:txBody>
      </p:sp>
      <p:sp>
        <p:nvSpPr>
          <p:cNvPr id="5" name="Footer Placeholder 4"/>
          <p:cNvSpPr>
            <a:spLocks noGrp="1"/>
          </p:cNvSpPr>
          <p:nvPr>
            <p:ph type="ftr" sz="quarter" idx="11"/>
          </p:nvPr>
        </p:nvSpPr>
        <p:spPr/>
        <p:txBody>
          <a:bodyPr/>
          <a:lstStyle/>
          <a:p>
            <a:endParaRPr lang="en-IN" dirty="0"/>
          </a:p>
        </p:txBody>
      </p:sp>
      <p:sp>
        <p:nvSpPr>
          <p:cNvPr id="6" name="Slide Number Placeholder 5"/>
          <p:cNvSpPr>
            <a:spLocks noGrp="1"/>
          </p:cNvSpPr>
          <p:nvPr>
            <p:ph type="sldNum" sz="quarter" idx="12"/>
          </p:nvPr>
        </p:nvSpPr>
        <p:spPr/>
        <p:txBody>
          <a:bodyPr/>
          <a:lstStyle/>
          <a:p>
            <a:fld id="{BE7DD739-1DAD-47D2-B092-0E84520B777D}" type="slidenum">
              <a:rPr lang="en-IN" smtClean="0"/>
              <a:pPr/>
              <a:t>‹#›</a:t>
            </a:fld>
            <a:endParaRPr lang="en-IN" dirty="0"/>
          </a:p>
        </p:txBody>
      </p:sp>
    </p:spTree>
    <p:extLst>
      <p:ext uri="{BB962C8B-B14F-4D97-AF65-F5344CB8AC3E}">
        <p14:creationId xmlns:p14="http://schemas.microsoft.com/office/powerpoint/2010/main" val="29935503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IN"/>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49240370-2A93-4A6F-8956-30BAD34E0C1F}" type="datetimeFigureOut">
              <a:rPr lang="en-IN" smtClean="0"/>
              <a:pPr/>
              <a:t>24-07-2018</a:t>
            </a:fld>
            <a:endParaRPr lang="en-IN" dirty="0"/>
          </a:p>
        </p:txBody>
      </p:sp>
      <p:sp>
        <p:nvSpPr>
          <p:cNvPr id="5" name="Footer Placeholder 4"/>
          <p:cNvSpPr>
            <a:spLocks noGrp="1"/>
          </p:cNvSpPr>
          <p:nvPr>
            <p:ph type="ftr" sz="quarter" idx="11"/>
          </p:nvPr>
        </p:nvSpPr>
        <p:spPr/>
        <p:txBody>
          <a:bodyPr/>
          <a:lstStyle/>
          <a:p>
            <a:endParaRPr lang="en-IN" dirty="0"/>
          </a:p>
        </p:txBody>
      </p:sp>
      <p:sp>
        <p:nvSpPr>
          <p:cNvPr id="6" name="Slide Number Placeholder 5"/>
          <p:cNvSpPr>
            <a:spLocks noGrp="1"/>
          </p:cNvSpPr>
          <p:nvPr>
            <p:ph type="sldNum" sz="quarter" idx="12"/>
          </p:nvPr>
        </p:nvSpPr>
        <p:spPr/>
        <p:txBody>
          <a:bodyPr/>
          <a:lstStyle/>
          <a:p>
            <a:fld id="{BE7DD739-1DAD-47D2-B092-0E84520B777D}" type="slidenum">
              <a:rPr lang="en-IN" smtClean="0"/>
              <a:pPr/>
              <a:t>‹#›</a:t>
            </a:fld>
            <a:endParaRPr lang="en-IN" dirty="0"/>
          </a:p>
        </p:txBody>
      </p:sp>
    </p:spTree>
    <p:extLst>
      <p:ext uri="{BB962C8B-B14F-4D97-AF65-F5344CB8AC3E}">
        <p14:creationId xmlns:p14="http://schemas.microsoft.com/office/powerpoint/2010/main" val="32361453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49240370-2A93-4A6F-8956-30BAD34E0C1F}" type="datetimeFigureOut">
              <a:rPr lang="en-IN" smtClean="0"/>
              <a:pPr/>
              <a:t>24-07-2018</a:t>
            </a:fld>
            <a:endParaRPr lang="en-IN" dirty="0"/>
          </a:p>
        </p:txBody>
      </p:sp>
      <p:sp>
        <p:nvSpPr>
          <p:cNvPr id="5" name="Footer Placeholder 4"/>
          <p:cNvSpPr>
            <a:spLocks noGrp="1"/>
          </p:cNvSpPr>
          <p:nvPr>
            <p:ph type="ftr" sz="quarter" idx="11"/>
          </p:nvPr>
        </p:nvSpPr>
        <p:spPr/>
        <p:txBody>
          <a:bodyPr/>
          <a:lstStyle/>
          <a:p>
            <a:endParaRPr lang="en-IN" dirty="0"/>
          </a:p>
        </p:txBody>
      </p:sp>
      <p:sp>
        <p:nvSpPr>
          <p:cNvPr id="6" name="Slide Number Placeholder 5"/>
          <p:cNvSpPr>
            <a:spLocks noGrp="1"/>
          </p:cNvSpPr>
          <p:nvPr>
            <p:ph type="sldNum" sz="quarter" idx="12"/>
          </p:nvPr>
        </p:nvSpPr>
        <p:spPr/>
        <p:txBody>
          <a:bodyPr/>
          <a:lstStyle/>
          <a:p>
            <a:fld id="{BE7DD739-1DAD-47D2-B092-0E84520B777D}" type="slidenum">
              <a:rPr lang="en-IN" smtClean="0"/>
              <a:pPr/>
              <a:t>‹#›</a:t>
            </a:fld>
            <a:endParaRPr lang="en-IN" dirty="0"/>
          </a:p>
        </p:txBody>
      </p:sp>
    </p:spTree>
    <p:extLst>
      <p:ext uri="{BB962C8B-B14F-4D97-AF65-F5344CB8AC3E}">
        <p14:creationId xmlns:p14="http://schemas.microsoft.com/office/powerpoint/2010/main" val="22835893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IN"/>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9240370-2A93-4A6F-8956-30BAD34E0C1F}" type="datetimeFigureOut">
              <a:rPr lang="en-IN" smtClean="0"/>
              <a:pPr/>
              <a:t>24-07-2018</a:t>
            </a:fld>
            <a:endParaRPr lang="en-IN" dirty="0"/>
          </a:p>
        </p:txBody>
      </p:sp>
      <p:sp>
        <p:nvSpPr>
          <p:cNvPr id="5" name="Footer Placeholder 4"/>
          <p:cNvSpPr>
            <a:spLocks noGrp="1"/>
          </p:cNvSpPr>
          <p:nvPr>
            <p:ph type="ftr" sz="quarter" idx="11"/>
          </p:nvPr>
        </p:nvSpPr>
        <p:spPr/>
        <p:txBody>
          <a:bodyPr/>
          <a:lstStyle/>
          <a:p>
            <a:endParaRPr lang="en-IN" dirty="0"/>
          </a:p>
        </p:txBody>
      </p:sp>
      <p:sp>
        <p:nvSpPr>
          <p:cNvPr id="6" name="Slide Number Placeholder 5"/>
          <p:cNvSpPr>
            <a:spLocks noGrp="1"/>
          </p:cNvSpPr>
          <p:nvPr>
            <p:ph type="sldNum" sz="quarter" idx="12"/>
          </p:nvPr>
        </p:nvSpPr>
        <p:spPr/>
        <p:txBody>
          <a:bodyPr/>
          <a:lstStyle/>
          <a:p>
            <a:fld id="{BE7DD739-1DAD-47D2-B092-0E84520B777D}" type="slidenum">
              <a:rPr lang="en-IN" smtClean="0"/>
              <a:pPr/>
              <a:t>‹#›</a:t>
            </a:fld>
            <a:endParaRPr lang="en-IN" dirty="0"/>
          </a:p>
        </p:txBody>
      </p:sp>
    </p:spTree>
    <p:extLst>
      <p:ext uri="{BB962C8B-B14F-4D97-AF65-F5344CB8AC3E}">
        <p14:creationId xmlns:p14="http://schemas.microsoft.com/office/powerpoint/2010/main" val="13196471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Date Placeholder 4"/>
          <p:cNvSpPr>
            <a:spLocks noGrp="1"/>
          </p:cNvSpPr>
          <p:nvPr>
            <p:ph type="dt" sz="half" idx="10"/>
          </p:nvPr>
        </p:nvSpPr>
        <p:spPr/>
        <p:txBody>
          <a:bodyPr/>
          <a:lstStyle/>
          <a:p>
            <a:fld id="{49240370-2A93-4A6F-8956-30BAD34E0C1F}" type="datetimeFigureOut">
              <a:rPr lang="en-IN" smtClean="0"/>
              <a:pPr/>
              <a:t>24-07-2018</a:t>
            </a:fld>
            <a:endParaRPr lang="en-IN" dirty="0"/>
          </a:p>
        </p:txBody>
      </p:sp>
      <p:sp>
        <p:nvSpPr>
          <p:cNvPr id="6" name="Footer Placeholder 5"/>
          <p:cNvSpPr>
            <a:spLocks noGrp="1"/>
          </p:cNvSpPr>
          <p:nvPr>
            <p:ph type="ftr" sz="quarter" idx="11"/>
          </p:nvPr>
        </p:nvSpPr>
        <p:spPr/>
        <p:txBody>
          <a:bodyPr/>
          <a:lstStyle/>
          <a:p>
            <a:endParaRPr lang="en-IN" dirty="0"/>
          </a:p>
        </p:txBody>
      </p:sp>
      <p:sp>
        <p:nvSpPr>
          <p:cNvPr id="7" name="Slide Number Placeholder 6"/>
          <p:cNvSpPr>
            <a:spLocks noGrp="1"/>
          </p:cNvSpPr>
          <p:nvPr>
            <p:ph type="sldNum" sz="quarter" idx="12"/>
          </p:nvPr>
        </p:nvSpPr>
        <p:spPr/>
        <p:txBody>
          <a:bodyPr/>
          <a:lstStyle/>
          <a:p>
            <a:fld id="{BE7DD739-1DAD-47D2-B092-0E84520B777D}" type="slidenum">
              <a:rPr lang="en-IN" smtClean="0"/>
              <a:pPr/>
              <a:t>‹#›</a:t>
            </a:fld>
            <a:endParaRPr lang="en-IN" dirty="0"/>
          </a:p>
        </p:txBody>
      </p:sp>
    </p:spTree>
    <p:extLst>
      <p:ext uri="{BB962C8B-B14F-4D97-AF65-F5344CB8AC3E}">
        <p14:creationId xmlns:p14="http://schemas.microsoft.com/office/powerpoint/2010/main" val="13081915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IN"/>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7" name="Date Placeholder 6"/>
          <p:cNvSpPr>
            <a:spLocks noGrp="1"/>
          </p:cNvSpPr>
          <p:nvPr>
            <p:ph type="dt" sz="half" idx="10"/>
          </p:nvPr>
        </p:nvSpPr>
        <p:spPr/>
        <p:txBody>
          <a:bodyPr/>
          <a:lstStyle/>
          <a:p>
            <a:fld id="{49240370-2A93-4A6F-8956-30BAD34E0C1F}" type="datetimeFigureOut">
              <a:rPr lang="en-IN" smtClean="0"/>
              <a:pPr/>
              <a:t>24-07-2018</a:t>
            </a:fld>
            <a:endParaRPr lang="en-IN" dirty="0"/>
          </a:p>
        </p:txBody>
      </p:sp>
      <p:sp>
        <p:nvSpPr>
          <p:cNvPr id="8" name="Footer Placeholder 7"/>
          <p:cNvSpPr>
            <a:spLocks noGrp="1"/>
          </p:cNvSpPr>
          <p:nvPr>
            <p:ph type="ftr" sz="quarter" idx="11"/>
          </p:nvPr>
        </p:nvSpPr>
        <p:spPr/>
        <p:txBody>
          <a:bodyPr/>
          <a:lstStyle/>
          <a:p>
            <a:endParaRPr lang="en-IN" dirty="0"/>
          </a:p>
        </p:txBody>
      </p:sp>
      <p:sp>
        <p:nvSpPr>
          <p:cNvPr id="9" name="Slide Number Placeholder 8"/>
          <p:cNvSpPr>
            <a:spLocks noGrp="1"/>
          </p:cNvSpPr>
          <p:nvPr>
            <p:ph type="sldNum" sz="quarter" idx="12"/>
          </p:nvPr>
        </p:nvSpPr>
        <p:spPr/>
        <p:txBody>
          <a:bodyPr/>
          <a:lstStyle/>
          <a:p>
            <a:fld id="{BE7DD739-1DAD-47D2-B092-0E84520B777D}" type="slidenum">
              <a:rPr lang="en-IN" smtClean="0"/>
              <a:pPr/>
              <a:t>‹#›</a:t>
            </a:fld>
            <a:endParaRPr lang="en-IN" dirty="0"/>
          </a:p>
        </p:txBody>
      </p:sp>
    </p:spTree>
    <p:extLst>
      <p:ext uri="{BB962C8B-B14F-4D97-AF65-F5344CB8AC3E}">
        <p14:creationId xmlns:p14="http://schemas.microsoft.com/office/powerpoint/2010/main" val="17527866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Date Placeholder 2"/>
          <p:cNvSpPr>
            <a:spLocks noGrp="1"/>
          </p:cNvSpPr>
          <p:nvPr>
            <p:ph type="dt" sz="half" idx="10"/>
          </p:nvPr>
        </p:nvSpPr>
        <p:spPr/>
        <p:txBody>
          <a:bodyPr/>
          <a:lstStyle/>
          <a:p>
            <a:fld id="{49240370-2A93-4A6F-8956-30BAD34E0C1F}" type="datetimeFigureOut">
              <a:rPr lang="en-IN" smtClean="0"/>
              <a:pPr/>
              <a:t>24-07-2018</a:t>
            </a:fld>
            <a:endParaRPr lang="en-IN" dirty="0"/>
          </a:p>
        </p:txBody>
      </p:sp>
      <p:sp>
        <p:nvSpPr>
          <p:cNvPr id="4" name="Footer Placeholder 3"/>
          <p:cNvSpPr>
            <a:spLocks noGrp="1"/>
          </p:cNvSpPr>
          <p:nvPr>
            <p:ph type="ftr" sz="quarter" idx="11"/>
          </p:nvPr>
        </p:nvSpPr>
        <p:spPr/>
        <p:txBody>
          <a:bodyPr/>
          <a:lstStyle/>
          <a:p>
            <a:endParaRPr lang="en-IN" dirty="0"/>
          </a:p>
        </p:txBody>
      </p:sp>
      <p:sp>
        <p:nvSpPr>
          <p:cNvPr id="5" name="Slide Number Placeholder 4"/>
          <p:cNvSpPr>
            <a:spLocks noGrp="1"/>
          </p:cNvSpPr>
          <p:nvPr>
            <p:ph type="sldNum" sz="quarter" idx="12"/>
          </p:nvPr>
        </p:nvSpPr>
        <p:spPr/>
        <p:txBody>
          <a:bodyPr/>
          <a:lstStyle/>
          <a:p>
            <a:fld id="{BE7DD739-1DAD-47D2-B092-0E84520B777D}" type="slidenum">
              <a:rPr lang="en-IN" smtClean="0"/>
              <a:pPr/>
              <a:t>‹#›</a:t>
            </a:fld>
            <a:endParaRPr lang="en-IN" dirty="0"/>
          </a:p>
        </p:txBody>
      </p:sp>
    </p:spTree>
    <p:extLst>
      <p:ext uri="{BB962C8B-B14F-4D97-AF65-F5344CB8AC3E}">
        <p14:creationId xmlns:p14="http://schemas.microsoft.com/office/powerpoint/2010/main" val="37921752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9240370-2A93-4A6F-8956-30BAD34E0C1F}" type="datetimeFigureOut">
              <a:rPr lang="en-IN" smtClean="0"/>
              <a:pPr/>
              <a:t>24-07-2018</a:t>
            </a:fld>
            <a:endParaRPr lang="en-IN" dirty="0"/>
          </a:p>
        </p:txBody>
      </p:sp>
      <p:sp>
        <p:nvSpPr>
          <p:cNvPr id="3" name="Footer Placeholder 2"/>
          <p:cNvSpPr>
            <a:spLocks noGrp="1"/>
          </p:cNvSpPr>
          <p:nvPr>
            <p:ph type="ftr" sz="quarter" idx="11"/>
          </p:nvPr>
        </p:nvSpPr>
        <p:spPr/>
        <p:txBody>
          <a:bodyPr/>
          <a:lstStyle/>
          <a:p>
            <a:endParaRPr lang="en-IN" dirty="0"/>
          </a:p>
        </p:txBody>
      </p:sp>
      <p:sp>
        <p:nvSpPr>
          <p:cNvPr id="4" name="Slide Number Placeholder 3"/>
          <p:cNvSpPr>
            <a:spLocks noGrp="1"/>
          </p:cNvSpPr>
          <p:nvPr>
            <p:ph type="sldNum" sz="quarter" idx="12"/>
          </p:nvPr>
        </p:nvSpPr>
        <p:spPr/>
        <p:txBody>
          <a:bodyPr/>
          <a:lstStyle/>
          <a:p>
            <a:fld id="{BE7DD739-1DAD-47D2-B092-0E84520B777D}" type="slidenum">
              <a:rPr lang="en-IN" smtClean="0"/>
              <a:pPr/>
              <a:t>‹#›</a:t>
            </a:fld>
            <a:endParaRPr lang="en-IN" dirty="0"/>
          </a:p>
        </p:txBody>
      </p:sp>
    </p:spTree>
    <p:extLst>
      <p:ext uri="{BB962C8B-B14F-4D97-AF65-F5344CB8AC3E}">
        <p14:creationId xmlns:p14="http://schemas.microsoft.com/office/powerpoint/2010/main" val="24153433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IN"/>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9240370-2A93-4A6F-8956-30BAD34E0C1F}" type="datetimeFigureOut">
              <a:rPr lang="en-IN" smtClean="0"/>
              <a:pPr/>
              <a:t>24-07-2018</a:t>
            </a:fld>
            <a:endParaRPr lang="en-IN" dirty="0"/>
          </a:p>
        </p:txBody>
      </p:sp>
      <p:sp>
        <p:nvSpPr>
          <p:cNvPr id="6" name="Footer Placeholder 5"/>
          <p:cNvSpPr>
            <a:spLocks noGrp="1"/>
          </p:cNvSpPr>
          <p:nvPr>
            <p:ph type="ftr" sz="quarter" idx="11"/>
          </p:nvPr>
        </p:nvSpPr>
        <p:spPr/>
        <p:txBody>
          <a:bodyPr/>
          <a:lstStyle/>
          <a:p>
            <a:endParaRPr lang="en-IN" dirty="0"/>
          </a:p>
        </p:txBody>
      </p:sp>
      <p:sp>
        <p:nvSpPr>
          <p:cNvPr id="7" name="Slide Number Placeholder 6"/>
          <p:cNvSpPr>
            <a:spLocks noGrp="1"/>
          </p:cNvSpPr>
          <p:nvPr>
            <p:ph type="sldNum" sz="quarter" idx="12"/>
          </p:nvPr>
        </p:nvSpPr>
        <p:spPr/>
        <p:txBody>
          <a:bodyPr/>
          <a:lstStyle/>
          <a:p>
            <a:fld id="{BE7DD739-1DAD-47D2-B092-0E84520B777D}" type="slidenum">
              <a:rPr lang="en-IN" smtClean="0"/>
              <a:pPr/>
              <a:t>‹#›</a:t>
            </a:fld>
            <a:endParaRPr lang="en-IN" dirty="0"/>
          </a:p>
        </p:txBody>
      </p:sp>
    </p:spTree>
    <p:extLst>
      <p:ext uri="{BB962C8B-B14F-4D97-AF65-F5344CB8AC3E}">
        <p14:creationId xmlns:p14="http://schemas.microsoft.com/office/powerpoint/2010/main" val="10340770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IN"/>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9240370-2A93-4A6F-8956-30BAD34E0C1F}" type="datetimeFigureOut">
              <a:rPr lang="en-IN" smtClean="0"/>
              <a:pPr/>
              <a:t>24-07-2018</a:t>
            </a:fld>
            <a:endParaRPr lang="en-IN" dirty="0"/>
          </a:p>
        </p:txBody>
      </p:sp>
      <p:sp>
        <p:nvSpPr>
          <p:cNvPr id="6" name="Footer Placeholder 5"/>
          <p:cNvSpPr>
            <a:spLocks noGrp="1"/>
          </p:cNvSpPr>
          <p:nvPr>
            <p:ph type="ftr" sz="quarter" idx="11"/>
          </p:nvPr>
        </p:nvSpPr>
        <p:spPr/>
        <p:txBody>
          <a:bodyPr/>
          <a:lstStyle/>
          <a:p>
            <a:endParaRPr lang="en-IN" dirty="0"/>
          </a:p>
        </p:txBody>
      </p:sp>
      <p:sp>
        <p:nvSpPr>
          <p:cNvPr id="7" name="Slide Number Placeholder 6"/>
          <p:cNvSpPr>
            <a:spLocks noGrp="1"/>
          </p:cNvSpPr>
          <p:nvPr>
            <p:ph type="sldNum" sz="quarter" idx="12"/>
          </p:nvPr>
        </p:nvSpPr>
        <p:spPr/>
        <p:txBody>
          <a:bodyPr/>
          <a:lstStyle/>
          <a:p>
            <a:fld id="{BE7DD739-1DAD-47D2-B092-0E84520B777D}" type="slidenum">
              <a:rPr lang="en-IN" smtClean="0"/>
              <a:pPr/>
              <a:t>‹#›</a:t>
            </a:fld>
            <a:endParaRPr lang="en-IN" dirty="0"/>
          </a:p>
        </p:txBody>
      </p:sp>
    </p:spTree>
    <p:extLst>
      <p:ext uri="{BB962C8B-B14F-4D97-AF65-F5344CB8AC3E}">
        <p14:creationId xmlns:p14="http://schemas.microsoft.com/office/powerpoint/2010/main" val="9686565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IN"/>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9240370-2A93-4A6F-8956-30BAD34E0C1F}" type="datetimeFigureOut">
              <a:rPr lang="en-IN" smtClean="0"/>
              <a:pPr/>
              <a:t>24-07-2018</a:t>
            </a:fld>
            <a:endParaRPr lang="en-IN"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E7DD739-1DAD-47D2-B092-0E84520B777D}" type="slidenum">
              <a:rPr lang="en-IN" smtClean="0"/>
              <a:pPr/>
              <a:t>‹#›</a:t>
            </a:fld>
            <a:endParaRPr lang="en-IN" dirty="0"/>
          </a:p>
        </p:txBody>
      </p:sp>
    </p:spTree>
    <p:extLst>
      <p:ext uri="{BB962C8B-B14F-4D97-AF65-F5344CB8AC3E}">
        <p14:creationId xmlns:p14="http://schemas.microsoft.com/office/powerpoint/2010/main" val="22680803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IN" dirty="0" smtClean="0"/>
              <a:t>AUDITING STANDARDS</a:t>
            </a:r>
            <a:endParaRPr lang="en-IN" dirty="0"/>
          </a:p>
        </p:txBody>
      </p:sp>
      <p:sp>
        <p:nvSpPr>
          <p:cNvPr id="3" name="Subtitle 2"/>
          <p:cNvSpPr>
            <a:spLocks noGrp="1"/>
          </p:cNvSpPr>
          <p:nvPr>
            <p:ph type="subTitle" idx="1"/>
          </p:nvPr>
        </p:nvSpPr>
        <p:spPr/>
        <p:txBody>
          <a:bodyPr>
            <a:normAutofit/>
          </a:bodyPr>
          <a:lstStyle/>
          <a:p>
            <a:r>
              <a:rPr lang="en-IN" sz="8800" dirty="0" smtClean="0"/>
              <a:t>2017</a:t>
            </a:r>
            <a:endParaRPr lang="en-IN" sz="41300" dirty="0"/>
          </a:p>
        </p:txBody>
      </p:sp>
    </p:spTree>
    <p:extLst>
      <p:ext uri="{BB962C8B-B14F-4D97-AF65-F5344CB8AC3E}">
        <p14:creationId xmlns:p14="http://schemas.microsoft.com/office/powerpoint/2010/main" val="273397779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25414" y="365125"/>
            <a:ext cx="10228385" cy="1325563"/>
          </a:xfrm>
        </p:spPr>
        <p:txBody>
          <a:bodyPr>
            <a:normAutofit/>
          </a:bodyPr>
          <a:lstStyle/>
          <a:p>
            <a:r>
              <a:rPr lang="en-IN" sz="2000" dirty="0" smtClean="0"/>
              <a:t>AUDITING</a:t>
            </a:r>
            <a:r>
              <a:rPr lang="en-IN" sz="1800" dirty="0"/>
              <a:t> STANDARDS 2017 ch1</a:t>
            </a:r>
          </a:p>
        </p:txBody>
      </p:sp>
      <p:sp>
        <p:nvSpPr>
          <p:cNvPr id="3" name="Content Placeholder 2"/>
          <p:cNvSpPr>
            <a:spLocks noGrp="1"/>
          </p:cNvSpPr>
          <p:nvPr>
            <p:ph idx="1"/>
          </p:nvPr>
        </p:nvSpPr>
        <p:spPr>
          <a:gradFill>
            <a:gsLst>
              <a:gs pos="0">
                <a:schemeClr val="accent4">
                  <a:lumMod val="5000"/>
                  <a:lumOff val="95000"/>
                </a:schemeClr>
              </a:gs>
              <a:gs pos="74000">
                <a:schemeClr val="accent4">
                  <a:lumMod val="45000"/>
                  <a:lumOff val="55000"/>
                </a:schemeClr>
              </a:gs>
              <a:gs pos="83000">
                <a:schemeClr val="accent4">
                  <a:lumMod val="45000"/>
                  <a:lumOff val="55000"/>
                </a:schemeClr>
              </a:gs>
              <a:gs pos="100000">
                <a:schemeClr val="accent4">
                  <a:lumMod val="30000"/>
                  <a:lumOff val="70000"/>
                </a:schemeClr>
              </a:gs>
            </a:gsLst>
            <a:lin ang="5400000" scaled="1"/>
          </a:gradFill>
        </p:spPr>
        <p:txBody>
          <a:bodyPr/>
          <a:lstStyle/>
          <a:p>
            <a:pPr marL="0" lvl="1" indent="0" algn="ctr">
              <a:spcBef>
                <a:spcPts val="1000"/>
              </a:spcBef>
              <a:buNone/>
            </a:pPr>
            <a:r>
              <a:rPr lang="en-IN" sz="11500" dirty="0" smtClean="0"/>
              <a:t>Independence</a:t>
            </a:r>
          </a:p>
          <a:p>
            <a:endParaRPr lang="en-IN" dirty="0"/>
          </a:p>
        </p:txBody>
      </p:sp>
    </p:spTree>
    <p:extLst>
      <p:ext uri="{BB962C8B-B14F-4D97-AF65-F5344CB8AC3E}">
        <p14:creationId xmlns:p14="http://schemas.microsoft.com/office/powerpoint/2010/main" val="414766465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689952"/>
          </a:xfrm>
        </p:spPr>
        <p:txBody>
          <a:bodyPr>
            <a:normAutofit/>
          </a:bodyPr>
          <a:lstStyle/>
          <a:p>
            <a:r>
              <a:rPr lang="en-IN" sz="2000" dirty="0" smtClean="0"/>
              <a:t>AUDITING</a:t>
            </a:r>
            <a:r>
              <a:rPr lang="en-IN" sz="1800" dirty="0"/>
              <a:t> STANDARDS 2017 ch1</a:t>
            </a:r>
          </a:p>
        </p:txBody>
      </p:sp>
      <p:sp>
        <p:nvSpPr>
          <p:cNvPr id="3" name="Content Placeholder 2"/>
          <p:cNvSpPr>
            <a:spLocks noGrp="1"/>
          </p:cNvSpPr>
          <p:nvPr>
            <p:ph idx="1"/>
          </p:nvPr>
        </p:nvSpPr>
        <p:spPr>
          <a:xfrm>
            <a:off x="838200" y="1055078"/>
            <a:ext cx="10515600" cy="5392614"/>
          </a:xfrm>
        </p:spPr>
        <p:txBody>
          <a:bodyPr/>
          <a:lstStyle/>
          <a:p>
            <a:pPr marL="685800" lvl="2">
              <a:spcBef>
                <a:spcPts val="1000"/>
              </a:spcBef>
            </a:pPr>
            <a:r>
              <a:rPr lang="en-IN" sz="4400" dirty="0" smtClean="0"/>
              <a:t>Adequate degree of independence is required</a:t>
            </a:r>
          </a:p>
          <a:p>
            <a:pPr marL="914400" lvl="3" indent="0">
              <a:spcBef>
                <a:spcPts val="1000"/>
              </a:spcBef>
              <a:buNone/>
            </a:pPr>
            <a:r>
              <a:rPr lang="en-IN" sz="4200" dirty="0"/>
              <a:t>f</a:t>
            </a:r>
            <a:r>
              <a:rPr lang="en-IN" sz="4200" dirty="0" smtClean="0"/>
              <a:t>rom legislative and executive branch,</a:t>
            </a:r>
          </a:p>
          <a:p>
            <a:pPr marL="914400" lvl="3" indent="0">
              <a:spcBef>
                <a:spcPts val="1000"/>
              </a:spcBef>
              <a:buNone/>
            </a:pPr>
            <a:r>
              <a:rPr lang="en-IN" sz="4200" dirty="0"/>
              <a:t>f</a:t>
            </a:r>
            <a:r>
              <a:rPr lang="en-IN" sz="4200" dirty="0" smtClean="0"/>
              <a:t>or the conduct of audit and credibility of it’s results</a:t>
            </a:r>
            <a:endParaRPr lang="en-IN" dirty="0"/>
          </a:p>
        </p:txBody>
      </p:sp>
    </p:spTree>
    <p:extLst>
      <p:ext uri="{BB962C8B-B14F-4D97-AF65-F5344CB8AC3E}">
        <p14:creationId xmlns:p14="http://schemas.microsoft.com/office/powerpoint/2010/main" val="206148447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500063"/>
            <a:ext cx="10515600" cy="672246"/>
          </a:xfrm>
        </p:spPr>
        <p:txBody>
          <a:bodyPr>
            <a:normAutofit/>
          </a:bodyPr>
          <a:lstStyle/>
          <a:p>
            <a:r>
              <a:rPr lang="en-IN" sz="2000" dirty="0" smtClean="0"/>
              <a:t>AUDITING</a:t>
            </a:r>
            <a:r>
              <a:rPr lang="en-IN" sz="1800" dirty="0"/>
              <a:t> STANDARDS 2017 ch1</a:t>
            </a:r>
          </a:p>
        </p:txBody>
      </p:sp>
      <p:sp>
        <p:nvSpPr>
          <p:cNvPr id="3" name="Content Placeholder 2"/>
          <p:cNvSpPr>
            <a:spLocks noGrp="1"/>
          </p:cNvSpPr>
          <p:nvPr>
            <p:ph idx="1"/>
          </p:nvPr>
        </p:nvSpPr>
        <p:spPr/>
        <p:txBody>
          <a:bodyPr>
            <a:normAutofit/>
          </a:bodyPr>
          <a:lstStyle/>
          <a:p>
            <a:pPr algn="just"/>
            <a:r>
              <a:rPr lang="en-IN" sz="4400" dirty="0" smtClean="0"/>
              <a:t>The existence of an appropriate constitutional/ statutory/legal framework and its application</a:t>
            </a:r>
          </a:p>
          <a:p>
            <a:pPr marL="457200" lvl="1" indent="0" algn="just">
              <a:buNone/>
            </a:pPr>
            <a:r>
              <a:rPr lang="en-IN" sz="4000" dirty="0" smtClean="0"/>
              <a:t>This framework shall establish provisions that secure the functional independence of the Head of SAI (</a:t>
            </a:r>
            <a:r>
              <a:rPr lang="en-IN" sz="4000" dirty="0"/>
              <a:t>C</a:t>
            </a:r>
            <a:r>
              <a:rPr lang="en-IN" sz="4000" dirty="0" smtClean="0"/>
              <a:t>&amp;AG) including security of tenure.</a:t>
            </a:r>
            <a:endParaRPr lang="en-IN" sz="4000" dirty="0"/>
          </a:p>
        </p:txBody>
      </p:sp>
    </p:spTree>
    <p:extLst>
      <p:ext uri="{BB962C8B-B14F-4D97-AF65-F5344CB8AC3E}">
        <p14:creationId xmlns:p14="http://schemas.microsoft.com/office/powerpoint/2010/main" val="401169348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10515600" cy="914400"/>
          </a:xfrm>
        </p:spPr>
        <p:txBody>
          <a:bodyPr>
            <a:normAutofit/>
          </a:bodyPr>
          <a:lstStyle/>
          <a:p>
            <a:r>
              <a:rPr lang="en-IN" sz="2000" dirty="0" smtClean="0"/>
              <a:t>AUDITING</a:t>
            </a:r>
            <a:r>
              <a:rPr lang="en-IN" sz="1800" dirty="0"/>
              <a:t> STANDARDS 2017 ch1</a:t>
            </a:r>
          </a:p>
        </p:txBody>
      </p:sp>
      <p:sp>
        <p:nvSpPr>
          <p:cNvPr id="3" name="Content Placeholder 2"/>
          <p:cNvSpPr>
            <a:spLocks noGrp="1"/>
          </p:cNvSpPr>
          <p:nvPr>
            <p:ph idx="1"/>
          </p:nvPr>
        </p:nvSpPr>
        <p:spPr>
          <a:xfrm>
            <a:off x="838200" y="914400"/>
            <a:ext cx="10515600" cy="5943600"/>
          </a:xfrm>
        </p:spPr>
        <p:txBody>
          <a:bodyPr>
            <a:noAutofit/>
          </a:bodyPr>
          <a:lstStyle/>
          <a:p>
            <a:r>
              <a:rPr lang="en-IN" sz="4400" dirty="0" smtClean="0"/>
              <a:t>SAI shall have a sufficiently broad mandate and full discretion in the discharge of it’s functions.</a:t>
            </a:r>
          </a:p>
          <a:p>
            <a:pPr lvl="1"/>
            <a:r>
              <a:rPr lang="en-IN" sz="4000" dirty="0" smtClean="0"/>
              <a:t>Functional and organisational autonomy</a:t>
            </a:r>
          </a:p>
          <a:p>
            <a:pPr lvl="1"/>
            <a:r>
              <a:rPr lang="en-IN" sz="4000" dirty="0" smtClean="0"/>
              <a:t>Freedom from directions or interference from the legislature or executive in the </a:t>
            </a:r>
          </a:p>
          <a:p>
            <a:pPr marL="914400" lvl="2" indent="0">
              <a:buNone/>
            </a:pPr>
            <a:r>
              <a:rPr lang="en-IN" sz="3600" dirty="0" smtClean="0"/>
              <a:t>--selection of audit issues,</a:t>
            </a:r>
          </a:p>
          <a:p>
            <a:pPr marL="914400" lvl="2" indent="0">
              <a:buNone/>
            </a:pPr>
            <a:r>
              <a:rPr lang="en-IN" sz="3600" dirty="0" smtClean="0"/>
              <a:t>-- planning, programming, conduct, reporting and 	follow up of audits</a:t>
            </a:r>
          </a:p>
          <a:p>
            <a:pPr marL="914400" lvl="2" indent="0">
              <a:buNone/>
            </a:pPr>
            <a:r>
              <a:rPr lang="en-IN" sz="3600" dirty="0" smtClean="0"/>
              <a:t>-- organisation and management of it’s office</a:t>
            </a:r>
          </a:p>
          <a:p>
            <a:pPr lvl="1"/>
            <a:endParaRPr lang="en-IN" sz="4000" dirty="0"/>
          </a:p>
        </p:txBody>
      </p:sp>
    </p:spTree>
    <p:extLst>
      <p:ext uri="{BB962C8B-B14F-4D97-AF65-F5344CB8AC3E}">
        <p14:creationId xmlns:p14="http://schemas.microsoft.com/office/powerpoint/2010/main" val="149447770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736844"/>
          </a:xfrm>
        </p:spPr>
        <p:txBody>
          <a:bodyPr>
            <a:normAutofit/>
          </a:bodyPr>
          <a:lstStyle/>
          <a:p>
            <a:r>
              <a:rPr lang="en-IN" sz="2000" dirty="0" smtClean="0"/>
              <a:t>AUDITING</a:t>
            </a:r>
            <a:r>
              <a:rPr lang="en-IN" sz="1800" dirty="0"/>
              <a:t> STANDARDS 2017 ch1</a:t>
            </a:r>
          </a:p>
        </p:txBody>
      </p:sp>
      <p:sp>
        <p:nvSpPr>
          <p:cNvPr id="3" name="Content Placeholder 2"/>
          <p:cNvSpPr>
            <a:spLocks noGrp="1"/>
          </p:cNvSpPr>
          <p:nvPr>
            <p:ph idx="1"/>
          </p:nvPr>
        </p:nvSpPr>
        <p:spPr>
          <a:xfrm>
            <a:off x="838200" y="1101970"/>
            <a:ext cx="10515600" cy="5756030"/>
          </a:xfrm>
        </p:spPr>
        <p:txBody>
          <a:bodyPr>
            <a:noAutofit/>
          </a:bodyPr>
          <a:lstStyle/>
          <a:p>
            <a:r>
              <a:rPr lang="en-IN" sz="4800" dirty="0" smtClean="0"/>
              <a:t>SAI shall have unrestricted access to information</a:t>
            </a:r>
            <a:endParaRPr lang="en-IN" sz="4400" dirty="0" smtClean="0"/>
          </a:p>
          <a:p>
            <a:pPr lvl="1"/>
            <a:r>
              <a:rPr lang="en-IN" sz="4400" dirty="0" smtClean="0"/>
              <a:t>Section 18 of CAG’s (DPC) Act empowers SAI to inspect any office of accounts</a:t>
            </a:r>
          </a:p>
          <a:p>
            <a:pPr marL="914400" lvl="2" indent="0">
              <a:buNone/>
            </a:pPr>
            <a:r>
              <a:rPr lang="en-IN" sz="4000" dirty="0"/>
              <a:t>a</a:t>
            </a:r>
            <a:r>
              <a:rPr lang="en-IN" sz="4000" dirty="0" smtClean="0"/>
              <a:t>nd to require production of all necessary documents</a:t>
            </a:r>
          </a:p>
          <a:p>
            <a:pPr lvl="1"/>
            <a:r>
              <a:rPr lang="en-IN" sz="4400" dirty="0" smtClean="0"/>
              <a:t>Shall have access to premises, operations, systems including IT systems and records of auditable entities.</a:t>
            </a:r>
            <a:endParaRPr lang="en-IN" sz="4400" dirty="0"/>
          </a:p>
        </p:txBody>
      </p:sp>
    </p:spTree>
    <p:extLst>
      <p:ext uri="{BB962C8B-B14F-4D97-AF65-F5344CB8AC3E}">
        <p14:creationId xmlns:p14="http://schemas.microsoft.com/office/powerpoint/2010/main" val="264886583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1"/>
            <a:ext cx="10515600" cy="867507"/>
          </a:xfrm>
        </p:spPr>
        <p:txBody>
          <a:bodyPr>
            <a:normAutofit/>
          </a:bodyPr>
          <a:lstStyle/>
          <a:p>
            <a:r>
              <a:rPr lang="en-IN" sz="2000" dirty="0" smtClean="0"/>
              <a:t>AUDITING</a:t>
            </a:r>
            <a:r>
              <a:rPr lang="en-IN" sz="1800" dirty="0"/>
              <a:t> STANDARDS 2017 ch1</a:t>
            </a:r>
          </a:p>
        </p:txBody>
      </p:sp>
      <p:sp>
        <p:nvSpPr>
          <p:cNvPr id="3" name="Content Placeholder 2"/>
          <p:cNvSpPr>
            <a:spLocks noGrp="1"/>
          </p:cNvSpPr>
          <p:nvPr>
            <p:ph idx="1"/>
          </p:nvPr>
        </p:nvSpPr>
        <p:spPr>
          <a:xfrm>
            <a:off x="838200" y="656492"/>
            <a:ext cx="10515600" cy="5767754"/>
          </a:xfrm>
        </p:spPr>
        <p:txBody>
          <a:bodyPr>
            <a:normAutofit/>
          </a:bodyPr>
          <a:lstStyle/>
          <a:p>
            <a:r>
              <a:rPr lang="en-IN" sz="6600" dirty="0"/>
              <a:t>SAI shall </a:t>
            </a:r>
            <a:r>
              <a:rPr lang="en-IN" sz="6600" dirty="0" smtClean="0"/>
              <a:t>have the freedom to decide</a:t>
            </a:r>
          </a:p>
          <a:p>
            <a:pPr marL="457200" lvl="1" indent="0" algn="just">
              <a:buNone/>
            </a:pPr>
            <a:r>
              <a:rPr lang="en-IN" sz="6000" dirty="0" smtClean="0"/>
              <a:t>-- the form, content and timing 		of audit 	reports to publish </a:t>
            </a:r>
          </a:p>
          <a:p>
            <a:pPr marL="457200" lvl="1" indent="0" algn="just">
              <a:buNone/>
            </a:pPr>
            <a:r>
              <a:rPr lang="en-IN" sz="6000" dirty="0" smtClean="0"/>
              <a:t>-- and disseminate them after 			they are formally 	tabled.</a:t>
            </a:r>
            <a:endParaRPr lang="en-IN" sz="6000" dirty="0"/>
          </a:p>
        </p:txBody>
      </p:sp>
    </p:spTree>
    <p:extLst>
      <p:ext uri="{BB962C8B-B14F-4D97-AF65-F5344CB8AC3E}">
        <p14:creationId xmlns:p14="http://schemas.microsoft.com/office/powerpoint/2010/main" val="382874727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271341"/>
            <a:ext cx="10515600" cy="549274"/>
          </a:xfrm>
        </p:spPr>
        <p:txBody>
          <a:bodyPr>
            <a:normAutofit/>
          </a:bodyPr>
          <a:lstStyle/>
          <a:p>
            <a:r>
              <a:rPr lang="en-IN" sz="2000" dirty="0" smtClean="0"/>
              <a:t>AUDITING</a:t>
            </a:r>
            <a:r>
              <a:rPr lang="en-IN" sz="1800" dirty="0"/>
              <a:t> STANDARDS 2017 ch1</a:t>
            </a:r>
          </a:p>
        </p:txBody>
      </p:sp>
      <p:sp>
        <p:nvSpPr>
          <p:cNvPr id="3" name="Content Placeholder 2"/>
          <p:cNvSpPr>
            <a:spLocks noGrp="1"/>
          </p:cNvSpPr>
          <p:nvPr>
            <p:ph idx="1"/>
          </p:nvPr>
        </p:nvSpPr>
        <p:spPr>
          <a:xfrm>
            <a:off x="838200" y="820615"/>
            <a:ext cx="10515600" cy="5356349"/>
          </a:xfrm>
        </p:spPr>
        <p:txBody>
          <a:bodyPr>
            <a:noAutofit/>
          </a:bodyPr>
          <a:lstStyle/>
          <a:p>
            <a:pPr algn="just"/>
            <a:r>
              <a:rPr lang="en-IN" sz="4800" dirty="0" smtClean="0"/>
              <a:t>There shall exist effective follow up mechanisms on SAI’s recommendations</a:t>
            </a:r>
          </a:p>
          <a:p>
            <a:pPr algn="just"/>
            <a:r>
              <a:rPr lang="en-IN" sz="4800" dirty="0" smtClean="0"/>
              <a:t>SAI shall have financial and managerial/administrative autonomy and the availability of appropriate human, material and monetary resources </a:t>
            </a:r>
            <a:endParaRPr lang="en-IN" sz="4800" dirty="0"/>
          </a:p>
        </p:txBody>
      </p:sp>
    </p:spTree>
    <p:extLst>
      <p:ext uri="{BB962C8B-B14F-4D97-AF65-F5344CB8AC3E}">
        <p14:creationId xmlns:p14="http://schemas.microsoft.com/office/powerpoint/2010/main" val="146576174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281353"/>
            <a:ext cx="10515600" cy="705950"/>
          </a:xfrm>
        </p:spPr>
        <p:txBody>
          <a:bodyPr>
            <a:normAutofit/>
          </a:bodyPr>
          <a:lstStyle/>
          <a:p>
            <a:r>
              <a:rPr lang="en-IN" sz="2000" dirty="0" smtClean="0"/>
              <a:t>AUDITING</a:t>
            </a:r>
            <a:r>
              <a:rPr lang="en-IN" sz="1800" dirty="0"/>
              <a:t> STANDARDS 2017 ch1</a:t>
            </a:r>
          </a:p>
        </p:txBody>
      </p:sp>
      <p:sp>
        <p:nvSpPr>
          <p:cNvPr id="3" name="Content Placeholder 2"/>
          <p:cNvSpPr>
            <a:spLocks noGrp="1"/>
          </p:cNvSpPr>
          <p:nvPr>
            <p:ph idx="1"/>
          </p:nvPr>
        </p:nvSpPr>
        <p:spPr>
          <a:xfrm>
            <a:off x="838200" y="987303"/>
            <a:ext cx="10515600" cy="5189660"/>
          </a:xfrm>
          <a:solidFill>
            <a:schemeClr val="accent2">
              <a:lumMod val="60000"/>
              <a:lumOff val="40000"/>
            </a:schemeClr>
          </a:solidFill>
        </p:spPr>
        <p:txBody>
          <a:bodyPr/>
          <a:lstStyle/>
          <a:p>
            <a:pPr marL="228600" lvl="1">
              <a:spcBef>
                <a:spcPts val="1000"/>
              </a:spcBef>
            </a:pPr>
            <a:r>
              <a:rPr lang="en-IN" sz="11500" dirty="0" smtClean="0"/>
              <a:t>Accountability and Transparency</a:t>
            </a:r>
          </a:p>
          <a:p>
            <a:endParaRPr lang="en-IN" dirty="0"/>
          </a:p>
        </p:txBody>
      </p:sp>
    </p:spTree>
    <p:extLst>
      <p:ext uri="{BB962C8B-B14F-4D97-AF65-F5344CB8AC3E}">
        <p14:creationId xmlns:p14="http://schemas.microsoft.com/office/powerpoint/2010/main" val="228195210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468924"/>
            <a:ext cx="10515600" cy="562708"/>
          </a:xfrm>
        </p:spPr>
        <p:txBody>
          <a:bodyPr>
            <a:normAutofit/>
          </a:bodyPr>
          <a:lstStyle/>
          <a:p>
            <a:r>
              <a:rPr lang="en-IN" sz="2000" dirty="0" smtClean="0"/>
              <a:t>AUDITING</a:t>
            </a:r>
            <a:r>
              <a:rPr lang="en-IN" sz="1800" dirty="0"/>
              <a:t> STANDARDS 2017 ch1</a:t>
            </a:r>
          </a:p>
        </p:txBody>
      </p:sp>
      <p:sp>
        <p:nvSpPr>
          <p:cNvPr id="3" name="Content Placeholder 2"/>
          <p:cNvSpPr>
            <a:spLocks noGrp="1"/>
          </p:cNvSpPr>
          <p:nvPr>
            <p:ph idx="1"/>
          </p:nvPr>
        </p:nvSpPr>
        <p:spPr>
          <a:xfrm>
            <a:off x="838200" y="1031632"/>
            <a:ext cx="10515600" cy="5145331"/>
          </a:xfrm>
        </p:spPr>
        <p:txBody>
          <a:bodyPr>
            <a:normAutofit/>
          </a:bodyPr>
          <a:lstStyle/>
          <a:p>
            <a:r>
              <a:rPr lang="en-IN" sz="4000" dirty="0" smtClean="0"/>
              <a:t>Accountability and Transparency are two important elements of good governance</a:t>
            </a:r>
            <a:endParaRPr lang="en-IN" sz="4000" dirty="0"/>
          </a:p>
          <a:p>
            <a:r>
              <a:rPr lang="en-IN" sz="4000" dirty="0" smtClean="0"/>
              <a:t>SAI shall perform it’s duties under a legal framework that provides for accountability and transparency.</a:t>
            </a:r>
          </a:p>
          <a:p>
            <a:r>
              <a:rPr lang="en-IN" sz="4000" dirty="0" smtClean="0"/>
              <a:t>SAI shall make public its mandate, mission and responsibilities</a:t>
            </a:r>
            <a:endParaRPr lang="en-IN" sz="4000" dirty="0"/>
          </a:p>
        </p:txBody>
      </p:sp>
    </p:spTree>
    <p:extLst>
      <p:ext uri="{BB962C8B-B14F-4D97-AF65-F5344CB8AC3E}">
        <p14:creationId xmlns:p14="http://schemas.microsoft.com/office/powerpoint/2010/main" val="85876755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257908"/>
            <a:ext cx="10515600" cy="659057"/>
          </a:xfrm>
        </p:spPr>
        <p:txBody>
          <a:bodyPr>
            <a:normAutofit/>
          </a:bodyPr>
          <a:lstStyle/>
          <a:p>
            <a:r>
              <a:rPr lang="en-IN" sz="2000" dirty="0" smtClean="0"/>
              <a:t>AUDITING</a:t>
            </a:r>
            <a:r>
              <a:rPr lang="en-IN" sz="1800" dirty="0"/>
              <a:t> STANDARDS 2017 ch1</a:t>
            </a:r>
          </a:p>
        </p:txBody>
      </p:sp>
      <p:sp>
        <p:nvSpPr>
          <p:cNvPr id="3" name="Content Placeholder 2"/>
          <p:cNvSpPr>
            <a:spLocks noGrp="1"/>
          </p:cNvSpPr>
          <p:nvPr>
            <p:ph idx="1"/>
          </p:nvPr>
        </p:nvSpPr>
        <p:spPr>
          <a:xfrm>
            <a:off x="838200" y="916965"/>
            <a:ext cx="10515600" cy="5259998"/>
          </a:xfrm>
        </p:spPr>
        <p:txBody>
          <a:bodyPr>
            <a:noAutofit/>
          </a:bodyPr>
          <a:lstStyle/>
          <a:p>
            <a:r>
              <a:rPr lang="en-IN" sz="4800" dirty="0" smtClean="0"/>
              <a:t>SAI shall adopt audit standards, processes and methods that are objective and transparent</a:t>
            </a:r>
          </a:p>
          <a:p>
            <a:r>
              <a:rPr lang="en-IN" sz="4800" dirty="0" smtClean="0"/>
              <a:t>SAI shall manage its operations economically, efficiently, and in accordance with laws and regulations and report publicly on these matters.</a:t>
            </a:r>
            <a:endParaRPr lang="en-IN" sz="4800" dirty="0"/>
          </a:p>
        </p:txBody>
      </p:sp>
    </p:spTree>
    <p:extLst>
      <p:ext uri="{BB962C8B-B14F-4D97-AF65-F5344CB8AC3E}">
        <p14:creationId xmlns:p14="http://schemas.microsoft.com/office/powerpoint/2010/main" val="201443483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3"/>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sz="1800" dirty="0" smtClean="0"/>
              <a:t>AUDITING STANDARDS 2017</a:t>
            </a:r>
            <a:endParaRPr lang="en-IN" sz="1800" dirty="0"/>
          </a:p>
        </p:txBody>
      </p:sp>
      <p:sp>
        <p:nvSpPr>
          <p:cNvPr id="3" name="Content Placeholder 2"/>
          <p:cNvSpPr>
            <a:spLocks noGrp="1"/>
          </p:cNvSpPr>
          <p:nvPr>
            <p:ph idx="1"/>
          </p:nvPr>
        </p:nvSpPr>
        <p:spPr>
          <a:xfrm>
            <a:off x="962891" y="1506970"/>
            <a:ext cx="10515600" cy="4351338"/>
          </a:xfrm>
        </p:spPr>
        <p:txBody>
          <a:bodyPr>
            <a:normAutofit fontScale="77500" lnSpcReduction="20000"/>
          </a:bodyPr>
          <a:lstStyle/>
          <a:p>
            <a:pPr>
              <a:buFont typeface="Wingdings" panose="05000000000000000000" pitchFamily="2" charset="2"/>
              <a:buChar char="v"/>
            </a:pPr>
            <a:r>
              <a:rPr lang="en-IN" dirty="0" smtClean="0"/>
              <a:t> </a:t>
            </a:r>
            <a:r>
              <a:rPr lang="en-IN" sz="3100" dirty="0" smtClean="0"/>
              <a:t>These are effective from 1-04-2017</a:t>
            </a:r>
          </a:p>
          <a:p>
            <a:pPr marL="0" indent="0">
              <a:buNone/>
            </a:pPr>
            <a:endParaRPr lang="en-IN" dirty="0" smtClean="0"/>
          </a:p>
          <a:p>
            <a:pPr>
              <a:buFont typeface="Wingdings" panose="05000000000000000000" pitchFamily="2" charset="2"/>
              <a:buChar char="v"/>
            </a:pPr>
            <a:r>
              <a:rPr lang="en-IN" dirty="0"/>
              <a:t> </a:t>
            </a:r>
            <a:r>
              <a:rPr lang="en-IN" sz="3100" dirty="0" smtClean="0"/>
              <a:t>They supersede the CAG’s Auditing Standards 2002</a:t>
            </a:r>
          </a:p>
          <a:p>
            <a:pPr marL="0" indent="0">
              <a:buNone/>
            </a:pPr>
            <a:endParaRPr lang="en-IN" sz="3100" dirty="0"/>
          </a:p>
          <a:p>
            <a:pPr>
              <a:buFont typeface="Wingdings" panose="05000000000000000000" pitchFamily="2" charset="2"/>
              <a:buChar char="v"/>
            </a:pPr>
            <a:r>
              <a:rPr lang="en-IN" dirty="0" smtClean="0"/>
              <a:t> </a:t>
            </a:r>
            <a:r>
              <a:rPr lang="en-IN" sz="3100" dirty="0" smtClean="0"/>
              <a:t>These </a:t>
            </a:r>
            <a:r>
              <a:rPr lang="en-IN" sz="3100" dirty="0"/>
              <a:t>a</a:t>
            </a:r>
            <a:r>
              <a:rPr lang="en-IN" sz="3100" dirty="0" smtClean="0"/>
              <a:t>re ‘Type of Audit ‘ based, whereas earlier were “Process” based</a:t>
            </a:r>
            <a:r>
              <a:rPr lang="en-IN" dirty="0" smtClean="0"/>
              <a:t>.</a:t>
            </a:r>
          </a:p>
          <a:p>
            <a:pPr>
              <a:buFont typeface="Wingdings" panose="05000000000000000000" pitchFamily="2" charset="2"/>
              <a:buChar char="Ø"/>
            </a:pPr>
            <a:r>
              <a:rPr lang="en-IN" dirty="0" smtClean="0"/>
              <a:t>        </a:t>
            </a:r>
            <a:r>
              <a:rPr lang="en-IN" dirty="0"/>
              <a:t>‘Type of Audit </a:t>
            </a:r>
            <a:r>
              <a:rPr lang="en-IN" dirty="0" smtClean="0"/>
              <a:t>‘ relates to Financial Audit, compliance Audit and                      	Performance Audit which is separately dealt </a:t>
            </a:r>
            <a:r>
              <a:rPr lang="en-IN" dirty="0"/>
              <a:t> </a:t>
            </a:r>
            <a:r>
              <a:rPr lang="en-IN" dirty="0" smtClean="0"/>
              <a:t>for General and specific 	Standards 	along with General principals &amp; principals related to audit processes</a:t>
            </a:r>
          </a:p>
          <a:p>
            <a:pPr>
              <a:buFont typeface="Wingdings" panose="05000000000000000000" pitchFamily="2" charset="2"/>
              <a:buChar char="Ø"/>
            </a:pPr>
            <a:r>
              <a:rPr lang="en-IN" dirty="0" smtClean="0"/>
              <a:t>  	 “Process” based audit refers to generalised version of field and reporting 	standards </a:t>
            </a:r>
          </a:p>
          <a:p>
            <a:pPr marL="0" indent="0">
              <a:buNone/>
            </a:pPr>
            <a:endParaRPr lang="en-IN" dirty="0"/>
          </a:p>
          <a:p>
            <a:pPr>
              <a:buFont typeface="Wingdings" panose="05000000000000000000" pitchFamily="2" charset="2"/>
              <a:buChar char="v"/>
            </a:pPr>
            <a:r>
              <a:rPr lang="en-IN" dirty="0" smtClean="0"/>
              <a:t> </a:t>
            </a:r>
            <a:r>
              <a:rPr lang="en-IN" sz="3100" dirty="0" smtClean="0"/>
              <a:t>They are consistent with the ISSAI framework.</a:t>
            </a:r>
            <a:endParaRPr lang="en-IN" sz="3100" dirty="0"/>
          </a:p>
        </p:txBody>
      </p:sp>
    </p:spTree>
    <p:extLst>
      <p:ext uri="{BB962C8B-B14F-4D97-AF65-F5344CB8AC3E}">
        <p14:creationId xmlns:p14="http://schemas.microsoft.com/office/powerpoint/2010/main" val="339458154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211016"/>
            <a:ext cx="10515600" cy="635611"/>
          </a:xfrm>
        </p:spPr>
        <p:txBody>
          <a:bodyPr/>
          <a:lstStyle/>
          <a:p>
            <a:r>
              <a:rPr lang="en-IN" sz="2400" dirty="0" smtClean="0"/>
              <a:t>AUDITING</a:t>
            </a:r>
            <a:r>
              <a:rPr lang="en-IN" sz="2000" dirty="0"/>
              <a:t> STANDARDS 2017 ch1</a:t>
            </a:r>
            <a:endParaRPr lang="en-IN" dirty="0"/>
          </a:p>
        </p:txBody>
      </p:sp>
      <p:sp>
        <p:nvSpPr>
          <p:cNvPr id="3" name="Content Placeholder 2"/>
          <p:cNvSpPr>
            <a:spLocks noGrp="1"/>
          </p:cNvSpPr>
          <p:nvPr>
            <p:ph idx="1"/>
          </p:nvPr>
        </p:nvSpPr>
        <p:spPr>
          <a:xfrm>
            <a:off x="328246" y="1148863"/>
            <a:ext cx="11582400" cy="5509846"/>
          </a:xfrm>
        </p:spPr>
        <p:txBody>
          <a:bodyPr>
            <a:noAutofit/>
          </a:bodyPr>
          <a:lstStyle/>
          <a:p>
            <a:pPr algn="just"/>
            <a:r>
              <a:rPr lang="en-IN" sz="5400" dirty="0" smtClean="0"/>
              <a:t>SAI shall report publicly on the results of audits and on conclusions regarding </a:t>
            </a:r>
            <a:r>
              <a:rPr lang="en-IN" sz="4800" dirty="0" smtClean="0"/>
              <a:t>overall</a:t>
            </a:r>
            <a:r>
              <a:rPr lang="en-IN" sz="5400" dirty="0" smtClean="0"/>
              <a:t> public sector activities</a:t>
            </a:r>
          </a:p>
          <a:p>
            <a:pPr algn="just"/>
            <a:r>
              <a:rPr lang="en-IN" sz="5400" dirty="0" smtClean="0"/>
              <a:t>SAI shall communicate timely and widely on its activities and audit results through the website, media and other means.</a:t>
            </a:r>
            <a:endParaRPr lang="en-IN" sz="5400" dirty="0"/>
          </a:p>
        </p:txBody>
      </p:sp>
    </p:spTree>
    <p:extLst>
      <p:ext uri="{BB962C8B-B14F-4D97-AF65-F5344CB8AC3E}">
        <p14:creationId xmlns:p14="http://schemas.microsoft.com/office/powerpoint/2010/main" val="105993055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666506"/>
          </a:xfrm>
        </p:spPr>
        <p:txBody>
          <a:bodyPr>
            <a:normAutofit/>
          </a:bodyPr>
          <a:lstStyle/>
          <a:p>
            <a:r>
              <a:rPr lang="en-IN" sz="2000" dirty="0" smtClean="0"/>
              <a:t>AUDITING</a:t>
            </a:r>
            <a:r>
              <a:rPr lang="en-IN" sz="1800" dirty="0"/>
              <a:t> STANDARDS 2017 ch1</a:t>
            </a:r>
          </a:p>
        </p:txBody>
      </p:sp>
      <p:sp>
        <p:nvSpPr>
          <p:cNvPr id="3" name="Content Placeholder 2"/>
          <p:cNvSpPr>
            <a:spLocks noGrp="1"/>
          </p:cNvSpPr>
          <p:nvPr>
            <p:ph idx="1"/>
          </p:nvPr>
        </p:nvSpPr>
        <p:spPr>
          <a:gradFill>
            <a:gsLst>
              <a:gs pos="0">
                <a:schemeClr val="accent4">
                  <a:lumMod val="5000"/>
                  <a:lumOff val="95000"/>
                </a:schemeClr>
              </a:gs>
              <a:gs pos="74000">
                <a:schemeClr val="accent4">
                  <a:lumMod val="45000"/>
                  <a:lumOff val="55000"/>
                </a:schemeClr>
              </a:gs>
              <a:gs pos="83000">
                <a:schemeClr val="accent4">
                  <a:lumMod val="45000"/>
                  <a:lumOff val="55000"/>
                </a:schemeClr>
              </a:gs>
              <a:gs pos="100000">
                <a:schemeClr val="accent4">
                  <a:lumMod val="30000"/>
                  <a:lumOff val="70000"/>
                </a:schemeClr>
              </a:gs>
            </a:gsLst>
            <a:lin ang="5400000" scaled="1"/>
          </a:gradFill>
        </p:spPr>
        <p:txBody>
          <a:bodyPr/>
          <a:lstStyle/>
          <a:p>
            <a:pPr marL="0" lvl="1" indent="0">
              <a:spcBef>
                <a:spcPts val="1000"/>
              </a:spcBef>
              <a:buNone/>
            </a:pPr>
            <a:r>
              <a:rPr lang="en-IN" sz="28700" dirty="0" smtClean="0"/>
              <a:t>Ethics</a:t>
            </a:r>
          </a:p>
          <a:p>
            <a:endParaRPr lang="en-IN" dirty="0"/>
          </a:p>
        </p:txBody>
      </p:sp>
    </p:spTree>
    <p:extLst>
      <p:ext uri="{BB962C8B-B14F-4D97-AF65-F5344CB8AC3E}">
        <p14:creationId xmlns:p14="http://schemas.microsoft.com/office/powerpoint/2010/main" val="415956535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pattFill prst="pct40">
          <a:fgClr>
            <a:schemeClr val="accent1">
              <a:lumMod val="60000"/>
              <a:lumOff val="40000"/>
            </a:schemeClr>
          </a:fgClr>
          <a:bgClr>
            <a:schemeClr val="bg1"/>
          </a:bgClr>
        </a:patt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722270"/>
          </a:xfrm>
        </p:spPr>
        <p:txBody>
          <a:bodyPr>
            <a:normAutofit/>
          </a:bodyPr>
          <a:lstStyle/>
          <a:p>
            <a:r>
              <a:rPr lang="en-IN" sz="2400" dirty="0" smtClean="0"/>
              <a:t>AUDITING</a:t>
            </a:r>
            <a:r>
              <a:rPr lang="en-IN" sz="2000" dirty="0"/>
              <a:t> STANDARDS 2017 ch1</a:t>
            </a:r>
          </a:p>
        </p:txBody>
      </p:sp>
      <p:sp>
        <p:nvSpPr>
          <p:cNvPr id="3" name="Content Placeholder 2"/>
          <p:cNvSpPr>
            <a:spLocks noGrp="1"/>
          </p:cNvSpPr>
          <p:nvPr>
            <p:ph idx="1"/>
          </p:nvPr>
        </p:nvSpPr>
        <p:spPr>
          <a:xfrm>
            <a:off x="469557" y="1087396"/>
            <a:ext cx="11244648" cy="5535826"/>
          </a:xfrm>
        </p:spPr>
        <p:txBody>
          <a:bodyPr>
            <a:noAutofit/>
          </a:bodyPr>
          <a:lstStyle/>
          <a:p>
            <a:pPr algn="just"/>
            <a:r>
              <a:rPr lang="en-IN" sz="5400" dirty="0" smtClean="0"/>
              <a:t>SAI shall apply high standards of integrity and ethics for staff of all levels.</a:t>
            </a:r>
          </a:p>
          <a:p>
            <a:pPr algn="just"/>
            <a:r>
              <a:rPr lang="en-IN" sz="5400" dirty="0" smtClean="0"/>
              <a:t>SAI shall have a code of Ethics that is aligned with the Code of Ethics (ISSAI 30) elaborated under the ISSAIs.</a:t>
            </a:r>
            <a:endParaRPr lang="en-IN" sz="5400" dirty="0"/>
          </a:p>
        </p:txBody>
      </p:sp>
    </p:spTree>
    <p:extLst>
      <p:ext uri="{BB962C8B-B14F-4D97-AF65-F5344CB8AC3E}">
        <p14:creationId xmlns:p14="http://schemas.microsoft.com/office/powerpoint/2010/main" val="314622183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64124"/>
            <a:ext cx="10515600" cy="867508"/>
          </a:xfrm>
        </p:spPr>
        <p:txBody>
          <a:bodyPr>
            <a:normAutofit/>
          </a:bodyPr>
          <a:lstStyle/>
          <a:p>
            <a:r>
              <a:rPr lang="en-IN" sz="2800" dirty="0" smtClean="0"/>
              <a:t>AUDITING</a:t>
            </a:r>
            <a:r>
              <a:rPr lang="en-IN" sz="2400" dirty="0" smtClean="0"/>
              <a:t> STANDARDS 2017 ch1</a:t>
            </a:r>
            <a:endParaRPr lang="en-IN" sz="2000" dirty="0"/>
          </a:p>
        </p:txBody>
      </p:sp>
      <p:sp>
        <p:nvSpPr>
          <p:cNvPr id="3" name="Content Placeholder 2"/>
          <p:cNvSpPr>
            <a:spLocks noGrp="1"/>
          </p:cNvSpPr>
          <p:nvPr>
            <p:ph idx="1"/>
          </p:nvPr>
        </p:nvSpPr>
        <p:spPr>
          <a:xfrm>
            <a:off x="838200" y="1825625"/>
            <a:ext cx="10515600" cy="4351338"/>
          </a:xfrm>
          <a:pattFill prst="lgCheck">
            <a:fgClr>
              <a:schemeClr val="accent1">
                <a:lumMod val="60000"/>
                <a:lumOff val="40000"/>
              </a:schemeClr>
            </a:fgClr>
            <a:bgClr>
              <a:schemeClr val="bg1"/>
            </a:bgClr>
          </a:pattFill>
        </p:spPr>
        <p:txBody>
          <a:bodyPr/>
          <a:lstStyle/>
          <a:p>
            <a:pPr marL="0" lvl="1" indent="0">
              <a:spcBef>
                <a:spcPts val="1000"/>
              </a:spcBef>
              <a:buNone/>
            </a:pPr>
            <a:r>
              <a:rPr lang="en-IN" sz="11500" dirty="0" smtClean="0"/>
              <a:t>Quality Assurance</a:t>
            </a:r>
          </a:p>
          <a:p>
            <a:endParaRPr lang="en-IN" dirty="0"/>
          </a:p>
        </p:txBody>
      </p:sp>
    </p:spTree>
    <p:extLst>
      <p:ext uri="{BB962C8B-B14F-4D97-AF65-F5344CB8AC3E}">
        <p14:creationId xmlns:p14="http://schemas.microsoft.com/office/powerpoint/2010/main" val="130887897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pattFill prst="lgCheck">
          <a:fgClr>
            <a:schemeClr val="accent1">
              <a:lumMod val="60000"/>
              <a:lumOff val="40000"/>
            </a:schemeClr>
          </a:fgClr>
          <a:bgClr>
            <a:schemeClr val="bg1"/>
          </a:bgClr>
        </a:patt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187569"/>
            <a:ext cx="10515600" cy="635611"/>
          </a:xfrm>
        </p:spPr>
        <p:txBody>
          <a:bodyPr>
            <a:normAutofit/>
          </a:bodyPr>
          <a:lstStyle/>
          <a:p>
            <a:r>
              <a:rPr lang="en-IN" sz="2400" dirty="0" smtClean="0"/>
              <a:t>AUDITING</a:t>
            </a:r>
            <a:r>
              <a:rPr lang="en-IN" sz="2000" dirty="0"/>
              <a:t> STANDARDS 2017 ch1</a:t>
            </a:r>
          </a:p>
        </p:txBody>
      </p:sp>
      <p:sp>
        <p:nvSpPr>
          <p:cNvPr id="3" name="Content Placeholder 2"/>
          <p:cNvSpPr>
            <a:spLocks noGrp="1"/>
          </p:cNvSpPr>
          <p:nvPr>
            <p:ph idx="1"/>
          </p:nvPr>
        </p:nvSpPr>
        <p:spPr>
          <a:xfrm>
            <a:off x="838200" y="823180"/>
            <a:ext cx="10515600" cy="6034820"/>
          </a:xfrm>
        </p:spPr>
        <p:txBody>
          <a:bodyPr>
            <a:noAutofit/>
          </a:bodyPr>
          <a:lstStyle/>
          <a:p>
            <a:pPr algn="just"/>
            <a:r>
              <a:rPr lang="en-IN" sz="5400" dirty="0" smtClean="0"/>
              <a:t>SAI shall establish policies and procedures designed to promote an internal culture recognising that quality is essential in performing all of its work.</a:t>
            </a:r>
          </a:p>
          <a:p>
            <a:pPr algn="just"/>
            <a:r>
              <a:rPr lang="en-IN" sz="5400" dirty="0" smtClean="0"/>
              <a:t>Head of SAI shall retain overall responsibility for the system of quality control.</a:t>
            </a:r>
            <a:endParaRPr lang="en-IN" sz="5400" dirty="0"/>
          </a:p>
        </p:txBody>
      </p:sp>
    </p:spTree>
    <p:extLst>
      <p:ext uri="{BB962C8B-B14F-4D97-AF65-F5344CB8AC3E}">
        <p14:creationId xmlns:p14="http://schemas.microsoft.com/office/powerpoint/2010/main" val="182077185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pattFill prst="lgCheck">
          <a:fgClr>
            <a:schemeClr val="accent1">
              <a:lumMod val="60000"/>
              <a:lumOff val="40000"/>
            </a:schemeClr>
          </a:fgClr>
          <a:bgClr>
            <a:schemeClr val="bg1"/>
          </a:bgClr>
        </a:patt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239151"/>
            <a:ext cx="10515600" cy="621543"/>
          </a:xfrm>
        </p:spPr>
        <p:txBody>
          <a:bodyPr>
            <a:normAutofit/>
          </a:bodyPr>
          <a:lstStyle/>
          <a:p>
            <a:r>
              <a:rPr lang="en-IN" sz="2000" dirty="0"/>
              <a:t>AUDITING</a:t>
            </a:r>
            <a:r>
              <a:rPr lang="en-IN" sz="1800" dirty="0"/>
              <a:t> STANDARDS 2017 ch1</a:t>
            </a:r>
          </a:p>
        </p:txBody>
      </p:sp>
      <p:sp>
        <p:nvSpPr>
          <p:cNvPr id="3" name="Content Placeholder 2"/>
          <p:cNvSpPr>
            <a:spLocks noGrp="1"/>
          </p:cNvSpPr>
          <p:nvPr>
            <p:ph idx="1"/>
          </p:nvPr>
        </p:nvSpPr>
        <p:spPr>
          <a:xfrm>
            <a:off x="838200" y="860694"/>
            <a:ext cx="10515600" cy="5997306"/>
          </a:xfrm>
        </p:spPr>
        <p:txBody>
          <a:bodyPr>
            <a:noAutofit/>
          </a:bodyPr>
          <a:lstStyle/>
          <a:p>
            <a:pPr algn="just"/>
            <a:r>
              <a:rPr lang="en-IN" sz="3200" dirty="0" smtClean="0"/>
              <a:t>SAI shall establish policies and procedures designed to provide it with reasonable assurance that the SAI, including all personnel and any parties contracted to carry out work for the SAI comply with the relevant ethical requirements.</a:t>
            </a:r>
          </a:p>
          <a:p>
            <a:pPr algn="just"/>
            <a:endParaRPr lang="en-IN" sz="3200" dirty="0" smtClean="0"/>
          </a:p>
          <a:p>
            <a:pPr algn="just"/>
            <a:r>
              <a:rPr lang="en-IN" sz="3200" dirty="0" smtClean="0"/>
              <a:t>SAI shall establish policies and procedures designed to provide reasonable assurance that its audits and other work are carried out in accordance with relevant standards, applicable legal and regulatory requirement, that SAI issues reports that are appropriate in the circumstances and that it has sufficient resources with the competence, capabilities and commitment to ethical principles as required to carry out its range of work.</a:t>
            </a:r>
            <a:endParaRPr lang="en-IN" sz="3200" dirty="0"/>
          </a:p>
        </p:txBody>
      </p:sp>
    </p:spTree>
    <p:extLst>
      <p:ext uri="{BB962C8B-B14F-4D97-AF65-F5344CB8AC3E}">
        <p14:creationId xmlns:p14="http://schemas.microsoft.com/office/powerpoint/2010/main" val="277770565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pattFill prst="lgCheck">
          <a:fgClr>
            <a:schemeClr val="accent1">
              <a:lumMod val="60000"/>
              <a:lumOff val="40000"/>
            </a:schemeClr>
          </a:fgClr>
          <a:bgClr>
            <a:schemeClr val="bg1"/>
          </a:bgClr>
        </a:patt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182880"/>
            <a:ext cx="10515600" cy="551205"/>
          </a:xfrm>
        </p:spPr>
        <p:txBody>
          <a:bodyPr>
            <a:normAutofit/>
          </a:bodyPr>
          <a:lstStyle/>
          <a:p>
            <a:r>
              <a:rPr lang="en-IN" sz="2000" dirty="0"/>
              <a:t>AUDITING</a:t>
            </a:r>
            <a:r>
              <a:rPr lang="en-IN" sz="1800" dirty="0"/>
              <a:t> STANDARDS 2017 ch1</a:t>
            </a:r>
          </a:p>
        </p:txBody>
      </p:sp>
      <p:sp>
        <p:nvSpPr>
          <p:cNvPr id="3" name="Content Placeholder 2"/>
          <p:cNvSpPr>
            <a:spLocks noGrp="1"/>
          </p:cNvSpPr>
          <p:nvPr>
            <p:ph idx="1"/>
          </p:nvPr>
        </p:nvSpPr>
        <p:spPr>
          <a:xfrm>
            <a:off x="669388" y="1814732"/>
            <a:ext cx="10515600" cy="4304714"/>
          </a:xfrm>
        </p:spPr>
        <p:txBody>
          <a:bodyPr>
            <a:normAutofit/>
          </a:bodyPr>
          <a:lstStyle/>
          <a:p>
            <a:pPr algn="just"/>
            <a:r>
              <a:rPr lang="en-IN" sz="4400" dirty="0" smtClean="0"/>
              <a:t>SAI shall establish a monitoring process designed to provide it with reasonable assurance that the policies and procedures relating to the system of quality control are relevant and adequate and is operating effectively</a:t>
            </a:r>
            <a:endParaRPr lang="en-IN" sz="4400" dirty="0"/>
          </a:p>
        </p:txBody>
      </p:sp>
    </p:spTree>
    <p:extLst>
      <p:ext uri="{BB962C8B-B14F-4D97-AF65-F5344CB8AC3E}">
        <p14:creationId xmlns:p14="http://schemas.microsoft.com/office/powerpoint/2010/main" val="58573756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929103"/>
          </a:xfrm>
        </p:spPr>
        <p:txBody>
          <a:bodyPr/>
          <a:lstStyle/>
          <a:p>
            <a:r>
              <a:rPr lang="en-IN" dirty="0" smtClean="0"/>
              <a:t>2.General Standards</a:t>
            </a:r>
            <a:endParaRPr lang="en-IN" dirty="0"/>
          </a:p>
        </p:txBody>
      </p:sp>
      <p:sp>
        <p:nvSpPr>
          <p:cNvPr id="3" name="Content Placeholder 2"/>
          <p:cNvSpPr>
            <a:spLocks noGrp="1"/>
          </p:cNvSpPr>
          <p:nvPr>
            <p:ph idx="1"/>
          </p:nvPr>
        </p:nvSpPr>
        <p:spPr>
          <a:xfrm>
            <a:off x="838200" y="1294228"/>
            <a:ext cx="10515600" cy="4995276"/>
          </a:xfrm>
        </p:spPr>
        <p:txBody>
          <a:bodyPr/>
          <a:lstStyle/>
          <a:p>
            <a:pPr lvl="1"/>
            <a:r>
              <a:rPr lang="en-IN" sz="6000" dirty="0" smtClean="0">
                <a:solidFill>
                  <a:srgbClr val="C00000"/>
                </a:solidFill>
              </a:rPr>
              <a:t> </a:t>
            </a:r>
            <a:r>
              <a:rPr lang="en-IN" sz="4400" dirty="0" smtClean="0">
                <a:solidFill>
                  <a:srgbClr val="C00000"/>
                </a:solidFill>
              </a:rPr>
              <a:t>Public sector auditing and its objectives</a:t>
            </a:r>
          </a:p>
          <a:p>
            <a:pPr lvl="1"/>
            <a:r>
              <a:rPr lang="en-IN" sz="3600" dirty="0" smtClean="0"/>
              <a:t>Contributes to good governance by providing—</a:t>
            </a:r>
          </a:p>
          <a:p>
            <a:pPr lvl="2"/>
            <a:r>
              <a:rPr lang="en-IN" sz="3200" dirty="0" smtClean="0"/>
              <a:t>Objective and reliable information</a:t>
            </a:r>
          </a:p>
          <a:p>
            <a:pPr lvl="2"/>
            <a:r>
              <a:rPr lang="en-IN" sz="3200" dirty="0" smtClean="0"/>
              <a:t>Enhancing accountability and transparency</a:t>
            </a:r>
          </a:p>
          <a:p>
            <a:pPr lvl="2"/>
            <a:r>
              <a:rPr lang="en-IN" sz="3200" dirty="0" smtClean="0"/>
              <a:t>Reinforcing the effectiveness</a:t>
            </a:r>
          </a:p>
          <a:p>
            <a:pPr lvl="2"/>
            <a:r>
              <a:rPr lang="en-IN" sz="3200" dirty="0" smtClean="0"/>
              <a:t>Creating incentives for change by providing knowledge</a:t>
            </a:r>
          </a:p>
          <a:p>
            <a:pPr lvl="2"/>
            <a:endParaRPr lang="en-IN" sz="3200" dirty="0"/>
          </a:p>
        </p:txBody>
      </p:sp>
    </p:spTree>
    <p:extLst>
      <p:ext uri="{BB962C8B-B14F-4D97-AF65-F5344CB8AC3E}">
        <p14:creationId xmlns:p14="http://schemas.microsoft.com/office/powerpoint/2010/main" val="233447888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225083"/>
            <a:ext cx="10515600" cy="734085"/>
          </a:xfrm>
        </p:spPr>
        <p:txBody>
          <a:bodyPr/>
          <a:lstStyle/>
          <a:p>
            <a:r>
              <a:rPr lang="en-IN" dirty="0"/>
              <a:t>2.General Standards</a:t>
            </a:r>
          </a:p>
        </p:txBody>
      </p:sp>
      <p:sp>
        <p:nvSpPr>
          <p:cNvPr id="3" name="Content Placeholder 2"/>
          <p:cNvSpPr>
            <a:spLocks noGrp="1"/>
          </p:cNvSpPr>
          <p:nvPr>
            <p:ph idx="1"/>
          </p:nvPr>
        </p:nvSpPr>
        <p:spPr>
          <a:xfrm>
            <a:off x="838200" y="959168"/>
            <a:ext cx="10515600" cy="5217795"/>
          </a:xfrm>
        </p:spPr>
        <p:txBody>
          <a:bodyPr>
            <a:normAutofit fontScale="92500"/>
          </a:bodyPr>
          <a:lstStyle/>
          <a:p>
            <a:r>
              <a:rPr lang="en-IN" sz="6600" dirty="0" smtClean="0"/>
              <a:t>Types of Public Sector Audit</a:t>
            </a:r>
          </a:p>
          <a:p>
            <a:pPr lvl="2"/>
            <a:r>
              <a:rPr lang="en-IN" sz="9600" dirty="0" smtClean="0"/>
              <a:t>Financial Audit</a:t>
            </a:r>
          </a:p>
          <a:p>
            <a:pPr lvl="2"/>
            <a:r>
              <a:rPr lang="en-IN" sz="9600" dirty="0" smtClean="0"/>
              <a:t>Compliance Audit</a:t>
            </a:r>
          </a:p>
          <a:p>
            <a:pPr lvl="2"/>
            <a:r>
              <a:rPr lang="en-IN" sz="9600" dirty="0" smtClean="0"/>
              <a:t>Performance Audit</a:t>
            </a:r>
            <a:endParaRPr lang="en-IN" sz="9600" dirty="0"/>
          </a:p>
        </p:txBody>
      </p:sp>
    </p:spTree>
    <p:extLst>
      <p:ext uri="{BB962C8B-B14F-4D97-AF65-F5344CB8AC3E}">
        <p14:creationId xmlns:p14="http://schemas.microsoft.com/office/powerpoint/2010/main" val="161177940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182879"/>
            <a:ext cx="10515600" cy="748153"/>
          </a:xfrm>
        </p:spPr>
        <p:txBody>
          <a:bodyPr/>
          <a:lstStyle/>
          <a:p>
            <a:r>
              <a:rPr lang="en-IN" dirty="0"/>
              <a:t>2.General Standards</a:t>
            </a:r>
          </a:p>
        </p:txBody>
      </p:sp>
      <p:sp>
        <p:nvSpPr>
          <p:cNvPr id="3" name="Content Placeholder 2"/>
          <p:cNvSpPr>
            <a:spLocks noGrp="1"/>
          </p:cNvSpPr>
          <p:nvPr>
            <p:ph idx="1"/>
          </p:nvPr>
        </p:nvSpPr>
        <p:spPr>
          <a:xfrm>
            <a:off x="838200" y="931032"/>
            <a:ext cx="10515600" cy="5245931"/>
          </a:xfrm>
        </p:spPr>
        <p:txBody>
          <a:bodyPr>
            <a:normAutofit/>
          </a:bodyPr>
          <a:lstStyle/>
          <a:p>
            <a:r>
              <a:rPr lang="en-IN" sz="4400" dirty="0" smtClean="0"/>
              <a:t>Elements of Public Sector Auditing </a:t>
            </a:r>
          </a:p>
          <a:p>
            <a:pPr marL="1200150" lvl="1" indent="-742950">
              <a:buFont typeface="+mj-lt"/>
              <a:buAutoNum type="arabicPeriod"/>
            </a:pPr>
            <a:r>
              <a:rPr lang="en-IN" sz="4000" dirty="0" smtClean="0"/>
              <a:t>Three Parties</a:t>
            </a:r>
          </a:p>
          <a:p>
            <a:pPr marL="1371600" lvl="3" indent="0">
              <a:buNone/>
            </a:pPr>
            <a:r>
              <a:rPr lang="en-IN" sz="3400" dirty="0" smtClean="0"/>
              <a:t>Auditor</a:t>
            </a:r>
          </a:p>
          <a:p>
            <a:pPr marL="1371600" lvl="3" indent="0">
              <a:buNone/>
            </a:pPr>
            <a:r>
              <a:rPr lang="en-IN" sz="3400" dirty="0" smtClean="0"/>
              <a:t>Responsible Party</a:t>
            </a:r>
          </a:p>
          <a:p>
            <a:pPr marL="1371600" lvl="3" indent="0">
              <a:buNone/>
            </a:pPr>
            <a:r>
              <a:rPr lang="en-IN" sz="3400" dirty="0" smtClean="0"/>
              <a:t>Intended users</a:t>
            </a:r>
          </a:p>
          <a:p>
            <a:pPr marL="457200" lvl="1" indent="0">
              <a:buNone/>
            </a:pPr>
            <a:r>
              <a:rPr lang="en-IN" sz="4000" dirty="0" smtClean="0"/>
              <a:t>2. </a:t>
            </a:r>
            <a:r>
              <a:rPr lang="en-IN" sz="3200" dirty="0" smtClean="0"/>
              <a:t>Subject Matter, Criteria and Subject Matter Information</a:t>
            </a:r>
          </a:p>
          <a:p>
            <a:pPr marL="971550" lvl="1" indent="-514350">
              <a:buAutoNum type="arabicPeriod" startAt="3"/>
            </a:pPr>
            <a:r>
              <a:rPr lang="en-IN" sz="3200" dirty="0" smtClean="0"/>
              <a:t>Types of Engagement</a:t>
            </a:r>
          </a:p>
          <a:p>
            <a:pPr marL="914400" lvl="2" indent="0">
              <a:buNone/>
            </a:pPr>
            <a:r>
              <a:rPr lang="en-IN" sz="2800" dirty="0" smtClean="0"/>
              <a:t>Attestation Engagement ( </a:t>
            </a:r>
            <a:r>
              <a:rPr lang="en-IN" sz="2800" dirty="0"/>
              <a:t>F</a:t>
            </a:r>
            <a:r>
              <a:rPr lang="en-IN" sz="2800" dirty="0" smtClean="0"/>
              <a:t>inancial Audit)</a:t>
            </a:r>
          </a:p>
          <a:p>
            <a:pPr marL="914400" lvl="2" indent="0">
              <a:buNone/>
            </a:pPr>
            <a:r>
              <a:rPr lang="en-IN" sz="2600" dirty="0" smtClean="0"/>
              <a:t>Direct Reporting Engagement (</a:t>
            </a:r>
            <a:r>
              <a:rPr lang="en-IN" dirty="0"/>
              <a:t>Compliance </a:t>
            </a:r>
            <a:r>
              <a:rPr lang="en-IN" dirty="0" smtClean="0"/>
              <a:t>Audit, Performance Audit)</a:t>
            </a:r>
            <a:endParaRPr lang="en-IN" dirty="0"/>
          </a:p>
          <a:p>
            <a:pPr marL="1371600" lvl="3" indent="0">
              <a:buNone/>
            </a:pPr>
            <a:endParaRPr lang="en-IN" sz="2600" dirty="0" smtClean="0"/>
          </a:p>
          <a:p>
            <a:pPr lvl="3"/>
            <a:endParaRPr lang="en-IN" sz="3400" dirty="0"/>
          </a:p>
        </p:txBody>
      </p:sp>
    </p:spTree>
    <p:extLst>
      <p:ext uri="{BB962C8B-B14F-4D97-AF65-F5344CB8AC3E}">
        <p14:creationId xmlns:p14="http://schemas.microsoft.com/office/powerpoint/2010/main" val="123240383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798657"/>
          </a:xfrm>
        </p:spPr>
        <p:txBody>
          <a:bodyPr>
            <a:normAutofit/>
          </a:bodyPr>
          <a:lstStyle/>
          <a:p>
            <a:r>
              <a:rPr lang="en-IN" sz="2000" dirty="0"/>
              <a:t>AUDITING</a:t>
            </a:r>
            <a:r>
              <a:rPr lang="en-IN" sz="1800" dirty="0"/>
              <a:t> STANDARDS 2017</a:t>
            </a:r>
          </a:p>
        </p:txBody>
      </p:sp>
      <p:sp>
        <p:nvSpPr>
          <p:cNvPr id="3" name="Content Placeholder 2"/>
          <p:cNvSpPr>
            <a:spLocks noGrp="1"/>
          </p:cNvSpPr>
          <p:nvPr>
            <p:ph idx="1"/>
          </p:nvPr>
        </p:nvSpPr>
        <p:spPr>
          <a:xfrm>
            <a:off x="838200" y="1302326"/>
            <a:ext cx="10515600" cy="5403273"/>
          </a:xfrm>
        </p:spPr>
        <p:txBody>
          <a:bodyPr/>
          <a:lstStyle/>
          <a:p>
            <a:pPr>
              <a:buFont typeface="Wingdings" panose="05000000000000000000" pitchFamily="2" charset="2"/>
              <a:buChar char="v"/>
            </a:pPr>
            <a:r>
              <a:rPr lang="en-IN" dirty="0" smtClean="0">
                <a:solidFill>
                  <a:schemeClr val="accent2">
                    <a:lumMod val="50000"/>
                  </a:schemeClr>
                </a:solidFill>
              </a:rPr>
              <a:t>Chapter I- Basic Postulates</a:t>
            </a:r>
          </a:p>
          <a:p>
            <a:pPr marL="0" indent="0">
              <a:buNone/>
            </a:pPr>
            <a:r>
              <a:rPr lang="en-IN" dirty="0">
                <a:solidFill>
                  <a:schemeClr val="accent2">
                    <a:lumMod val="50000"/>
                  </a:schemeClr>
                </a:solidFill>
              </a:rPr>
              <a:t>	</a:t>
            </a:r>
            <a:r>
              <a:rPr lang="en-IN" sz="2400" dirty="0" smtClean="0">
                <a:solidFill>
                  <a:schemeClr val="accent2">
                    <a:lumMod val="50000"/>
                  </a:schemeClr>
                </a:solidFill>
              </a:rPr>
              <a:t> Audit Mandate and Prerequisites </a:t>
            </a:r>
          </a:p>
          <a:p>
            <a:pPr marL="0" indent="0">
              <a:buNone/>
            </a:pPr>
            <a:endParaRPr lang="en-IN" sz="2400" dirty="0" smtClean="0"/>
          </a:p>
          <a:p>
            <a:pPr>
              <a:buFont typeface="Wingdings" panose="05000000000000000000" pitchFamily="2" charset="2"/>
              <a:buChar char="v"/>
            </a:pPr>
            <a:r>
              <a:rPr lang="en-IN" dirty="0" smtClean="0">
                <a:solidFill>
                  <a:srgbClr val="C00000"/>
                </a:solidFill>
              </a:rPr>
              <a:t>Chapter II- General Standards</a:t>
            </a:r>
          </a:p>
          <a:p>
            <a:pPr marL="457200" lvl="1" indent="0">
              <a:buNone/>
            </a:pPr>
            <a:r>
              <a:rPr lang="en-IN" dirty="0" smtClean="0">
                <a:solidFill>
                  <a:srgbClr val="C00000"/>
                </a:solidFill>
              </a:rPr>
              <a:t>	General Principles- basic audit concepts</a:t>
            </a:r>
          </a:p>
          <a:p>
            <a:pPr marL="457200" lvl="1" indent="0">
              <a:buNone/>
            </a:pPr>
            <a:r>
              <a:rPr lang="en-IN" dirty="0" smtClean="0">
                <a:solidFill>
                  <a:srgbClr val="C00000"/>
                </a:solidFill>
              </a:rPr>
              <a:t>	Principles related to Audit Process-planning, conducting, reporting and 	follow up</a:t>
            </a:r>
          </a:p>
          <a:p>
            <a:pPr marL="457200" lvl="1" indent="0">
              <a:buNone/>
            </a:pPr>
            <a:endParaRPr lang="en-IN" dirty="0" smtClean="0"/>
          </a:p>
          <a:p>
            <a:pPr>
              <a:buFont typeface="Wingdings" panose="05000000000000000000" pitchFamily="2" charset="2"/>
              <a:buChar char="v"/>
            </a:pPr>
            <a:r>
              <a:rPr lang="en-IN" dirty="0" smtClean="0">
                <a:solidFill>
                  <a:srgbClr val="002060"/>
                </a:solidFill>
              </a:rPr>
              <a:t>Chapter III- Specific Standards</a:t>
            </a:r>
          </a:p>
          <a:p>
            <a:pPr marL="457200" lvl="1" indent="0">
              <a:buNone/>
            </a:pPr>
            <a:r>
              <a:rPr lang="en-IN" dirty="0" smtClean="0">
                <a:solidFill>
                  <a:srgbClr val="002060"/>
                </a:solidFill>
              </a:rPr>
              <a:t>	General &amp; process related principles applicable to financial, compliance, 	performance audits</a:t>
            </a:r>
          </a:p>
          <a:p>
            <a:pPr marL="0" indent="0">
              <a:buNone/>
            </a:pPr>
            <a:endParaRPr lang="en-IN" dirty="0" smtClean="0"/>
          </a:p>
          <a:p>
            <a:endParaRPr lang="en-IN" dirty="0"/>
          </a:p>
        </p:txBody>
      </p:sp>
    </p:spTree>
    <p:extLst>
      <p:ext uri="{BB962C8B-B14F-4D97-AF65-F5344CB8AC3E}">
        <p14:creationId xmlns:p14="http://schemas.microsoft.com/office/powerpoint/2010/main" val="190692381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239150"/>
            <a:ext cx="10515600" cy="888830"/>
          </a:xfrm>
        </p:spPr>
        <p:txBody>
          <a:bodyPr/>
          <a:lstStyle/>
          <a:p>
            <a:r>
              <a:rPr lang="en-IN" dirty="0"/>
              <a:t>2.General Standards</a:t>
            </a:r>
          </a:p>
        </p:txBody>
      </p:sp>
      <p:sp>
        <p:nvSpPr>
          <p:cNvPr id="3" name="Content Placeholder 2"/>
          <p:cNvSpPr>
            <a:spLocks noGrp="1"/>
          </p:cNvSpPr>
          <p:nvPr>
            <p:ph idx="1"/>
          </p:nvPr>
        </p:nvSpPr>
        <p:spPr>
          <a:xfrm>
            <a:off x="838200" y="928468"/>
            <a:ext cx="10515600" cy="5248495"/>
          </a:xfrm>
        </p:spPr>
        <p:txBody>
          <a:bodyPr/>
          <a:lstStyle/>
          <a:p>
            <a:r>
              <a:rPr lang="en-IN" dirty="0" smtClean="0"/>
              <a:t>Confidence and Assurance in Public Sector Auditing</a:t>
            </a:r>
          </a:p>
          <a:p>
            <a:pPr marL="457200" lvl="1" indent="0">
              <a:buNone/>
            </a:pPr>
            <a:r>
              <a:rPr lang="en-IN" dirty="0" smtClean="0"/>
              <a:t>Forms of providing assurance</a:t>
            </a:r>
          </a:p>
          <a:p>
            <a:pPr marL="457200" lvl="1" indent="0">
              <a:buNone/>
            </a:pPr>
            <a:r>
              <a:rPr lang="en-IN" dirty="0"/>
              <a:t>	</a:t>
            </a:r>
            <a:r>
              <a:rPr lang="en-IN" dirty="0" smtClean="0"/>
              <a:t>Through opinions and conclusions</a:t>
            </a:r>
          </a:p>
          <a:p>
            <a:pPr marL="457200" lvl="1" indent="0">
              <a:buNone/>
            </a:pPr>
            <a:r>
              <a:rPr lang="en-IN" dirty="0"/>
              <a:t>	</a:t>
            </a:r>
            <a:r>
              <a:rPr lang="en-IN" dirty="0" smtClean="0"/>
              <a:t>In other forms</a:t>
            </a:r>
          </a:p>
          <a:p>
            <a:pPr marL="457200" lvl="1" indent="0">
              <a:buNone/>
            </a:pPr>
            <a:r>
              <a:rPr lang="en-IN" dirty="0" smtClean="0"/>
              <a:t>Levels of assurance</a:t>
            </a:r>
          </a:p>
          <a:p>
            <a:r>
              <a:rPr lang="en-IN" dirty="0" smtClean="0"/>
              <a:t>Principles of Public Sector Auditing</a:t>
            </a:r>
          </a:p>
          <a:p>
            <a:r>
              <a:rPr lang="en-IN" dirty="0" smtClean="0"/>
              <a:t>General principles-Ethics, Independence, Professional judgement, Due care and scepticism, quality control, audit team management, Audit risk, Materiality, Documentation, Communication</a:t>
            </a:r>
          </a:p>
          <a:p>
            <a:r>
              <a:rPr lang="en-IN" dirty="0"/>
              <a:t>Related to audit </a:t>
            </a:r>
            <a:r>
              <a:rPr lang="en-IN" dirty="0" smtClean="0"/>
              <a:t>process – Planning the audit, conducting the audit, reporting and follow-up</a:t>
            </a:r>
            <a:endParaRPr lang="en-IN" dirty="0"/>
          </a:p>
        </p:txBody>
      </p:sp>
    </p:spTree>
    <p:extLst>
      <p:ext uri="{BB962C8B-B14F-4D97-AF65-F5344CB8AC3E}">
        <p14:creationId xmlns:p14="http://schemas.microsoft.com/office/powerpoint/2010/main" val="294203919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IN" dirty="0" smtClean="0"/>
              <a:t>(a) </a:t>
            </a:r>
            <a:r>
              <a:rPr lang="en-IN" dirty="0"/>
              <a:t>Planning the audit, </a:t>
            </a:r>
            <a:endParaRPr lang="en-IN" dirty="0" smtClean="0"/>
          </a:p>
          <a:p>
            <a:r>
              <a:rPr lang="en-IN" dirty="0"/>
              <a:t> </a:t>
            </a:r>
            <a:r>
              <a:rPr lang="en-IN" dirty="0" smtClean="0"/>
              <a:t>       -understand entity</a:t>
            </a:r>
          </a:p>
          <a:p>
            <a:r>
              <a:rPr lang="en-IN" dirty="0"/>
              <a:t> </a:t>
            </a:r>
            <a:r>
              <a:rPr lang="en-IN" dirty="0" smtClean="0"/>
              <a:t>       -risk assessment</a:t>
            </a:r>
          </a:p>
          <a:p>
            <a:r>
              <a:rPr lang="en-IN" dirty="0"/>
              <a:t> </a:t>
            </a:r>
            <a:r>
              <a:rPr lang="en-IN" dirty="0" smtClean="0"/>
              <a:t>       -develop audit plan </a:t>
            </a:r>
          </a:p>
          <a:p>
            <a:r>
              <a:rPr lang="en-IN" dirty="0" smtClean="0"/>
              <a:t>(b)conducting </a:t>
            </a:r>
            <a:r>
              <a:rPr lang="en-IN" dirty="0"/>
              <a:t>the audit</a:t>
            </a:r>
            <a:r>
              <a:rPr lang="en-IN" dirty="0" smtClean="0"/>
              <a:t>,</a:t>
            </a:r>
          </a:p>
          <a:p>
            <a:r>
              <a:rPr lang="en-IN" dirty="0"/>
              <a:t> </a:t>
            </a:r>
            <a:r>
              <a:rPr lang="en-IN" dirty="0" smtClean="0"/>
              <a:t>       -perform audit procedures </a:t>
            </a:r>
          </a:p>
          <a:p>
            <a:r>
              <a:rPr lang="en-IN" dirty="0"/>
              <a:t> </a:t>
            </a:r>
            <a:r>
              <a:rPr lang="en-IN" dirty="0" smtClean="0"/>
              <a:t>       -obtain and evaluate audit evidence</a:t>
            </a:r>
          </a:p>
          <a:p>
            <a:r>
              <a:rPr lang="en-IN" dirty="0"/>
              <a:t> </a:t>
            </a:r>
            <a:r>
              <a:rPr lang="en-IN" dirty="0" smtClean="0"/>
              <a:t>       -draw conclusion </a:t>
            </a:r>
          </a:p>
          <a:p>
            <a:endParaRPr lang="en-IN" dirty="0"/>
          </a:p>
        </p:txBody>
      </p:sp>
    </p:spTree>
    <p:extLst>
      <p:ext uri="{BB962C8B-B14F-4D97-AF65-F5344CB8AC3E}">
        <p14:creationId xmlns:p14="http://schemas.microsoft.com/office/powerpoint/2010/main" val="79380742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IN" dirty="0" smtClean="0"/>
              <a:t>(c)Reporting </a:t>
            </a:r>
            <a:r>
              <a:rPr lang="en-IN" dirty="0"/>
              <a:t>and </a:t>
            </a:r>
            <a:r>
              <a:rPr lang="en-IN" dirty="0" smtClean="0"/>
              <a:t>follow-up</a:t>
            </a:r>
          </a:p>
          <a:p>
            <a:r>
              <a:rPr lang="en-IN" dirty="0"/>
              <a:t> </a:t>
            </a:r>
            <a:r>
              <a:rPr lang="en-IN" dirty="0" smtClean="0"/>
              <a:t>    -prepare report based on conclusions and evidence </a:t>
            </a:r>
          </a:p>
          <a:p>
            <a:r>
              <a:rPr lang="en-IN" dirty="0"/>
              <a:t> </a:t>
            </a:r>
            <a:r>
              <a:rPr lang="en-IN" dirty="0" smtClean="0"/>
              <a:t>    -follow up </a:t>
            </a:r>
            <a:r>
              <a:rPr lang="en-IN" smtClean="0"/>
              <a:t>on report matters</a:t>
            </a:r>
            <a:endParaRPr lang="en-IN" dirty="0"/>
          </a:p>
          <a:p>
            <a:endParaRPr lang="en-IN" dirty="0"/>
          </a:p>
        </p:txBody>
      </p:sp>
    </p:spTree>
    <p:extLst>
      <p:ext uri="{BB962C8B-B14F-4D97-AF65-F5344CB8AC3E}">
        <p14:creationId xmlns:p14="http://schemas.microsoft.com/office/powerpoint/2010/main" val="31779625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4">
                <a:lumMod val="5000"/>
                <a:lumOff val="95000"/>
              </a:schemeClr>
            </a:gs>
            <a:gs pos="74000">
              <a:schemeClr val="accent4">
                <a:lumMod val="45000"/>
                <a:lumOff val="55000"/>
              </a:schemeClr>
            </a:gs>
            <a:gs pos="83000">
              <a:schemeClr val="accent4">
                <a:lumMod val="45000"/>
                <a:lumOff val="55000"/>
              </a:schemeClr>
            </a:gs>
            <a:gs pos="100000">
              <a:schemeClr val="accent4">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a:xfrm>
            <a:off x="838200" y="365126"/>
            <a:ext cx="10515600" cy="576984"/>
          </a:xfrm>
        </p:spPr>
        <p:txBody>
          <a:bodyPr>
            <a:noAutofit/>
          </a:bodyPr>
          <a:lstStyle/>
          <a:p>
            <a:r>
              <a:rPr lang="en-IN" sz="2000" dirty="0" smtClean="0"/>
              <a:t>AUDITING</a:t>
            </a:r>
            <a:r>
              <a:rPr lang="en-IN" sz="1800" dirty="0"/>
              <a:t> STANDARDS </a:t>
            </a:r>
            <a:r>
              <a:rPr lang="en-IN" sz="1800" dirty="0" smtClean="0"/>
              <a:t>2017 ch1</a:t>
            </a:r>
            <a:endParaRPr lang="en-IN" sz="1800" dirty="0"/>
          </a:p>
        </p:txBody>
      </p:sp>
      <p:sp>
        <p:nvSpPr>
          <p:cNvPr id="5" name="Content Placeholder 4"/>
          <p:cNvSpPr>
            <a:spLocks noGrp="1"/>
          </p:cNvSpPr>
          <p:nvPr>
            <p:ph idx="1"/>
          </p:nvPr>
        </p:nvSpPr>
        <p:spPr>
          <a:xfrm>
            <a:off x="838200" y="1172308"/>
            <a:ext cx="10515600" cy="5416061"/>
          </a:xfrm>
        </p:spPr>
        <p:txBody>
          <a:bodyPr/>
          <a:lstStyle/>
          <a:p>
            <a:pPr>
              <a:buFont typeface="Wingdings" panose="05000000000000000000" pitchFamily="2" charset="2"/>
              <a:buChar char="v"/>
            </a:pPr>
            <a:r>
              <a:rPr lang="en-IN" sz="4400" dirty="0" smtClean="0"/>
              <a:t>Purpose and Authority</a:t>
            </a:r>
          </a:p>
          <a:p>
            <a:pPr lvl="1"/>
            <a:r>
              <a:rPr lang="en-IN" sz="3600" dirty="0" smtClean="0"/>
              <a:t>They establish norms which are applicable to all public sector audit engagements irrespective of their form or context. </a:t>
            </a:r>
          </a:p>
          <a:p>
            <a:pPr marL="0" indent="0">
              <a:buNone/>
            </a:pPr>
            <a:endParaRPr lang="en-IN" sz="4000" dirty="0" smtClean="0"/>
          </a:p>
          <a:p>
            <a:pPr lvl="1"/>
            <a:r>
              <a:rPr lang="en-IN" sz="3600" dirty="0" smtClean="0"/>
              <a:t>They determine audit procedures applied in audit and  constitute the criteria or benchmark against which quality of audit results is evaluated.</a:t>
            </a:r>
            <a:endParaRPr lang="en-IN" sz="3600" dirty="0"/>
          </a:p>
        </p:txBody>
      </p:sp>
    </p:spTree>
    <p:extLst>
      <p:ext uri="{BB962C8B-B14F-4D97-AF65-F5344CB8AC3E}">
        <p14:creationId xmlns:p14="http://schemas.microsoft.com/office/powerpoint/2010/main" val="251237850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chemeClr val="accent4">
                <a:lumMod val="5000"/>
                <a:lumOff val="95000"/>
              </a:schemeClr>
            </a:gs>
            <a:gs pos="74000">
              <a:schemeClr val="accent4">
                <a:lumMod val="45000"/>
                <a:lumOff val="55000"/>
              </a:schemeClr>
            </a:gs>
            <a:gs pos="83000">
              <a:schemeClr val="accent4">
                <a:lumMod val="45000"/>
                <a:lumOff val="55000"/>
              </a:schemeClr>
            </a:gs>
            <a:gs pos="100000">
              <a:schemeClr val="accent4">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760290"/>
          </a:xfrm>
        </p:spPr>
        <p:txBody>
          <a:bodyPr>
            <a:normAutofit/>
          </a:bodyPr>
          <a:lstStyle/>
          <a:p>
            <a:r>
              <a:rPr lang="en-IN" sz="2000" dirty="0" smtClean="0"/>
              <a:t>AUDITING</a:t>
            </a:r>
            <a:r>
              <a:rPr lang="en-IN" sz="1800" dirty="0"/>
              <a:t> STANDARDS </a:t>
            </a:r>
            <a:r>
              <a:rPr lang="en-IN" sz="1800" dirty="0" smtClean="0"/>
              <a:t>2017 ch1</a:t>
            </a:r>
            <a:endParaRPr lang="en-IN" sz="1800" dirty="0"/>
          </a:p>
        </p:txBody>
      </p:sp>
      <p:sp>
        <p:nvSpPr>
          <p:cNvPr id="3" name="Content Placeholder 2"/>
          <p:cNvSpPr>
            <a:spLocks noGrp="1"/>
          </p:cNvSpPr>
          <p:nvPr>
            <p:ph idx="1"/>
          </p:nvPr>
        </p:nvSpPr>
        <p:spPr>
          <a:xfrm>
            <a:off x="838200" y="1125417"/>
            <a:ext cx="10515600" cy="4568802"/>
          </a:xfrm>
        </p:spPr>
        <p:txBody>
          <a:bodyPr>
            <a:normAutofit fontScale="25000" lnSpcReduction="20000"/>
          </a:bodyPr>
          <a:lstStyle/>
          <a:p>
            <a:r>
              <a:rPr lang="en-IN" sz="12800" dirty="0" smtClean="0"/>
              <a:t>Audit Mandate</a:t>
            </a:r>
          </a:p>
          <a:p>
            <a:pPr lvl="1"/>
            <a:r>
              <a:rPr lang="en-IN" sz="12800" dirty="0">
                <a:solidFill>
                  <a:srgbClr val="FF0000"/>
                </a:solidFill>
              </a:rPr>
              <a:t>Constitution</a:t>
            </a:r>
            <a:r>
              <a:rPr lang="en-IN" sz="12800" dirty="0" smtClean="0">
                <a:solidFill>
                  <a:srgbClr val="FF0000"/>
                </a:solidFill>
              </a:rPr>
              <a:t> of India </a:t>
            </a:r>
          </a:p>
          <a:p>
            <a:pPr marL="3657600" lvl="8" indent="0">
              <a:buNone/>
            </a:pPr>
            <a:r>
              <a:rPr lang="en-IN" sz="9800" dirty="0" smtClean="0"/>
              <a:t>Article 149,151,279</a:t>
            </a:r>
          </a:p>
          <a:p>
            <a:pPr marL="3657600" lvl="8" indent="0">
              <a:buNone/>
            </a:pPr>
            <a:r>
              <a:rPr lang="en-IN" sz="9800" dirty="0" smtClean="0"/>
              <a:t>Sixth schedule</a:t>
            </a:r>
          </a:p>
          <a:p>
            <a:pPr lvl="2"/>
            <a:r>
              <a:rPr lang="en-IN" sz="12800" dirty="0" smtClean="0"/>
              <a:t>DPC Act  </a:t>
            </a:r>
          </a:p>
          <a:p>
            <a:pPr lvl="2"/>
            <a:r>
              <a:rPr lang="en-IN" sz="12800" dirty="0">
                <a:solidFill>
                  <a:srgbClr val="FF0000"/>
                </a:solidFill>
              </a:rPr>
              <a:t> </a:t>
            </a:r>
            <a:r>
              <a:rPr lang="en-IN" sz="12800" dirty="0" smtClean="0">
                <a:solidFill>
                  <a:srgbClr val="FF0000"/>
                </a:solidFill>
              </a:rPr>
              <a:t> Sections 13 to 21 &amp; 24</a:t>
            </a:r>
          </a:p>
          <a:p>
            <a:pPr marL="2743200" lvl="6" indent="0">
              <a:buNone/>
            </a:pPr>
            <a:r>
              <a:rPr lang="en-IN" sz="9600" dirty="0"/>
              <a:t>Section 13- </a:t>
            </a:r>
            <a:endParaRPr lang="en-IN" sz="9600" dirty="0" smtClean="0"/>
          </a:p>
          <a:p>
            <a:pPr marL="2743200" lvl="6" indent="0">
              <a:buNone/>
            </a:pPr>
            <a:r>
              <a:rPr lang="en-IN" sz="9600" dirty="0" smtClean="0"/>
              <a:t>General </a:t>
            </a:r>
            <a:r>
              <a:rPr lang="en-IN" sz="9600" dirty="0"/>
              <a:t>Provisions relating to Audit </a:t>
            </a:r>
            <a:br>
              <a:rPr lang="en-IN" sz="9600" dirty="0"/>
            </a:br>
            <a:endParaRPr lang="en-IN" sz="9600" dirty="0" smtClean="0"/>
          </a:p>
          <a:p>
            <a:pPr marL="2743200" lvl="6" indent="0">
              <a:buNone/>
            </a:pPr>
            <a:r>
              <a:rPr lang="en-IN" sz="9600" dirty="0" smtClean="0"/>
              <a:t>Section 14-</a:t>
            </a:r>
          </a:p>
          <a:p>
            <a:pPr marL="2743200" lvl="6" indent="0">
              <a:buNone/>
            </a:pPr>
            <a:r>
              <a:rPr lang="en-IN" sz="9600" dirty="0" smtClean="0"/>
              <a:t> </a:t>
            </a:r>
            <a:r>
              <a:rPr lang="en-IN" sz="9600" dirty="0"/>
              <a:t>Audit of receipts and expenditure of bodies </a:t>
            </a:r>
            <a:r>
              <a:rPr lang="en-IN" sz="9600" dirty="0" smtClean="0"/>
              <a:t>  or</a:t>
            </a:r>
            <a:r>
              <a:rPr lang="en-IN" sz="9600" dirty="0"/>
              <a:t> authorities substantially financed from Union or State Revenues -</a:t>
            </a:r>
            <a:br>
              <a:rPr lang="en-IN" sz="9600" dirty="0"/>
            </a:br>
            <a:endParaRPr lang="en-IN" sz="9600" dirty="0" smtClean="0"/>
          </a:p>
          <a:p>
            <a:pPr marL="2743200" lvl="6" indent="0">
              <a:buNone/>
            </a:pPr>
            <a:r>
              <a:rPr lang="en-IN" sz="8000" dirty="0"/>
              <a:t>  </a:t>
            </a:r>
            <a:endParaRPr lang="en-IN" sz="8000" dirty="0" smtClean="0"/>
          </a:p>
        </p:txBody>
      </p:sp>
    </p:spTree>
    <p:extLst>
      <p:ext uri="{BB962C8B-B14F-4D97-AF65-F5344CB8AC3E}">
        <p14:creationId xmlns:p14="http://schemas.microsoft.com/office/powerpoint/2010/main" val="15071986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2743200" lvl="6" indent="0">
              <a:buNone/>
            </a:pPr>
            <a:r>
              <a:rPr lang="en-IN" sz="2200" dirty="0"/>
              <a:t>Section 15-</a:t>
            </a:r>
          </a:p>
          <a:p>
            <a:pPr marL="2743200" lvl="6" indent="0">
              <a:buNone/>
            </a:pPr>
            <a:r>
              <a:rPr lang="en-IN" sz="2200" dirty="0"/>
              <a:t> Audit of receipts and expenditure of bodies   or authorities substantially financed from Union or State Revenues </a:t>
            </a:r>
            <a:r>
              <a:rPr lang="en-IN" sz="2200" dirty="0" smtClean="0"/>
              <a:t>-</a:t>
            </a:r>
            <a:r>
              <a:rPr lang="en-IN" sz="2200" dirty="0"/>
              <a:t> </a:t>
            </a:r>
            <a:endParaRPr lang="en-IN" sz="2200" dirty="0" smtClean="0"/>
          </a:p>
          <a:p>
            <a:pPr marL="2743200" lvl="6" indent="0">
              <a:buNone/>
            </a:pPr>
            <a:endParaRPr lang="en-IN" sz="2200" dirty="0" smtClean="0"/>
          </a:p>
          <a:p>
            <a:pPr marL="2743200" lvl="6" indent="0">
              <a:buNone/>
            </a:pPr>
            <a:r>
              <a:rPr lang="en-IN" sz="2200" dirty="0" smtClean="0"/>
              <a:t>Section 16-</a:t>
            </a:r>
          </a:p>
          <a:p>
            <a:pPr marL="2743200" lvl="6" indent="0">
              <a:buNone/>
            </a:pPr>
            <a:r>
              <a:rPr lang="en-IN" sz="2200" dirty="0" smtClean="0"/>
              <a:t>Audit </a:t>
            </a:r>
            <a:r>
              <a:rPr lang="en-IN" sz="2200" dirty="0"/>
              <a:t>of Receipts of Union or of States  </a:t>
            </a:r>
            <a:endParaRPr lang="en-IN" sz="2200" dirty="0" smtClean="0"/>
          </a:p>
          <a:p>
            <a:pPr marL="2743200" lvl="6" indent="0">
              <a:buNone/>
            </a:pPr>
            <a:endParaRPr lang="en-IN" dirty="0" smtClean="0"/>
          </a:p>
          <a:p>
            <a:pPr marL="2743200" lvl="6" indent="0">
              <a:buNone/>
            </a:pPr>
            <a:r>
              <a:rPr lang="en-IN" dirty="0" smtClean="0"/>
              <a:t>Section 17-</a:t>
            </a:r>
          </a:p>
          <a:p>
            <a:pPr marL="2743200" lvl="6" indent="0">
              <a:buNone/>
            </a:pPr>
            <a:r>
              <a:rPr lang="en-IN" dirty="0" smtClean="0"/>
              <a:t> </a:t>
            </a:r>
            <a:r>
              <a:rPr lang="en-IN" dirty="0"/>
              <a:t>Audit of accounts of stores and stock  </a:t>
            </a:r>
            <a:endParaRPr lang="en-IN" sz="2200" dirty="0"/>
          </a:p>
        </p:txBody>
      </p:sp>
    </p:spTree>
    <p:extLst>
      <p:ext uri="{BB962C8B-B14F-4D97-AF65-F5344CB8AC3E}">
        <p14:creationId xmlns:p14="http://schemas.microsoft.com/office/powerpoint/2010/main" val="1266384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marL="2743200" lvl="6" indent="0">
              <a:buNone/>
            </a:pPr>
            <a:r>
              <a:rPr lang="en-IN" dirty="0"/>
              <a:t>Section </a:t>
            </a:r>
            <a:r>
              <a:rPr lang="en-IN" dirty="0" smtClean="0"/>
              <a:t>18-</a:t>
            </a:r>
            <a:endParaRPr lang="en-IN" dirty="0"/>
          </a:p>
          <a:p>
            <a:pPr marL="2743200" lvl="6" indent="0">
              <a:buNone/>
            </a:pPr>
            <a:r>
              <a:rPr lang="en-IN" dirty="0"/>
              <a:t> Powers of Comptroller and Auditor-General in connection with audit of </a:t>
            </a:r>
            <a:r>
              <a:rPr lang="en-IN" dirty="0" smtClean="0"/>
              <a:t>accounts</a:t>
            </a:r>
          </a:p>
          <a:p>
            <a:pPr marL="2743200" lvl="6" indent="0">
              <a:buNone/>
            </a:pPr>
            <a:endParaRPr lang="en-IN" dirty="0"/>
          </a:p>
          <a:p>
            <a:pPr marL="2743200" lvl="6" indent="0">
              <a:buNone/>
            </a:pPr>
            <a:r>
              <a:rPr lang="en-IN" dirty="0"/>
              <a:t> Section </a:t>
            </a:r>
            <a:r>
              <a:rPr lang="en-IN" dirty="0" smtClean="0"/>
              <a:t>19-</a:t>
            </a:r>
          </a:p>
          <a:p>
            <a:pPr marL="2743200" lvl="6" indent="0">
              <a:buNone/>
            </a:pPr>
            <a:r>
              <a:rPr lang="en-IN" dirty="0"/>
              <a:t>Audit of Government companies and corporations </a:t>
            </a:r>
            <a:endParaRPr lang="en-IN" dirty="0" smtClean="0"/>
          </a:p>
          <a:p>
            <a:pPr marL="2743200" lvl="6" indent="0">
              <a:buNone/>
            </a:pPr>
            <a:endParaRPr lang="en-IN" dirty="0"/>
          </a:p>
          <a:p>
            <a:pPr marL="2743200" lvl="6" indent="0">
              <a:buNone/>
            </a:pPr>
            <a:r>
              <a:rPr lang="en-IN" dirty="0"/>
              <a:t>Section </a:t>
            </a:r>
            <a:r>
              <a:rPr lang="en-IN" dirty="0" smtClean="0"/>
              <a:t>20-</a:t>
            </a:r>
          </a:p>
          <a:p>
            <a:pPr marL="2743200" lvl="6" indent="0">
              <a:buNone/>
            </a:pPr>
            <a:r>
              <a:rPr lang="en-IN" dirty="0"/>
              <a:t>Audit of accounts of certain authorities or bodies </a:t>
            </a:r>
            <a:endParaRPr lang="en-IN" dirty="0" smtClean="0"/>
          </a:p>
          <a:p>
            <a:pPr marL="2743200" lvl="6" indent="0">
              <a:buNone/>
            </a:pPr>
            <a:endParaRPr lang="en-IN" dirty="0"/>
          </a:p>
          <a:p>
            <a:pPr marL="2743200" lvl="6" indent="0">
              <a:buNone/>
            </a:pPr>
            <a:r>
              <a:rPr lang="en-IN" dirty="0"/>
              <a:t>Section </a:t>
            </a:r>
            <a:r>
              <a:rPr lang="en-IN" dirty="0" smtClean="0"/>
              <a:t>21-</a:t>
            </a:r>
          </a:p>
          <a:p>
            <a:pPr marL="2743200" lvl="6" indent="0">
              <a:buNone/>
            </a:pPr>
            <a:r>
              <a:rPr lang="en-IN" dirty="0"/>
              <a:t>Delegation of Power of Comptroller and Auditor-General  </a:t>
            </a:r>
            <a:endParaRPr lang="en-IN" dirty="0" smtClean="0"/>
          </a:p>
          <a:p>
            <a:pPr marL="2743200" lvl="6" indent="0">
              <a:buNone/>
            </a:pPr>
            <a:endParaRPr lang="en-IN" dirty="0" smtClean="0"/>
          </a:p>
          <a:p>
            <a:pPr marL="2743200" lvl="6" indent="0">
              <a:buNone/>
            </a:pPr>
            <a:r>
              <a:rPr lang="en-IN" dirty="0" smtClean="0"/>
              <a:t>Section 24-</a:t>
            </a:r>
          </a:p>
          <a:p>
            <a:pPr marL="2743200" lvl="6" indent="0">
              <a:buNone/>
            </a:pPr>
            <a:r>
              <a:rPr lang="en-IN" dirty="0"/>
              <a:t>Power to dispense with detailed audit  </a:t>
            </a:r>
          </a:p>
          <a:p>
            <a:pPr marL="2743200" lvl="6" indent="0">
              <a:buNone/>
            </a:pPr>
            <a:endParaRPr lang="en-IN" dirty="0"/>
          </a:p>
          <a:p>
            <a:pPr marL="2743200" lvl="6" indent="0">
              <a:buNone/>
            </a:pPr>
            <a:endParaRPr lang="en-IN" dirty="0"/>
          </a:p>
          <a:p>
            <a:pPr marL="2743200" lvl="6" indent="0">
              <a:buNone/>
            </a:pPr>
            <a:endParaRPr lang="en-IN" dirty="0"/>
          </a:p>
        </p:txBody>
      </p:sp>
    </p:spTree>
    <p:extLst>
      <p:ext uri="{BB962C8B-B14F-4D97-AF65-F5344CB8AC3E}">
        <p14:creationId xmlns:p14="http://schemas.microsoft.com/office/powerpoint/2010/main" val="23257532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r>
              <a:rPr lang="en-IN" sz="4400" dirty="0">
                <a:solidFill>
                  <a:srgbClr val="FF0000"/>
                </a:solidFill>
              </a:rPr>
              <a:t>Other </a:t>
            </a:r>
            <a:r>
              <a:rPr lang="en-IN" sz="4400" dirty="0" smtClean="0">
                <a:solidFill>
                  <a:srgbClr val="FF0000"/>
                </a:solidFill>
              </a:rPr>
              <a:t>legislations</a:t>
            </a:r>
            <a:r>
              <a:rPr lang="en-IN" sz="4400" dirty="0" smtClean="0"/>
              <a:t>:-</a:t>
            </a:r>
          </a:p>
          <a:p>
            <a:r>
              <a:rPr lang="en-IN" sz="4400" dirty="0"/>
              <a:t> </a:t>
            </a:r>
            <a:r>
              <a:rPr lang="en-IN" sz="4400" dirty="0" smtClean="0"/>
              <a:t>      </a:t>
            </a:r>
            <a:r>
              <a:rPr lang="en-IN" sz="3600" dirty="0" smtClean="0"/>
              <a:t>-other legislation providing for audit of    	     </a:t>
            </a:r>
          </a:p>
          <a:p>
            <a:r>
              <a:rPr lang="en-IN" sz="3600" dirty="0"/>
              <a:t>	 </a:t>
            </a:r>
            <a:r>
              <a:rPr lang="en-IN" sz="3600" dirty="0" smtClean="0"/>
              <a:t>   specific entities by C&amp;AG – such as 	     	</a:t>
            </a:r>
          </a:p>
          <a:p>
            <a:pPr marL="0" indent="0">
              <a:buNone/>
            </a:pPr>
            <a:r>
              <a:rPr lang="en-IN" sz="3600" dirty="0" smtClean="0"/>
              <a:t>              societies, trusts </a:t>
            </a:r>
          </a:p>
          <a:p>
            <a:r>
              <a:rPr lang="en-IN" sz="3600" dirty="0"/>
              <a:t> </a:t>
            </a:r>
            <a:r>
              <a:rPr lang="en-IN" sz="3600" dirty="0" smtClean="0"/>
              <a:t>       -entrusted audit (under law) of statutory        		   corporation </a:t>
            </a:r>
          </a:p>
          <a:p>
            <a:pPr marL="0" indent="0">
              <a:buNone/>
            </a:pPr>
            <a:r>
              <a:rPr lang="en-IN" sz="4400" dirty="0"/>
              <a:t> </a:t>
            </a:r>
            <a:r>
              <a:rPr lang="en-IN" sz="4400" dirty="0" smtClean="0"/>
              <a:t>    </a:t>
            </a:r>
            <a:endParaRPr lang="en-IN" sz="4400" dirty="0"/>
          </a:p>
          <a:p>
            <a:endParaRPr lang="en-IN" dirty="0"/>
          </a:p>
        </p:txBody>
      </p:sp>
    </p:spTree>
    <p:extLst>
      <p:ext uri="{BB962C8B-B14F-4D97-AF65-F5344CB8AC3E}">
        <p14:creationId xmlns:p14="http://schemas.microsoft.com/office/powerpoint/2010/main" val="30268099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0">
              <a:schemeClr val="accent4">
                <a:lumMod val="5000"/>
                <a:lumOff val="95000"/>
              </a:schemeClr>
            </a:gs>
            <a:gs pos="74000">
              <a:schemeClr val="accent4">
                <a:lumMod val="45000"/>
                <a:lumOff val="55000"/>
              </a:schemeClr>
            </a:gs>
            <a:gs pos="83000">
              <a:schemeClr val="accent4">
                <a:lumMod val="45000"/>
                <a:lumOff val="55000"/>
              </a:schemeClr>
            </a:gs>
            <a:gs pos="100000">
              <a:schemeClr val="accent4">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sz="2000" dirty="0" smtClean="0"/>
              <a:t>AUDITING</a:t>
            </a:r>
            <a:r>
              <a:rPr lang="en-IN" sz="1800" dirty="0"/>
              <a:t> STANDARDS 2017 ch1</a:t>
            </a:r>
          </a:p>
        </p:txBody>
      </p:sp>
      <p:sp>
        <p:nvSpPr>
          <p:cNvPr id="3" name="Content Placeholder 2"/>
          <p:cNvSpPr>
            <a:spLocks noGrp="1"/>
          </p:cNvSpPr>
          <p:nvPr>
            <p:ph idx="1"/>
          </p:nvPr>
        </p:nvSpPr>
        <p:spPr/>
        <p:txBody>
          <a:bodyPr/>
          <a:lstStyle/>
          <a:p>
            <a:r>
              <a:rPr lang="en-IN" sz="4000" dirty="0" smtClean="0"/>
              <a:t> </a:t>
            </a:r>
            <a:r>
              <a:rPr lang="en-IN" sz="6600" dirty="0" smtClean="0"/>
              <a:t>Prerequisites</a:t>
            </a:r>
          </a:p>
          <a:p>
            <a:pPr lvl="1"/>
            <a:r>
              <a:rPr lang="en-IN" sz="4800" dirty="0" smtClean="0"/>
              <a:t>Independence</a:t>
            </a:r>
          </a:p>
          <a:p>
            <a:pPr lvl="1"/>
            <a:r>
              <a:rPr lang="en-IN" sz="4800" dirty="0" smtClean="0"/>
              <a:t>Accountability and Transparency</a:t>
            </a:r>
          </a:p>
          <a:p>
            <a:pPr lvl="1"/>
            <a:r>
              <a:rPr lang="en-IN" sz="4800" dirty="0" smtClean="0"/>
              <a:t>Ethics</a:t>
            </a:r>
          </a:p>
          <a:p>
            <a:pPr lvl="1"/>
            <a:r>
              <a:rPr lang="en-IN" sz="4800" dirty="0" smtClean="0"/>
              <a:t>Quality Assurance</a:t>
            </a:r>
            <a:endParaRPr lang="en-IN" sz="4800" dirty="0"/>
          </a:p>
        </p:txBody>
      </p:sp>
    </p:spTree>
    <p:extLst>
      <p:ext uri="{BB962C8B-B14F-4D97-AF65-F5344CB8AC3E}">
        <p14:creationId xmlns:p14="http://schemas.microsoft.com/office/powerpoint/2010/main" val="367136135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1070</TotalTime>
  <Words>943</Words>
  <Application>Microsoft Office PowerPoint</Application>
  <PresentationFormat>Widescreen</PresentationFormat>
  <Paragraphs>173</Paragraphs>
  <Slides>32</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32</vt:i4>
      </vt:variant>
    </vt:vector>
  </HeadingPairs>
  <TitlesOfParts>
    <vt:vector size="37" baseType="lpstr">
      <vt:lpstr>Arial</vt:lpstr>
      <vt:lpstr>Calibri</vt:lpstr>
      <vt:lpstr>Calibri Light</vt:lpstr>
      <vt:lpstr>Wingdings</vt:lpstr>
      <vt:lpstr>Office Theme</vt:lpstr>
      <vt:lpstr>AUDITING STANDARDS</vt:lpstr>
      <vt:lpstr>AUDITING STANDARDS 2017</vt:lpstr>
      <vt:lpstr>AUDITING STANDARDS 2017</vt:lpstr>
      <vt:lpstr>AUDITING STANDARDS 2017 ch1</vt:lpstr>
      <vt:lpstr>AUDITING STANDARDS 2017 ch1</vt:lpstr>
      <vt:lpstr>PowerPoint Presentation</vt:lpstr>
      <vt:lpstr>PowerPoint Presentation</vt:lpstr>
      <vt:lpstr>PowerPoint Presentation</vt:lpstr>
      <vt:lpstr>AUDITING STANDARDS 2017 ch1</vt:lpstr>
      <vt:lpstr>AUDITING STANDARDS 2017 ch1</vt:lpstr>
      <vt:lpstr>AUDITING STANDARDS 2017 ch1</vt:lpstr>
      <vt:lpstr>AUDITING STANDARDS 2017 ch1</vt:lpstr>
      <vt:lpstr>AUDITING STANDARDS 2017 ch1</vt:lpstr>
      <vt:lpstr>AUDITING STANDARDS 2017 ch1</vt:lpstr>
      <vt:lpstr>AUDITING STANDARDS 2017 ch1</vt:lpstr>
      <vt:lpstr>AUDITING STANDARDS 2017 ch1</vt:lpstr>
      <vt:lpstr>AUDITING STANDARDS 2017 ch1</vt:lpstr>
      <vt:lpstr>AUDITING STANDARDS 2017 ch1</vt:lpstr>
      <vt:lpstr>AUDITING STANDARDS 2017 ch1</vt:lpstr>
      <vt:lpstr>AUDITING STANDARDS 2017 ch1</vt:lpstr>
      <vt:lpstr>AUDITING STANDARDS 2017 ch1</vt:lpstr>
      <vt:lpstr>AUDITING STANDARDS 2017 ch1</vt:lpstr>
      <vt:lpstr>AUDITING STANDARDS 2017 ch1</vt:lpstr>
      <vt:lpstr>AUDITING STANDARDS 2017 ch1</vt:lpstr>
      <vt:lpstr>AUDITING STANDARDS 2017 ch1</vt:lpstr>
      <vt:lpstr>AUDITING STANDARDS 2017 ch1</vt:lpstr>
      <vt:lpstr>2.General Standards</vt:lpstr>
      <vt:lpstr>2.General Standards</vt:lpstr>
      <vt:lpstr>2.General Standards</vt:lpstr>
      <vt:lpstr>2.General Standards</vt:lpstr>
      <vt:lpstr>PowerPoint Presentation</vt:lpstr>
      <vt:lpstr>PowerPoint Presentation</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AUDITING STANDARDS</dc:title>
  <dc:creator>HP1</dc:creator>
  <cp:lastModifiedBy>Hewlett-Packard Company</cp:lastModifiedBy>
  <cp:revision>69</cp:revision>
  <cp:lastPrinted>2017-04-15T07:25:22Z</cp:lastPrinted>
  <dcterms:created xsi:type="dcterms:W3CDTF">2017-04-12T04:54:42Z</dcterms:created>
  <dcterms:modified xsi:type="dcterms:W3CDTF">2018-07-24T05:29:13Z</dcterms:modified>
</cp:coreProperties>
</file>