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9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300" r:id="rId44"/>
    <p:sldId id="301" r:id="rId45"/>
    <p:sldId id="29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08FD0-CBDB-4892-9825-671B18E3640A}" type="datetimeFigureOut">
              <a:rPr lang="en-IN" smtClean="0"/>
              <a:t>29-11-2016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20DEB-2249-4668-87E5-2D6E534D2D2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7029365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A5EF6-B152-4CF7-8D8E-DCCE792CE32A}" type="datetimeFigureOut">
              <a:rPr lang="en-IN" smtClean="0"/>
              <a:t>29-11-2016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5AA27-7871-47E5-9E2F-91CB80186889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19610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5AA27-7871-47E5-9E2F-91CB80186889}" type="slidenum">
              <a:rPr lang="en-IN" smtClean="0"/>
              <a:t>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52488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C89B0-FF55-44B0-A68A-8EDF40EDE912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135C4-BF31-480F-BACC-B93A4DCB82CB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EF9-2031-4D78-BCF7-3F7BE4889032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71E20-48A8-4E1D-A87B-973169C9F585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473C-273D-4AB3-BB17-D12CF2261918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6498E-39FB-40B6-A494-1E78AC4B2BB6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BCBC9-A474-472B-B331-342B94483C32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F3F8-EF72-4779-8B58-6B34173B4518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EC3D3-4CFE-44FC-A47C-EF0874402DEE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C5592-6A2B-44BD-9C05-4F3755B88845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7694-4029-4FC8-A48B-6814F08A3F51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129B-C82F-409B-B46C-9933E1E9D912}" type="datetime1">
              <a:rPr lang="en-US" smtClean="0"/>
              <a:t>11/29/2016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219199"/>
          </a:xfrm>
        </p:spPr>
        <p:txBody>
          <a:bodyPr>
            <a:normAutofit fontScale="90000"/>
          </a:bodyPr>
          <a:lstStyle/>
          <a:p>
            <a:r>
              <a:rPr lang="en-US" altLang="en-US" b="1" dirty="0"/>
              <a:t>A Perspective OF Regulatory Principles and Bodies</a:t>
            </a:r>
            <a:endParaRPr lang="en-IN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Given the overview of the concepts of regulation and the Regulatory Bodies that had been formed, the learner will obtain a perspective of the regulatory Principles and the Regulatory Bodies</a:t>
            </a:r>
          </a:p>
          <a:p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35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arguments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• Principal-agent problem e.g. in utility regulation</a:t>
            </a:r>
            <a:endParaRPr lang="en-IN" dirty="0"/>
          </a:p>
          <a:p>
            <a:pPr eaLnBrk="0"/>
            <a:r>
              <a:rPr lang="en-US" dirty="0"/>
              <a:t>• Social protection: the broader context of society;</a:t>
            </a:r>
            <a:endParaRPr lang="en-IN" dirty="0"/>
          </a:p>
          <a:p>
            <a:pPr eaLnBrk="0"/>
            <a:r>
              <a:rPr lang="en-US" dirty="0"/>
              <a:t>markets are embedded in society and an integral </a:t>
            </a:r>
            <a:r>
              <a:rPr lang="en-US" dirty="0" smtClean="0"/>
              <a:t>part of </a:t>
            </a:r>
            <a:r>
              <a:rPr lang="en-US" dirty="0"/>
              <a:t>society</a:t>
            </a:r>
            <a:endParaRPr lang="en-IN" dirty="0"/>
          </a:p>
          <a:p>
            <a:pPr eaLnBrk="0"/>
            <a:r>
              <a:rPr lang="en-US" dirty="0"/>
              <a:t>• Externalities and the environment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Instrumentalities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0"/>
            <a:r>
              <a:rPr lang="en-US" dirty="0"/>
              <a:t>Quality and Product Standards</a:t>
            </a:r>
            <a:endParaRPr lang="en-IN" dirty="0"/>
          </a:p>
          <a:p>
            <a:pPr eaLnBrk="0"/>
            <a:r>
              <a:rPr lang="en-US" dirty="0" smtClean="0"/>
              <a:t>e.g</a:t>
            </a:r>
            <a:r>
              <a:rPr lang="en-US" dirty="0"/>
              <a:t>. FSSAI, Bureau of Indian Standards</a:t>
            </a:r>
            <a:endParaRPr lang="en-IN" dirty="0"/>
          </a:p>
          <a:p>
            <a:pPr eaLnBrk="0"/>
            <a:r>
              <a:rPr lang="en-US" dirty="0"/>
              <a:t>• Public Laws:</a:t>
            </a:r>
            <a:endParaRPr lang="en-IN" dirty="0"/>
          </a:p>
          <a:p>
            <a:pPr eaLnBrk="0"/>
            <a:r>
              <a:rPr lang="en-US" dirty="0" smtClean="0"/>
              <a:t> </a:t>
            </a:r>
            <a:r>
              <a:rPr lang="en-US" dirty="0"/>
              <a:t>e.g. Environment Protection Act; Drugs and Cosmetics Act;</a:t>
            </a:r>
            <a:endParaRPr lang="en-IN" dirty="0"/>
          </a:p>
          <a:p>
            <a:pPr eaLnBrk="0"/>
            <a:r>
              <a:rPr lang="en-US" dirty="0"/>
              <a:t>Regulations &amp; Orders</a:t>
            </a:r>
            <a:endParaRPr lang="en-IN" dirty="0"/>
          </a:p>
          <a:p>
            <a:pPr eaLnBrk="0"/>
            <a:r>
              <a:rPr lang="en-US" b="1" dirty="0"/>
              <a:t>• Licensing Regime</a:t>
            </a:r>
            <a:endParaRPr lang="en-IN" dirty="0"/>
          </a:p>
          <a:p>
            <a:pPr eaLnBrk="0"/>
            <a:r>
              <a:rPr lang="en-US" dirty="0"/>
              <a:t>e.g. Telecom licenses under the Telegraph Act</a:t>
            </a:r>
            <a:endParaRPr lang="en-IN" dirty="0"/>
          </a:p>
          <a:p>
            <a:pPr eaLnBrk="0"/>
            <a:r>
              <a:rPr lang="en-US" dirty="0"/>
              <a:t>• Inspection and Enforcement:</a:t>
            </a:r>
            <a:endParaRPr lang="en-IN" dirty="0"/>
          </a:p>
          <a:p>
            <a:pPr eaLnBrk="0"/>
            <a:r>
              <a:rPr lang="en-US" dirty="0"/>
              <a:t>• Inspection to ensure compliance</a:t>
            </a:r>
            <a:endParaRPr lang="en-IN" dirty="0"/>
          </a:p>
          <a:p>
            <a:pPr algn="just" eaLnBrk="0"/>
            <a:r>
              <a:rPr lang="en-US" dirty="0"/>
              <a:t>• </a:t>
            </a:r>
            <a:r>
              <a:rPr lang="en-US" dirty="0" smtClean="0"/>
              <a:t>Penalties(financial and non-financial</a:t>
            </a:r>
            <a:r>
              <a:rPr lang="en-US" dirty="0"/>
              <a:t>	</a:t>
            </a:r>
            <a:r>
              <a:rPr lang="en-US" dirty="0" smtClean="0"/>
              <a:t>including license cancellation</a:t>
            </a:r>
            <a:r>
              <a:rPr lang="en-US" dirty="0"/>
              <a:t>) as a means of enforcing </a:t>
            </a:r>
            <a:r>
              <a:rPr lang="en-US" dirty="0"/>
              <a:t>compliance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Economic Regulation: The Context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0"/>
            <a:r>
              <a:rPr lang="en-US" dirty="0" smtClean="0"/>
              <a:t>Primary </a:t>
            </a:r>
            <a:r>
              <a:rPr lang="en-US" dirty="0"/>
              <a:t>focus is on infrastructure and utility</a:t>
            </a:r>
            <a:endParaRPr lang="en-IN" dirty="0"/>
          </a:p>
          <a:p>
            <a:pPr marL="0" indent="0" eaLnBrk="0">
              <a:buNone/>
            </a:pPr>
            <a:r>
              <a:rPr lang="en-US" dirty="0"/>
              <a:t>regulation</a:t>
            </a:r>
            <a:endParaRPr lang="en-IN" dirty="0"/>
          </a:p>
          <a:p>
            <a:pPr eaLnBrk="0"/>
            <a:r>
              <a:rPr lang="en-US" dirty="0" smtClean="0"/>
              <a:t>Vitally </a:t>
            </a:r>
            <a:r>
              <a:rPr lang="en-US" dirty="0"/>
              <a:t>important in our economy's context</a:t>
            </a:r>
            <a:endParaRPr lang="en-IN" dirty="0"/>
          </a:p>
          <a:p>
            <a:pPr eaLnBrk="0"/>
            <a:r>
              <a:rPr lang="en-US" dirty="0" smtClean="0"/>
              <a:t> </a:t>
            </a:r>
            <a:r>
              <a:rPr lang="en-US" b="1" dirty="0"/>
              <a:t>Topical:</a:t>
            </a:r>
            <a:endParaRPr lang="en-IN" b="1" dirty="0"/>
          </a:p>
          <a:p>
            <a:pPr eaLnBrk="0"/>
            <a:r>
              <a:rPr lang="en-US" dirty="0" smtClean="0"/>
              <a:t>Spectrum </a:t>
            </a:r>
            <a:r>
              <a:rPr lang="en-US" dirty="0"/>
              <a:t>auction versus allocation</a:t>
            </a:r>
            <a:endParaRPr lang="en-IN" b="1" dirty="0"/>
          </a:p>
          <a:p>
            <a:pPr eaLnBrk="0"/>
            <a:r>
              <a:rPr lang="en-US" dirty="0" smtClean="0"/>
              <a:t>Coal</a:t>
            </a:r>
            <a:r>
              <a:rPr lang="en-IN" dirty="0" smtClean="0"/>
              <a:t> block allocation</a:t>
            </a:r>
            <a:endParaRPr lang="en-IN" b="1" dirty="0"/>
          </a:p>
          <a:p>
            <a:pPr eaLnBrk="0"/>
            <a:r>
              <a:rPr lang="en-US" dirty="0" smtClean="0"/>
              <a:t> </a:t>
            </a:r>
            <a:r>
              <a:rPr lang="en-US" dirty="0"/>
              <a:t>Airport Development Fees</a:t>
            </a:r>
            <a:endParaRPr lang="en-IN" b="1" dirty="0"/>
          </a:p>
          <a:p>
            <a:pPr eaLnBrk="0"/>
            <a:r>
              <a:rPr lang="en-US" dirty="0" smtClean="0"/>
              <a:t> </a:t>
            </a:r>
            <a:r>
              <a:rPr lang="en-US" dirty="0"/>
              <a:t>Illegal mining of iron ore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74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Infrastructure </a:t>
            </a:r>
            <a:r>
              <a:rPr lang="en-US" b="1" dirty="0"/>
              <a:t>regulation: Trends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/>
            <a:r>
              <a:rPr lang="en-US" dirty="0" smtClean="0"/>
              <a:t>Typically </a:t>
            </a:r>
            <a:r>
              <a:rPr lang="en-US" dirty="0"/>
              <a:t>needed in following situations</a:t>
            </a:r>
            <a:endParaRPr lang="en-IN" dirty="0"/>
          </a:p>
          <a:p>
            <a:pPr eaLnBrk="0"/>
            <a:r>
              <a:rPr lang="en-US" dirty="0" smtClean="0"/>
              <a:t>Natural </a:t>
            </a:r>
            <a:r>
              <a:rPr lang="en-US" dirty="0"/>
              <a:t>monopoly</a:t>
            </a:r>
            <a:endParaRPr lang="en-IN" dirty="0"/>
          </a:p>
          <a:p>
            <a:pPr eaLnBrk="0"/>
            <a:r>
              <a:rPr lang="en-US" dirty="0" smtClean="0"/>
              <a:t>Other </a:t>
            </a:r>
            <a:r>
              <a:rPr lang="en-US" dirty="0"/>
              <a:t>kinds of market failure</a:t>
            </a:r>
            <a:endParaRPr lang="en-IN" dirty="0"/>
          </a:p>
          <a:p>
            <a:pPr eaLnBrk="0"/>
            <a:r>
              <a:rPr lang="en-US" dirty="0" smtClean="0"/>
              <a:t>Potential </a:t>
            </a:r>
            <a:r>
              <a:rPr lang="en-US" dirty="0"/>
              <a:t>for abuse of market </a:t>
            </a:r>
            <a:r>
              <a:rPr lang="en-US" dirty="0" smtClean="0"/>
              <a:t>power</a:t>
            </a:r>
          </a:p>
          <a:p>
            <a:pPr eaLnBrk="0"/>
            <a:r>
              <a:rPr lang="en-US" dirty="0"/>
              <a:t>Rule-making, ownership, policy regime and legislation:</a:t>
            </a:r>
            <a:endParaRPr lang="en-IN" dirty="0"/>
          </a:p>
          <a:p>
            <a:pPr eaLnBrk="0"/>
            <a:r>
              <a:rPr lang="en-US" dirty="0" smtClean="0"/>
              <a:t>Originally</a:t>
            </a:r>
            <a:r>
              <a:rPr lang="en-US" dirty="0"/>
              <a:t>, all these functions were performed within </a:t>
            </a:r>
            <a:r>
              <a:rPr lang="en-US" dirty="0" smtClean="0"/>
              <a:t>the  Ministry </a:t>
            </a:r>
            <a:r>
              <a:rPr lang="en-US" dirty="0"/>
              <a:t>or Department.</a:t>
            </a:r>
            <a:endParaRPr lang="en-IN" dirty="0"/>
          </a:p>
          <a:p>
            <a:pPr eaLnBrk="0"/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Infrastructure regulation: Trends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/>
            <a:r>
              <a:rPr lang="en-US" dirty="0"/>
              <a:t>With liberalization, two trends emerged:</a:t>
            </a:r>
            <a:endParaRPr lang="en-IN" dirty="0"/>
          </a:p>
          <a:p>
            <a:pPr eaLnBrk="0"/>
            <a:r>
              <a:rPr lang="en-US" dirty="0" smtClean="0"/>
              <a:t>Move </a:t>
            </a:r>
            <a:r>
              <a:rPr lang="en-US" dirty="0"/>
              <a:t>away from ownership: privatization, PPP opening sector </a:t>
            </a:r>
            <a:r>
              <a:rPr lang="en-US" dirty="0" smtClean="0"/>
              <a:t>to</a:t>
            </a:r>
            <a:r>
              <a:rPr lang="en-IN" dirty="0"/>
              <a:t> </a:t>
            </a:r>
            <a:r>
              <a:rPr lang="en-US" dirty="0" smtClean="0"/>
              <a:t>private </a:t>
            </a:r>
            <a:r>
              <a:rPr lang="en-US" dirty="0"/>
              <a:t>entry etc.</a:t>
            </a:r>
            <a:endParaRPr lang="en-IN" dirty="0"/>
          </a:p>
          <a:p>
            <a:pPr eaLnBrk="0"/>
            <a:r>
              <a:rPr lang="en-US" dirty="0" smtClean="0"/>
              <a:t>Need </a:t>
            </a:r>
            <a:r>
              <a:rPr lang="en-US" dirty="0"/>
              <a:t>for an independent rule-making agency to avoid conflict </a:t>
            </a:r>
            <a:r>
              <a:rPr lang="en-US" dirty="0" smtClean="0"/>
              <a:t>of interest </a:t>
            </a:r>
            <a:r>
              <a:rPr lang="en-US" dirty="0"/>
              <a:t>and yet achieve social </a:t>
            </a:r>
            <a:r>
              <a:rPr lang="en-US" dirty="0" smtClean="0"/>
              <a:t>purposes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4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>
              <a:buNone/>
            </a:pPr>
            <a:r>
              <a:rPr lang="en-US" sz="4800" b="1" dirty="0" smtClean="0"/>
              <a:t>Regulatory </a:t>
            </a:r>
            <a:r>
              <a:rPr lang="en-US" sz="4800" b="1" dirty="0"/>
              <a:t>Institutions</a:t>
            </a:r>
            <a:endParaRPr lang="en-IN" sz="4800" dirty="0"/>
          </a:p>
          <a:p>
            <a:pPr marL="0" indent="0" algn="ctr" eaLnBrk="0">
              <a:buNone/>
            </a:pPr>
            <a:r>
              <a:rPr lang="en-US" sz="4800" b="1" dirty="0"/>
              <a:t>t</a:t>
            </a:r>
            <a:r>
              <a:rPr lang="en-US" sz="4800" b="1" dirty="0" smtClean="0"/>
              <a:t>heir </a:t>
            </a:r>
            <a:r>
              <a:rPr lang="en-US" sz="4800" b="1" dirty="0"/>
              <a:t>constitutional &amp; legal framework</a:t>
            </a:r>
            <a:endParaRPr lang="en-IN" sz="4800" dirty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9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eaLnBrk="0"/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Regulatory </a:t>
            </a:r>
            <a:r>
              <a:rPr lang="en-US" sz="2700" b="1" dirty="0"/>
              <a:t>Institutions</a:t>
            </a:r>
            <a:r>
              <a:rPr lang="en-IN" sz="2700" dirty="0"/>
              <a:t/>
            </a:r>
            <a:br>
              <a:rPr lang="en-IN" sz="2700" dirty="0"/>
            </a:br>
            <a:r>
              <a:rPr lang="en-US" sz="2700" b="1" dirty="0" smtClean="0"/>
              <a:t>Their </a:t>
            </a:r>
            <a:r>
              <a:rPr lang="en-US" sz="2700" b="1" dirty="0"/>
              <a:t>constitutional &amp; legal framework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/>
            <a:r>
              <a:rPr lang="en-US" dirty="0" smtClean="0"/>
              <a:t>The </a:t>
            </a:r>
            <a:r>
              <a:rPr lang="en-US" dirty="0"/>
              <a:t>regulatory institution is usually a </a:t>
            </a:r>
            <a:r>
              <a:rPr lang="en-US" dirty="0" smtClean="0"/>
              <a:t>Regulatory</a:t>
            </a:r>
            <a:r>
              <a:rPr lang="en-IN" dirty="0"/>
              <a:t> </a:t>
            </a:r>
            <a:r>
              <a:rPr lang="en-US" dirty="0" smtClean="0"/>
              <a:t>Commission </a:t>
            </a:r>
            <a:r>
              <a:rPr lang="en-US" dirty="0"/>
              <a:t>or a Regulatory Authority</a:t>
            </a:r>
            <a:endParaRPr lang="en-IN" dirty="0"/>
          </a:p>
          <a:p>
            <a:pPr eaLnBrk="0"/>
            <a:r>
              <a:rPr lang="en-US" dirty="0" smtClean="0"/>
              <a:t> </a:t>
            </a:r>
            <a:r>
              <a:rPr lang="en-US" dirty="0"/>
              <a:t>In terms of position, situated between market </a:t>
            </a:r>
            <a:r>
              <a:rPr lang="en-US" dirty="0" smtClean="0"/>
              <a:t>and</a:t>
            </a:r>
            <a:r>
              <a:rPr lang="en-IN" dirty="0"/>
              <a:t> </a:t>
            </a:r>
            <a:r>
              <a:rPr lang="en-US" dirty="0" smtClean="0"/>
              <a:t>traditional </a:t>
            </a:r>
            <a:r>
              <a:rPr lang="en-US" dirty="0"/>
              <a:t>pillars of democracy (viz, </a:t>
            </a:r>
            <a:r>
              <a:rPr lang="en-US" dirty="0" smtClean="0"/>
              <a:t>legislature,</a:t>
            </a:r>
            <a:r>
              <a:rPr lang="en-IN" dirty="0"/>
              <a:t> </a:t>
            </a:r>
            <a:r>
              <a:rPr lang="en-US" dirty="0" smtClean="0"/>
              <a:t>executive</a:t>
            </a:r>
            <a:r>
              <a:rPr lang="en-US" dirty="0"/>
              <a:t>, judiciary</a:t>
            </a:r>
            <a:r>
              <a:rPr lang="en-US" dirty="0" smtClean="0"/>
              <a:t>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0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Regulatory Institutions</a:t>
            </a:r>
            <a:r>
              <a:rPr lang="en-IN" sz="2800" dirty="0"/>
              <a:t/>
            </a:r>
            <a:br>
              <a:rPr lang="en-IN" sz="2800" dirty="0"/>
            </a:br>
            <a:r>
              <a:rPr lang="en-US" sz="2800" b="1" dirty="0"/>
              <a:t>T</a:t>
            </a:r>
            <a:r>
              <a:rPr lang="en-US" sz="2800" b="1" dirty="0" smtClean="0"/>
              <a:t>heir </a:t>
            </a:r>
            <a:r>
              <a:rPr lang="en-US" sz="2800" b="1" dirty="0"/>
              <a:t>constitutional &amp; legal framework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0"/>
            <a:r>
              <a:rPr lang="en-US" dirty="0"/>
              <a:t>• Regulation is subordinate legislation and the </a:t>
            </a:r>
            <a:r>
              <a:rPr lang="en-US" dirty="0" smtClean="0"/>
              <a:t>regulator</a:t>
            </a:r>
            <a:r>
              <a:rPr lang="en-IN" dirty="0"/>
              <a:t> </a:t>
            </a:r>
            <a:r>
              <a:rPr lang="en-US" dirty="0" smtClean="0"/>
              <a:t>discharges </a:t>
            </a:r>
            <a:r>
              <a:rPr lang="en-US" dirty="0"/>
              <a:t>legislative functions</a:t>
            </a:r>
            <a:endParaRPr lang="en-IN" dirty="0"/>
          </a:p>
          <a:p>
            <a:pPr eaLnBrk="0"/>
            <a:r>
              <a:rPr lang="en-US" dirty="0"/>
              <a:t>• Clear demarcation between the functions of </a:t>
            </a:r>
            <a:r>
              <a:rPr lang="en-US" dirty="0" smtClean="0"/>
              <a:t>rule‑</a:t>
            </a:r>
            <a:r>
              <a:rPr lang="en-IN" dirty="0"/>
              <a:t> </a:t>
            </a:r>
            <a:r>
              <a:rPr lang="en-US" dirty="0" smtClean="0"/>
              <a:t>making </a:t>
            </a:r>
            <a:r>
              <a:rPr lang="en-US" dirty="0"/>
              <a:t>(law-making) &amp; administration and </a:t>
            </a:r>
            <a:r>
              <a:rPr lang="en-US" dirty="0" smtClean="0"/>
              <a:t>adjudication</a:t>
            </a:r>
            <a:r>
              <a:rPr lang="en-IN" dirty="0"/>
              <a:t> </a:t>
            </a:r>
            <a:r>
              <a:rPr lang="en-US" dirty="0" smtClean="0"/>
              <a:t>required</a:t>
            </a:r>
          </a:p>
          <a:p>
            <a:pPr eaLnBrk="0"/>
            <a:r>
              <a:rPr lang="en-US" dirty="0"/>
              <a:t>Need is to ensure that while regulator </a:t>
            </a:r>
            <a:r>
              <a:rPr lang="en-US" dirty="0" smtClean="0"/>
              <a:t>issues</a:t>
            </a:r>
            <a:r>
              <a:rPr lang="en-IN" dirty="0"/>
              <a:t> </a:t>
            </a:r>
            <a:r>
              <a:rPr lang="en-US" dirty="0" smtClean="0"/>
              <a:t>regulations </a:t>
            </a:r>
            <a:r>
              <a:rPr lang="en-US" dirty="0"/>
              <a:t>and sets rules of the game, adjudication </a:t>
            </a:r>
            <a:r>
              <a:rPr lang="en-US" dirty="0" smtClean="0"/>
              <a:t>is</a:t>
            </a:r>
            <a:r>
              <a:rPr lang="en-IN" dirty="0"/>
              <a:t> </a:t>
            </a:r>
            <a:r>
              <a:rPr lang="en-US" dirty="0" smtClean="0"/>
              <a:t>left </a:t>
            </a:r>
            <a:r>
              <a:rPr lang="en-US" dirty="0"/>
              <a:t>to an appropriate judicial authority (an </a:t>
            </a:r>
            <a:r>
              <a:rPr lang="en-US" dirty="0" smtClean="0"/>
              <a:t>appellate</a:t>
            </a:r>
            <a:r>
              <a:rPr lang="en-IN" dirty="0"/>
              <a:t> </a:t>
            </a:r>
            <a:r>
              <a:rPr lang="en-US" dirty="0" smtClean="0"/>
              <a:t>tribunal </a:t>
            </a:r>
            <a:r>
              <a:rPr lang="en-US" dirty="0"/>
              <a:t>or to the High </a:t>
            </a:r>
            <a:r>
              <a:rPr lang="en-US" dirty="0" smtClean="0"/>
              <a:t>Court , </a:t>
            </a:r>
            <a:r>
              <a:rPr lang="en-US" dirty="0"/>
              <a:t>Supreme </a:t>
            </a:r>
            <a:r>
              <a:rPr lang="en-US" dirty="0" smtClean="0"/>
              <a:t>Court )</a:t>
            </a:r>
            <a:endParaRPr lang="en-IN" dirty="0"/>
          </a:p>
          <a:p>
            <a:pPr eaLnBrk="0"/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8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6000" b="1" dirty="0" smtClean="0"/>
              <a:t>Ensuring </a:t>
            </a:r>
            <a:r>
              <a:rPr lang="en-US" sz="6000" b="1" dirty="0"/>
              <a:t>Accountability</a:t>
            </a:r>
            <a:endParaRPr lang="en-IN" sz="6000" dirty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Ensuring </a:t>
            </a:r>
            <a:r>
              <a:rPr lang="en-US" b="1" dirty="0"/>
              <a:t>Accountability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eaLnBrk="0"/>
            <a:r>
              <a:rPr lang="en-US" dirty="0"/>
              <a:t>Need to ensure that regulators are politically</a:t>
            </a:r>
            <a:endParaRPr lang="en-IN" dirty="0"/>
          </a:p>
          <a:p>
            <a:pPr marL="0" indent="0" eaLnBrk="0">
              <a:buNone/>
            </a:pPr>
            <a:r>
              <a:rPr lang="en-US" dirty="0"/>
              <a:t>accountable to legislature and </a:t>
            </a:r>
            <a:r>
              <a:rPr lang="en-US" dirty="0" smtClean="0"/>
              <a:t>legally responsible</a:t>
            </a:r>
            <a:r>
              <a:rPr lang="en-IN" dirty="0" smtClean="0"/>
              <a:t> </a:t>
            </a:r>
            <a:r>
              <a:rPr lang="en-US" dirty="0" smtClean="0"/>
              <a:t>through </a:t>
            </a:r>
            <a:r>
              <a:rPr lang="en-US" dirty="0"/>
              <a:t>citizen's recourse to judicial </a:t>
            </a:r>
            <a:r>
              <a:rPr lang="en-US" dirty="0" smtClean="0"/>
              <a:t>process</a:t>
            </a:r>
          </a:p>
          <a:p>
            <a:pPr marL="0" indent="0" eaLnBrk="0">
              <a:buNone/>
            </a:pPr>
            <a:r>
              <a:rPr lang="en-US" dirty="0"/>
              <a:t>•</a:t>
            </a:r>
            <a:r>
              <a:rPr lang="en-US" dirty="0" smtClean="0"/>
              <a:t>Political </a:t>
            </a:r>
            <a:r>
              <a:rPr lang="en-US" dirty="0"/>
              <a:t>accountability is ensured through</a:t>
            </a:r>
            <a:r>
              <a:rPr lang="en-US" dirty="0" smtClean="0"/>
              <a:t>:</a:t>
            </a:r>
          </a:p>
          <a:p>
            <a:pPr marL="0" indent="0" eaLnBrk="0">
              <a:buNone/>
            </a:pPr>
            <a:r>
              <a:rPr lang="en-US" dirty="0"/>
              <a:t>• Rules, regulations and final orders laid on the Table of the House </a:t>
            </a:r>
            <a:endParaRPr lang="en-US" dirty="0" smtClean="0"/>
          </a:p>
          <a:p>
            <a:pPr marL="0" indent="0" eaLnBrk="0">
              <a:buNone/>
            </a:pPr>
            <a:r>
              <a:rPr lang="en-US" dirty="0" smtClean="0"/>
              <a:t>• </a:t>
            </a:r>
            <a:r>
              <a:rPr lang="en-US" dirty="0"/>
              <a:t>Appearances before Parliamentary Committees</a:t>
            </a:r>
            <a:endParaRPr lang="en-IN" dirty="0"/>
          </a:p>
          <a:p>
            <a:pPr marL="0" indent="0" eaLnBrk="0">
              <a:buNone/>
            </a:pPr>
            <a:r>
              <a:rPr lang="en-US" dirty="0"/>
              <a:t>• Obligation to outline strategy, goals and annual plans</a:t>
            </a:r>
            <a:endParaRPr lang="en-IN" dirty="0"/>
          </a:p>
          <a:p>
            <a:pPr marL="0" indent="0" eaLnBrk="0">
              <a:buNone/>
            </a:pPr>
            <a:r>
              <a:rPr lang="en-US" dirty="0"/>
              <a:t>• Regulator's Annual Report subjected to scrutiny, both from a subject-content perspective as well as a pure accounting-audit perspective</a:t>
            </a:r>
            <a:endParaRPr lang="en-IN" dirty="0"/>
          </a:p>
          <a:p>
            <a:pPr marL="0" indent="0" eaLnBrk="0">
              <a:buNone/>
            </a:pPr>
            <a:endParaRPr lang="en-IN" dirty="0"/>
          </a:p>
          <a:p>
            <a:pPr marL="0" indent="0" eaLnBrk="0"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40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r>
              <a:rPr lang="en-US" sz="7200" b="1" dirty="0" smtClean="0"/>
              <a:t>What </a:t>
            </a:r>
            <a:r>
              <a:rPr lang="en-US" sz="7200" b="1" dirty="0"/>
              <a:t>is Regulation?</a:t>
            </a:r>
            <a:endParaRPr lang="en-IN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Ensuring </a:t>
            </a:r>
            <a:r>
              <a:rPr lang="en-US" b="1" dirty="0"/>
              <a:t>Accountability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Legal accountability is ensured </a:t>
            </a:r>
            <a:r>
              <a:rPr lang="en-US" dirty="0" smtClean="0"/>
              <a:t>through</a:t>
            </a:r>
          </a:p>
          <a:p>
            <a:r>
              <a:rPr lang="en-US" dirty="0"/>
              <a:t>Appeals against regulator's decisions before a judicial tribunal such as TDSAT in the telecom </a:t>
            </a:r>
            <a:r>
              <a:rPr lang="en-US" dirty="0" smtClean="0"/>
              <a:t>sector</a:t>
            </a:r>
          </a:p>
          <a:p>
            <a:r>
              <a:rPr lang="en-US" dirty="0"/>
              <a:t>Where questions of law or vires arise, appeals before the High Court or Supreme Court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65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>
              <a:buNone/>
            </a:pPr>
            <a:r>
              <a:rPr lang="en-US" sz="5400" b="1" dirty="0"/>
              <a:t>Regulator's Core </a:t>
            </a:r>
            <a:r>
              <a:rPr lang="en-US" sz="5400" b="1" dirty="0" smtClean="0"/>
              <a:t>Tasks:</a:t>
            </a:r>
            <a:endParaRPr lang="en-IN" sz="5400" b="1" dirty="0"/>
          </a:p>
          <a:p>
            <a:pPr marL="0" indent="0" algn="ctr" eaLnBrk="0">
              <a:buNone/>
            </a:pPr>
            <a:r>
              <a:rPr lang="en-US" sz="5400" b="1" dirty="0" smtClean="0"/>
              <a:t>How TRAI </a:t>
            </a:r>
            <a:r>
              <a:rPr lang="en-US" sz="5400" b="1" dirty="0"/>
              <a:t>fulfills </a:t>
            </a:r>
            <a:r>
              <a:rPr lang="en-US" sz="5400" b="1" dirty="0" smtClean="0"/>
              <a:t>its </a:t>
            </a:r>
            <a:r>
              <a:rPr lang="en-US" sz="5400" b="1" dirty="0"/>
              <a:t>mandate</a:t>
            </a:r>
            <a:endParaRPr lang="en-IN" sz="5400" b="1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Setting Tariffs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TRAI regulates retail (subscriber) tariffs as well </a:t>
            </a:r>
            <a:r>
              <a:rPr lang="en-US" dirty="0" smtClean="0"/>
              <a:t>as</a:t>
            </a:r>
            <a:r>
              <a:rPr lang="en-IN" dirty="0"/>
              <a:t> </a:t>
            </a:r>
            <a:r>
              <a:rPr lang="en-US" dirty="0" smtClean="0"/>
              <a:t>wholesale tariffs</a:t>
            </a:r>
          </a:p>
          <a:p>
            <a:pPr eaLnBrk="0"/>
            <a:r>
              <a:rPr lang="en-US" dirty="0"/>
              <a:t>Principles:</a:t>
            </a:r>
            <a:endParaRPr lang="en-IN" dirty="0"/>
          </a:p>
          <a:p>
            <a:pPr eaLnBrk="0"/>
            <a:r>
              <a:rPr lang="en-US" dirty="0"/>
              <a:t>Monopoly power or market dominance should </a:t>
            </a:r>
            <a:r>
              <a:rPr lang="en-US" dirty="0" smtClean="0"/>
              <a:t>not</a:t>
            </a:r>
            <a:r>
              <a:rPr lang="en-IN" dirty="0"/>
              <a:t> </a:t>
            </a:r>
            <a:r>
              <a:rPr lang="en-US" dirty="0" smtClean="0"/>
              <a:t>be abused</a:t>
            </a:r>
          </a:p>
          <a:p>
            <a:pPr eaLnBrk="0"/>
            <a:r>
              <a:rPr lang="en-US" dirty="0" smtClean="0"/>
              <a:t>Tariffs </a:t>
            </a:r>
            <a:r>
              <a:rPr lang="en-US" dirty="0"/>
              <a:t>should be transparent and non-discriminatory</a:t>
            </a:r>
            <a:endParaRPr lang="en-IN" dirty="0"/>
          </a:p>
          <a:p>
            <a:pPr eaLnBrk="0"/>
            <a:endParaRPr lang="en-IN" dirty="0"/>
          </a:p>
          <a:p>
            <a:pPr eaLnBrk="0"/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24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Setting Tariffs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 smtClean="0"/>
              <a:t>Wholesale </a:t>
            </a:r>
            <a:r>
              <a:rPr lang="en-US" dirty="0"/>
              <a:t>tariffs should not be set at levels that </a:t>
            </a:r>
            <a:r>
              <a:rPr lang="en-US" dirty="0" smtClean="0"/>
              <a:t>are</a:t>
            </a:r>
            <a:r>
              <a:rPr lang="en-IN" dirty="0"/>
              <a:t> </a:t>
            </a:r>
            <a:r>
              <a:rPr lang="en-US" dirty="0" smtClean="0"/>
              <a:t>anti-competitive </a:t>
            </a:r>
            <a:r>
              <a:rPr lang="en-US" dirty="0"/>
              <a:t>(barriers to entry</a:t>
            </a:r>
            <a:r>
              <a:rPr lang="en-US" dirty="0" smtClean="0"/>
              <a:t>)</a:t>
            </a:r>
          </a:p>
          <a:p>
            <a:pPr eaLnBrk="0"/>
            <a:r>
              <a:rPr lang="en-US" dirty="0" smtClean="0"/>
              <a:t>Rates </a:t>
            </a:r>
            <a:r>
              <a:rPr lang="en-US" dirty="0"/>
              <a:t>for different services should generally (but </a:t>
            </a:r>
            <a:r>
              <a:rPr lang="en-US" dirty="0" smtClean="0"/>
              <a:t>not</a:t>
            </a:r>
            <a:r>
              <a:rPr lang="en-IN" dirty="0"/>
              <a:t> </a:t>
            </a:r>
            <a:r>
              <a:rPr lang="en-US" dirty="0" smtClean="0"/>
              <a:t>necessarily</a:t>
            </a:r>
            <a:r>
              <a:rPr lang="en-US" dirty="0"/>
              <a:t>) be cost-oriented</a:t>
            </a:r>
            <a:endParaRPr lang="en-IN" dirty="0"/>
          </a:p>
          <a:p>
            <a:pPr marL="0" indent="0" eaLnBrk="0"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Retail tariffs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In 1999, TRAI fixed rates for different local and long distance </a:t>
            </a:r>
            <a:r>
              <a:rPr lang="en-US" dirty="0" smtClean="0"/>
              <a:t>wire‑</a:t>
            </a:r>
            <a:r>
              <a:rPr lang="en-IN" dirty="0"/>
              <a:t> </a:t>
            </a:r>
            <a:r>
              <a:rPr lang="en-US" dirty="0" smtClean="0"/>
              <a:t>line </a:t>
            </a:r>
            <a:r>
              <a:rPr lang="en-US" dirty="0"/>
              <a:t>and wireless services, through its 1st Telecommunication </a:t>
            </a:r>
            <a:r>
              <a:rPr lang="en-US" dirty="0" smtClean="0"/>
              <a:t>Tariff</a:t>
            </a:r>
            <a:r>
              <a:rPr lang="en-IN" dirty="0"/>
              <a:t> </a:t>
            </a:r>
            <a:r>
              <a:rPr lang="en-US" dirty="0" smtClean="0"/>
              <a:t>Order </a:t>
            </a:r>
            <a:r>
              <a:rPr lang="en-US" dirty="0"/>
              <a:t>(TTO</a:t>
            </a:r>
            <a:r>
              <a:rPr lang="en-US" dirty="0" smtClean="0"/>
              <a:t>)</a:t>
            </a:r>
          </a:p>
          <a:p>
            <a:pPr eaLnBrk="0"/>
            <a:r>
              <a:rPr lang="en-US" dirty="0"/>
              <a:t>In 2002, in view of increased competition in the wireless </a:t>
            </a:r>
            <a:r>
              <a:rPr lang="en-US" dirty="0" smtClean="0"/>
              <a:t>segment,</a:t>
            </a:r>
            <a:r>
              <a:rPr lang="en-IN" dirty="0"/>
              <a:t> </a:t>
            </a:r>
            <a:r>
              <a:rPr lang="en-US" dirty="0" smtClean="0"/>
              <a:t>forbearance </a:t>
            </a:r>
            <a:r>
              <a:rPr lang="en-US" dirty="0"/>
              <a:t>for cellular mobile services was adopted</a:t>
            </a:r>
            <a:endParaRPr lang="en-IN" dirty="0"/>
          </a:p>
          <a:p>
            <a:pPr eaLnBrk="0"/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Retail tariffs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</a:t>
            </a:r>
            <a:r>
              <a:rPr lang="en-US" dirty="0" smtClean="0"/>
              <a:t>2003</a:t>
            </a:r>
          </a:p>
          <a:p>
            <a:pPr eaLnBrk="0"/>
            <a:r>
              <a:rPr lang="en-US" dirty="0"/>
              <a:t>Calling Party Pays (CPP) Regime </a:t>
            </a:r>
            <a:r>
              <a:rPr lang="en-US" dirty="0" smtClean="0"/>
              <a:t>was introduced-users</a:t>
            </a:r>
            <a:r>
              <a:rPr lang="en-IN" dirty="0"/>
              <a:t> </a:t>
            </a:r>
            <a:r>
              <a:rPr lang="en-US" dirty="0" smtClean="0"/>
              <a:t>encouraged </a:t>
            </a:r>
            <a:r>
              <a:rPr lang="en-US" dirty="0"/>
              <a:t>to keep their phones turned on, increasing </a:t>
            </a:r>
            <a:r>
              <a:rPr lang="en-US" dirty="0" smtClean="0"/>
              <a:t>usage</a:t>
            </a:r>
          </a:p>
          <a:p>
            <a:pPr eaLnBrk="0"/>
            <a:r>
              <a:rPr lang="en-US" dirty="0"/>
              <a:t>Wire-line tariff, except in rural areas, was placed </a:t>
            </a:r>
            <a:r>
              <a:rPr lang="en-US" dirty="0" smtClean="0"/>
              <a:t>under</a:t>
            </a:r>
            <a:r>
              <a:rPr lang="en-IN" dirty="0"/>
              <a:t> </a:t>
            </a:r>
            <a:r>
              <a:rPr lang="en-US" dirty="0" smtClean="0"/>
              <a:t>forbearance</a:t>
            </a:r>
            <a:endParaRPr lang="en-IN" dirty="0"/>
          </a:p>
          <a:p>
            <a:pPr marL="0" indent="0" eaLnBrk="0"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Retail tariffs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Tariff ceilings remain for National Roaming Service for wireless</a:t>
            </a:r>
            <a:r>
              <a:rPr lang="en-IN" dirty="0"/>
              <a:t> </a:t>
            </a:r>
            <a:r>
              <a:rPr lang="en-US" dirty="0"/>
              <a:t>mobile, wire-line service in rural areas and for </a:t>
            </a:r>
            <a:r>
              <a:rPr lang="en-US" dirty="0" smtClean="0"/>
              <a:t>leased </a:t>
            </a:r>
            <a:r>
              <a:rPr lang="en-US" dirty="0"/>
              <a:t>circuits</a:t>
            </a:r>
            <a:endParaRPr lang="en-IN" dirty="0"/>
          </a:p>
          <a:p>
            <a:pPr algn="just" eaLnBrk="0"/>
            <a:r>
              <a:rPr lang="en-US" dirty="0"/>
              <a:t>Forbearance does not mean absence of regulation; rates/ </a:t>
            </a:r>
            <a:r>
              <a:rPr lang="en-US" dirty="0" smtClean="0"/>
              <a:t>rate</a:t>
            </a:r>
            <a:r>
              <a:rPr lang="en-IN" dirty="0"/>
              <a:t> </a:t>
            </a:r>
            <a:r>
              <a:rPr lang="en-US" dirty="0" smtClean="0"/>
              <a:t>ceilings </a:t>
            </a:r>
            <a:r>
              <a:rPr lang="en-US" dirty="0"/>
              <a:t>are not fixed; however, tariffs are filed with TRAI </a:t>
            </a:r>
            <a:r>
              <a:rPr lang="en-US" dirty="0" smtClean="0"/>
              <a:t>and</a:t>
            </a:r>
            <a:r>
              <a:rPr lang="en-IN" dirty="0"/>
              <a:t> </a:t>
            </a:r>
            <a:r>
              <a:rPr lang="en-US" dirty="0" smtClean="0"/>
              <a:t>regulated </a:t>
            </a:r>
            <a:r>
              <a:rPr lang="en-US" dirty="0"/>
              <a:t>as per provisions of the TTO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6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Wholesale Tariffs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Important constituent of wholesale tariffs are Interconnection Usage </a:t>
            </a:r>
            <a:r>
              <a:rPr lang="en-US" dirty="0" smtClean="0"/>
              <a:t>Charges</a:t>
            </a:r>
          </a:p>
          <a:p>
            <a:r>
              <a:rPr lang="en-US" dirty="0" smtClean="0"/>
              <a:t>TRAI </a:t>
            </a:r>
            <a:r>
              <a:rPr lang="en-US" dirty="0"/>
              <a:t>regulates the terms and conditions of interconnection and fixes these charges from time to time to level the playing </a:t>
            </a:r>
            <a:r>
              <a:rPr lang="en-US" dirty="0" smtClean="0"/>
              <a:t>field</a:t>
            </a:r>
          </a:p>
          <a:p>
            <a:r>
              <a:rPr lang="en-US" dirty="0"/>
              <a:t>Mobile and Fixed (Wire-line) Termination Charges are charges paid by operator A to operator B for terminating calls/ messages in the latter's network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0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Wholesale Tariffs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Significant in a situation of asymmetry in traffic flows and market dominance</a:t>
            </a:r>
            <a:endParaRPr lang="en-IN" dirty="0"/>
          </a:p>
          <a:p>
            <a:pPr algn="just"/>
            <a:r>
              <a:rPr lang="en-US" dirty="0"/>
              <a:t>Operators with significant market power (SMP) could use denial of </a:t>
            </a:r>
            <a:r>
              <a:rPr lang="en-US" dirty="0" smtClean="0"/>
              <a:t>access and </a:t>
            </a:r>
            <a:r>
              <a:rPr lang="en-US" dirty="0"/>
              <a:t>/or a higher termination charge as a barrier to entry of new operators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05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Wholesale Tariffs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0"/>
            <a:r>
              <a:rPr lang="en-US" dirty="0"/>
              <a:t>Other wholesale rates include long distance carriage charges, port charges and charges for cable landing stations</a:t>
            </a:r>
            <a:endParaRPr lang="en-IN" dirty="0"/>
          </a:p>
          <a:p>
            <a:pPr algn="just" eaLnBrk="0"/>
            <a:r>
              <a:rPr lang="en-US" dirty="0" smtClean="0"/>
              <a:t>All </a:t>
            </a:r>
            <a:r>
              <a:rPr lang="en-US" dirty="0"/>
              <a:t>or any of these can become barriers to entry depending upon the state of competition in the concerned segment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1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Regulation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Essentially, regulation creates, limits or constrains a right, creates or limits a duty, or allocates a responsibility</a:t>
            </a:r>
            <a:endParaRPr lang="en-IN" dirty="0" smtClean="0"/>
          </a:p>
          <a:p>
            <a:r>
              <a:rPr lang="en-US" dirty="0" smtClean="0"/>
              <a:t>• Regulation pervades virtually all walks of life • Can be mandated by law</a:t>
            </a:r>
            <a:endParaRPr lang="en-IN" dirty="0" smtClean="0"/>
          </a:p>
          <a:p>
            <a:r>
              <a:rPr lang="en-US" dirty="0" smtClean="0"/>
              <a:t>• Can be self-regulation and self-discipline imposed by an institution e.g. clubs, newspapers &amp; media on content, stock exchanges.</a:t>
            </a:r>
            <a:endParaRPr lang="en-IN" dirty="0" smtClean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>
              <a:buNone/>
            </a:pPr>
            <a:r>
              <a:rPr lang="en-US" sz="6600" b="1" dirty="0" smtClean="0"/>
              <a:t>Disclosure </a:t>
            </a:r>
            <a:r>
              <a:rPr lang="en-US" sz="6600" b="1" dirty="0"/>
              <a:t>of Transfer </a:t>
            </a:r>
            <a:r>
              <a:rPr lang="en-US" sz="6600" b="1" dirty="0" smtClean="0"/>
              <a:t>Pricing</a:t>
            </a:r>
            <a:r>
              <a:rPr lang="en-IN" sz="6600" dirty="0"/>
              <a:t> </a:t>
            </a:r>
            <a:r>
              <a:rPr lang="en-US" sz="6600" b="1" dirty="0" smtClean="0"/>
              <a:t>Methods</a:t>
            </a:r>
            <a:endParaRPr lang="en-IN" sz="6600" dirty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9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Disclosure </a:t>
            </a:r>
            <a:r>
              <a:rPr lang="en-US" sz="4000" b="1" dirty="0"/>
              <a:t>of Transfer Pricing</a:t>
            </a:r>
            <a:r>
              <a:rPr lang="en-IN" sz="4000" dirty="0"/>
              <a:t> </a:t>
            </a:r>
            <a:r>
              <a:rPr lang="en-US" sz="4000" b="1" dirty="0"/>
              <a:t>Methods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eaLnBrk="0"/>
            <a:r>
              <a:rPr lang="en-US" dirty="0"/>
              <a:t>To achieve a competitive pricing framework, it is important that </a:t>
            </a:r>
            <a:r>
              <a:rPr lang="en-US" dirty="0" smtClean="0"/>
              <a:t>an</a:t>
            </a:r>
            <a:r>
              <a:rPr lang="en-IN" dirty="0"/>
              <a:t> </a:t>
            </a:r>
            <a:r>
              <a:rPr lang="en-US" dirty="0" smtClean="0"/>
              <a:t>appropriate </a:t>
            </a:r>
            <a:r>
              <a:rPr lang="en-US" dirty="0"/>
              <a:t>"transfer pricing" method for </a:t>
            </a:r>
            <a:r>
              <a:rPr lang="en-US" dirty="0" smtClean="0"/>
              <a:t>inter-company</a:t>
            </a:r>
            <a:r>
              <a:rPr lang="en-IN" dirty="0"/>
              <a:t> </a:t>
            </a:r>
            <a:r>
              <a:rPr lang="en-US" dirty="0" smtClean="0"/>
              <a:t>transactions </a:t>
            </a:r>
            <a:r>
              <a:rPr lang="en-US" dirty="0"/>
              <a:t>and intra-company transactions be implemented </a:t>
            </a:r>
            <a:r>
              <a:rPr lang="en-US" dirty="0" smtClean="0"/>
              <a:t>by all operators</a:t>
            </a:r>
          </a:p>
          <a:p>
            <a:pPr algn="just" eaLnBrk="0"/>
            <a:r>
              <a:rPr lang="en-US" dirty="0"/>
              <a:t>The use of transfer pricing methodologies for separate </a:t>
            </a:r>
            <a:r>
              <a:rPr lang="en-US" dirty="0" smtClean="0"/>
              <a:t>business</a:t>
            </a:r>
            <a:r>
              <a:rPr lang="en-IN" dirty="0"/>
              <a:t> </a:t>
            </a:r>
            <a:r>
              <a:rPr lang="en-US" dirty="0" smtClean="0"/>
              <a:t>segments </a:t>
            </a:r>
            <a:r>
              <a:rPr lang="en-US" dirty="0"/>
              <a:t>e.g. local access and long distance services, needs to </a:t>
            </a:r>
            <a:r>
              <a:rPr lang="en-US" dirty="0" smtClean="0"/>
              <a:t>be</a:t>
            </a:r>
            <a:r>
              <a:rPr lang="en-IN" dirty="0"/>
              <a:t> </a:t>
            </a:r>
            <a:r>
              <a:rPr lang="en-US" dirty="0" smtClean="0"/>
              <a:t>transparent </a:t>
            </a:r>
            <a:r>
              <a:rPr lang="en-US" dirty="0"/>
              <a:t>and properly disclosed for regulatory purpose</a:t>
            </a:r>
            <a:endParaRPr lang="en-IN" dirty="0"/>
          </a:p>
          <a:p>
            <a:pPr eaLnBrk="0"/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68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Disclosure of Transfer Pricing</a:t>
            </a:r>
            <a:r>
              <a:rPr lang="en-IN" dirty="0"/>
              <a:t> </a:t>
            </a:r>
            <a:r>
              <a:rPr lang="en-US" b="1" dirty="0"/>
              <a:t>Methods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/>
            <a:r>
              <a:rPr lang="en-US" dirty="0"/>
              <a:t>An operator should charge from its internal business divisions </a:t>
            </a:r>
            <a:r>
              <a:rPr lang="en-US" dirty="0" smtClean="0"/>
              <a:t>the</a:t>
            </a:r>
            <a:r>
              <a:rPr lang="en-IN" dirty="0"/>
              <a:t> </a:t>
            </a:r>
            <a:r>
              <a:rPr lang="en-US" dirty="0" smtClean="0"/>
              <a:t>same </a:t>
            </a:r>
            <a:r>
              <a:rPr lang="en-US" dirty="0"/>
              <a:t>price as it charges from unrelated third parties e.g. </a:t>
            </a:r>
            <a:r>
              <a:rPr lang="en-US" dirty="0" smtClean="0"/>
              <a:t>a</a:t>
            </a:r>
            <a:r>
              <a:rPr lang="en-IN" dirty="0"/>
              <a:t> </a:t>
            </a:r>
            <a:r>
              <a:rPr lang="en-US" dirty="0" smtClean="0"/>
              <a:t>dominant </a:t>
            </a:r>
            <a:r>
              <a:rPr lang="en-US" dirty="0"/>
              <a:t>operator in the local access business should </a:t>
            </a:r>
            <a:r>
              <a:rPr lang="en-US" dirty="0" smtClean="0"/>
              <a:t>offer</a:t>
            </a:r>
            <a:r>
              <a:rPr lang="en-IN" dirty="0"/>
              <a:t> </a:t>
            </a:r>
            <a:r>
              <a:rPr lang="en-US" dirty="0" smtClean="0"/>
              <a:t>interconnection </a:t>
            </a:r>
            <a:r>
              <a:rPr lang="en-US" dirty="0"/>
              <a:t>for </a:t>
            </a:r>
            <a:r>
              <a:rPr lang="en-US" dirty="0" smtClean="0"/>
              <a:t>long </a:t>
            </a:r>
            <a:r>
              <a:rPr lang="en-US" dirty="0"/>
              <a:t>distance carriage at the </a:t>
            </a:r>
            <a:r>
              <a:rPr lang="en-US" dirty="0" smtClean="0"/>
              <a:t>  same </a:t>
            </a:r>
            <a:r>
              <a:rPr lang="en-US" dirty="0"/>
              <a:t>rate to </a:t>
            </a:r>
            <a:r>
              <a:rPr lang="en-US" dirty="0" smtClean="0"/>
              <a:t>its</a:t>
            </a:r>
            <a:r>
              <a:rPr lang="en-IN" dirty="0"/>
              <a:t> </a:t>
            </a:r>
            <a:r>
              <a:rPr lang="en-US" dirty="0" smtClean="0"/>
              <a:t>downstream </a:t>
            </a:r>
            <a:r>
              <a:rPr lang="en-US" dirty="0"/>
              <a:t>operations as it does from competing long </a:t>
            </a:r>
            <a:r>
              <a:rPr lang="en-US" dirty="0" smtClean="0"/>
              <a:t>distance</a:t>
            </a:r>
            <a:r>
              <a:rPr lang="en-IN" dirty="0"/>
              <a:t> </a:t>
            </a:r>
            <a:r>
              <a:rPr lang="en-US" dirty="0" smtClean="0"/>
              <a:t>operators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5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Disclosure of Transfer Pricing</a:t>
            </a:r>
            <a:r>
              <a:rPr lang="en-IN" dirty="0"/>
              <a:t> </a:t>
            </a:r>
            <a:r>
              <a:rPr lang="en-US" b="1" dirty="0"/>
              <a:t>Methods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TRAI mandates such disclosure through the </a:t>
            </a:r>
            <a:r>
              <a:rPr lang="en-US" dirty="0" smtClean="0"/>
              <a:t>Accounting</a:t>
            </a:r>
            <a:r>
              <a:rPr lang="en-IN" dirty="0"/>
              <a:t> </a:t>
            </a:r>
            <a:r>
              <a:rPr lang="en-US" dirty="0" smtClean="0"/>
              <a:t>Separation </a:t>
            </a:r>
            <a:r>
              <a:rPr lang="en-US" dirty="0"/>
              <a:t>Regulation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7200" b="1" dirty="0" smtClean="0"/>
              <a:t>Subsidies </a:t>
            </a:r>
            <a:r>
              <a:rPr lang="en-US" sz="7200" b="1" dirty="0"/>
              <a:t>and Cross Subsidies</a:t>
            </a:r>
            <a:endParaRPr lang="en-IN" sz="7200" dirty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Subsidies: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Explicit subsidies are provided for expansion </a:t>
            </a:r>
            <a:r>
              <a:rPr lang="en-US" dirty="0" smtClean="0"/>
              <a:t>of</a:t>
            </a:r>
            <a:r>
              <a:rPr lang="en-IN" dirty="0"/>
              <a:t> </a:t>
            </a:r>
            <a:r>
              <a:rPr lang="en-US" dirty="0" smtClean="0"/>
              <a:t>telecom </a:t>
            </a:r>
            <a:r>
              <a:rPr lang="en-US" dirty="0" smtClean="0"/>
              <a:t>infrastructure </a:t>
            </a:r>
            <a:r>
              <a:rPr lang="en-US" dirty="0"/>
              <a:t>in </a:t>
            </a:r>
            <a:r>
              <a:rPr lang="en-US" dirty="0" smtClean="0"/>
              <a:t>rural and </a:t>
            </a:r>
            <a:r>
              <a:rPr lang="en-US" dirty="0"/>
              <a:t>remote </a:t>
            </a:r>
            <a:r>
              <a:rPr lang="en-US" dirty="0" smtClean="0"/>
              <a:t>areas</a:t>
            </a:r>
            <a:r>
              <a:rPr lang="en-IN" dirty="0"/>
              <a:t> </a:t>
            </a:r>
            <a:r>
              <a:rPr lang="en-US" dirty="0" smtClean="0"/>
              <a:t>through </a:t>
            </a:r>
            <a:r>
              <a:rPr lang="en-US" dirty="0"/>
              <a:t>the Universal Service Obligation Fund (USOF</a:t>
            </a:r>
            <a:r>
              <a:rPr lang="en-US" dirty="0" smtClean="0"/>
              <a:t>)</a:t>
            </a:r>
          </a:p>
          <a:p>
            <a:pPr eaLnBrk="0"/>
            <a:r>
              <a:rPr lang="en-US" dirty="0"/>
              <a:t>5% of the Adjusted Gross Revenue (AGR) of </a:t>
            </a:r>
            <a:r>
              <a:rPr lang="en-US" dirty="0" smtClean="0"/>
              <a:t>service</a:t>
            </a:r>
            <a:r>
              <a:rPr lang="en-IN" dirty="0"/>
              <a:t> </a:t>
            </a:r>
            <a:r>
              <a:rPr lang="en-US" dirty="0" smtClean="0"/>
              <a:t>providers </a:t>
            </a:r>
            <a:r>
              <a:rPr lang="en-US" dirty="0"/>
              <a:t>is credited to the USOF</a:t>
            </a:r>
            <a:endParaRPr lang="en-IN" dirty="0"/>
          </a:p>
          <a:p>
            <a:pPr eaLnBrk="0"/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Cross subsidies: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Though tariffs for different services should in </a:t>
            </a:r>
            <a:r>
              <a:rPr lang="en-US" dirty="0" smtClean="0"/>
              <a:t>general</a:t>
            </a:r>
            <a:r>
              <a:rPr lang="en-IN" dirty="0"/>
              <a:t> </a:t>
            </a:r>
            <a:r>
              <a:rPr lang="en-US" dirty="0" smtClean="0"/>
              <a:t>be </a:t>
            </a:r>
            <a:r>
              <a:rPr lang="en-US" dirty="0"/>
              <a:t>cost-oriented this need not necessarily be the </a:t>
            </a:r>
            <a:r>
              <a:rPr lang="en-US" dirty="0" smtClean="0"/>
              <a:t>case.</a:t>
            </a:r>
            <a:r>
              <a:rPr lang="en-IN" dirty="0"/>
              <a:t> </a:t>
            </a:r>
            <a:r>
              <a:rPr lang="en-US" dirty="0" smtClean="0"/>
              <a:t>e.g</a:t>
            </a:r>
            <a:r>
              <a:rPr lang="en-US" dirty="0"/>
              <a:t>. as a matter of policy: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1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subsidies: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dirty="0"/>
              <a:t>Rental for wire-line services in rural areas is pegged </a:t>
            </a:r>
            <a:r>
              <a:rPr lang="en-US" dirty="0" smtClean="0"/>
              <a:t>below</a:t>
            </a:r>
            <a:r>
              <a:rPr lang="en-IN" dirty="0"/>
              <a:t> </a:t>
            </a:r>
            <a:r>
              <a:rPr lang="en-US" dirty="0" smtClean="0"/>
              <a:t>cost</a:t>
            </a:r>
            <a:endParaRPr lang="en-IN" dirty="0"/>
          </a:p>
          <a:p>
            <a:pPr eaLnBrk="0"/>
            <a:r>
              <a:rPr lang="en-US" dirty="0" smtClean="0"/>
              <a:t>Termination </a:t>
            </a:r>
            <a:r>
              <a:rPr lang="en-US" dirty="0"/>
              <a:t>rates for international calls are higher than </a:t>
            </a:r>
            <a:r>
              <a:rPr lang="en-US" dirty="0" smtClean="0"/>
              <a:t>for</a:t>
            </a:r>
            <a:r>
              <a:rPr lang="en-IN" dirty="0"/>
              <a:t> </a:t>
            </a:r>
            <a:r>
              <a:rPr lang="en-US" dirty="0" smtClean="0"/>
              <a:t>domestic </a:t>
            </a:r>
            <a:r>
              <a:rPr lang="en-US" dirty="0"/>
              <a:t>calls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IN" sz="6600" dirty="0"/>
          </a:p>
          <a:p>
            <a:pPr marL="0" indent="0" algn="ctr">
              <a:buNone/>
            </a:pPr>
            <a:r>
              <a:rPr lang="en-IN" sz="6600" dirty="0" smtClean="0"/>
              <a:t>Reasons for Regulation</a:t>
            </a:r>
            <a:endParaRPr lang="en-IN" sz="6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14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b="1" dirty="0" smtClean="0"/>
              <a:t>Reasons </a:t>
            </a:r>
            <a:r>
              <a:rPr lang="en-IN" b="1" dirty="0"/>
              <a:t>for Regulation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en-US" dirty="0"/>
              <a:t>Market failures – regulation due to inefficiency. Intervention due to what economists call market failure.</a:t>
            </a:r>
            <a:endParaRPr lang="en-IN" dirty="0"/>
          </a:p>
          <a:p>
            <a:pPr lvl="0" algn="just"/>
            <a:r>
              <a:rPr lang="en-US" dirty="0"/>
              <a:t>To constrain sellers’ options in markets characterized by monopoly</a:t>
            </a:r>
            <a:endParaRPr lang="en-IN" dirty="0"/>
          </a:p>
          <a:p>
            <a:pPr lvl="0" algn="just"/>
            <a:r>
              <a:rPr lang="en-US" dirty="0"/>
              <a:t>As a means to implement collective action, in order to proved public goods</a:t>
            </a:r>
            <a:endParaRPr lang="en-IN" dirty="0"/>
          </a:p>
          <a:p>
            <a:pPr lvl="0"/>
            <a:r>
              <a:rPr lang="en-US" dirty="0"/>
              <a:t>To assure adequate information in the market</a:t>
            </a:r>
            <a:endParaRPr lang="en-IN" dirty="0"/>
          </a:p>
          <a:p>
            <a:pPr lvl="0"/>
            <a:r>
              <a:rPr lang="en-US" dirty="0"/>
              <a:t>To mitigate undesirable externalities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2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Regulation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regulation is mandated by law, it refers to application of law or rules through government or a government created entity to deal with concerns pertaining to</a:t>
            </a:r>
            <a:endParaRPr lang="en-IN" dirty="0" smtClean="0"/>
          </a:p>
          <a:p>
            <a:r>
              <a:rPr lang="en-US" dirty="0" smtClean="0"/>
              <a:t>• Market failure</a:t>
            </a:r>
            <a:endParaRPr lang="en-IN" dirty="0" smtClean="0"/>
          </a:p>
          <a:p>
            <a:r>
              <a:rPr lang="en-US" dirty="0" smtClean="0"/>
              <a:t>• Social risk</a:t>
            </a:r>
            <a:endParaRPr lang="en-IN" dirty="0" smtClean="0"/>
          </a:p>
          <a:p>
            <a:r>
              <a:rPr lang="en-US" dirty="0" smtClean="0"/>
              <a:t>• Equity</a:t>
            </a:r>
            <a:endParaRPr lang="en-IN" dirty="0" smtClean="0"/>
          </a:p>
          <a:p>
            <a:r>
              <a:rPr lang="en-US" dirty="0" smtClean="0"/>
              <a:t>• Safety, health and environmental concerns</a:t>
            </a:r>
            <a:endParaRPr lang="en-IN" dirty="0" smtClean="0"/>
          </a:p>
          <a:p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91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Reasons </a:t>
            </a:r>
            <a:r>
              <a:rPr lang="en-IN" b="1" dirty="0"/>
              <a:t>for Regulation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en-US" dirty="0"/>
              <a:t>Collective desires – regulations about collective desires or considered judgments on the part of a significant segment of society.</a:t>
            </a:r>
            <a:endParaRPr lang="en-IN" dirty="0"/>
          </a:p>
          <a:p>
            <a:pPr lvl="0" algn="just"/>
            <a:r>
              <a:rPr lang="en-US" dirty="0"/>
              <a:t>Diverse experiences – regulation with a view of eliminating or enhancing opportunities for the formation of diverse preferences and beliefs</a:t>
            </a:r>
            <a:endParaRPr lang="en-IN" dirty="0"/>
          </a:p>
          <a:p>
            <a:pPr lvl="0" algn="just"/>
            <a:r>
              <a:rPr lang="en-US" dirty="0"/>
              <a:t>Social subordination – regulations aimed to increases or reduce social subordination of various social groups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6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Reasons </a:t>
            </a:r>
            <a:r>
              <a:rPr lang="en-IN" b="1" dirty="0"/>
              <a:t>for Regulation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/>
              <a:t>Endogenous preferences - regulation intended to affect the development of certain preferences on an aggregate level</a:t>
            </a:r>
            <a:endParaRPr lang="en-IN" dirty="0"/>
          </a:p>
          <a:p>
            <a:pPr lvl="0" algn="just"/>
            <a:r>
              <a:rPr lang="en-US" dirty="0"/>
              <a:t>Irreversibility – regulation that deals with the problems of irreversibility – the problem in which a certain type of conduct from current generations results in outcomes from which future generations may not recover from at all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2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b="1" dirty="0" smtClean="0"/>
              <a:t>Reasons </a:t>
            </a:r>
            <a:r>
              <a:rPr lang="en-IN" b="1" dirty="0"/>
              <a:t>for Regulation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/>
              <a:t>Professional conduct – the regulations of members of professional bodies, either acting under statutory or contractual powers.</a:t>
            </a:r>
            <a:endParaRPr lang="en-IN" dirty="0"/>
          </a:p>
          <a:p>
            <a:pPr lvl="0" algn="just"/>
            <a:r>
              <a:rPr lang="en-US" dirty="0"/>
              <a:t> Interest group transfers – regulation that results from efforts by self-interest groups to redistribute wealth in their favor, which may be disguised as one or more of the justifications above.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60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Salient Features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Protecting consumer interest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Economic rethinking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Changes in market framework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Private Sector Participation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Mismatch between demand and supply in infrastructural services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US" altLang="en-US" dirty="0"/>
              <a:t>Emergence of independent Regulator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769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/>
              <a:t>Indian SECTORS covered by Regulatory Bodies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/>
              <a:t>Power </a:t>
            </a:r>
            <a:r>
              <a:rPr lang="en-US" altLang="en-US" dirty="0" smtClean="0"/>
              <a:t>Sector (ERC Commission)</a:t>
            </a:r>
            <a:endParaRPr lang="en-US" altLang="en-US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/>
              <a:t>Telecommunication </a:t>
            </a:r>
            <a:r>
              <a:rPr lang="en-US" altLang="en-US" dirty="0" smtClean="0"/>
              <a:t>Sector (TRAI)</a:t>
            </a:r>
            <a:endParaRPr lang="en-US" altLang="en-US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/>
              <a:t>Ports </a:t>
            </a:r>
            <a:r>
              <a:rPr lang="en-US" altLang="en-US" dirty="0" smtClean="0"/>
              <a:t>Sector (TAMP)</a:t>
            </a:r>
            <a:endParaRPr lang="en-US" altLang="en-US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/>
              <a:t>Insurance </a:t>
            </a:r>
            <a:r>
              <a:rPr lang="en-US" altLang="en-US" dirty="0" smtClean="0"/>
              <a:t>Sector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/>
              <a:t>Oil &amp; Gas (Petroleum &amp; Natural Gas Board)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/>
              <a:t>Coal (Government Acts as Regulator)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/>
              <a:t>Railways (Govt. Owns &amp; Regulates)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dirty="0" smtClean="0"/>
              <a:t>Social Sector</a:t>
            </a:r>
            <a:r>
              <a:rPr lang="en-US" altLang="en-US" dirty="0"/>
              <a:t> </a:t>
            </a:r>
            <a:r>
              <a:rPr lang="en-US" altLang="en-US" dirty="0" smtClean="0"/>
              <a:t>(UGC)</a:t>
            </a:r>
            <a:endParaRPr lang="en-US" altLang="en-US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771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N" sz="9600" dirty="0" smtClean="0"/>
              <a:t>Thank You</a:t>
            </a:r>
            <a:endParaRPr lang="en-IN" sz="9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Regulation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Regulation is inherent in democratic government; need for social order and participation and voice of all; rights and </a:t>
            </a:r>
            <a:r>
              <a:rPr lang="en-US" dirty="0" smtClean="0"/>
              <a:t>freedom </a:t>
            </a:r>
            <a:r>
              <a:rPr lang="en-US" dirty="0" smtClean="0"/>
              <a:t>of all people need to be protected.</a:t>
            </a:r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90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Examples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/>
            <a:r>
              <a:rPr lang="en-US" b="1" dirty="0"/>
              <a:t>Commercial Orientation versus Social Purpose:</a:t>
            </a:r>
            <a:endParaRPr lang="en-IN" dirty="0"/>
          </a:p>
          <a:p>
            <a:pPr eaLnBrk="0"/>
            <a:r>
              <a:rPr lang="en-US" dirty="0" smtClean="0"/>
              <a:t>Taxes</a:t>
            </a:r>
            <a:r>
              <a:rPr lang="en-US" dirty="0"/>
              <a:t>; Electricity and water utilities</a:t>
            </a:r>
            <a:endParaRPr lang="en-IN" dirty="0"/>
          </a:p>
          <a:p>
            <a:pPr eaLnBrk="0"/>
            <a:r>
              <a:rPr lang="en-US" b="1" dirty="0"/>
              <a:t>Private Interest versus Public Access:</a:t>
            </a:r>
            <a:endParaRPr lang="en-IN" dirty="0"/>
          </a:p>
          <a:p>
            <a:pPr eaLnBrk="0"/>
            <a:r>
              <a:rPr lang="en-US" dirty="0"/>
              <a:t>Railway network, Airline outreach</a:t>
            </a:r>
            <a:endParaRPr lang="en-IN" dirty="0"/>
          </a:p>
          <a:p>
            <a:pPr eaLnBrk="0"/>
            <a:r>
              <a:rPr lang="en-US" b="1" dirty="0"/>
              <a:t>Individual safety and health:</a:t>
            </a:r>
            <a:endParaRPr lang="en-IN" dirty="0"/>
          </a:p>
          <a:p>
            <a:pPr eaLnBrk="0"/>
            <a:r>
              <a:rPr lang="en-US" dirty="0"/>
              <a:t>Alcohol and Prescription drugs</a:t>
            </a: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7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Externalities:</a:t>
            </a:r>
            <a:endParaRPr lang="en-IN" dirty="0" smtClean="0"/>
          </a:p>
          <a:p>
            <a:r>
              <a:rPr lang="en-US" dirty="0" smtClean="0"/>
              <a:t>The environment, pollution, CO2 emissions, global public goods</a:t>
            </a:r>
            <a:endParaRPr lang="en-IN" dirty="0" smtClean="0"/>
          </a:p>
          <a:p>
            <a:r>
              <a:rPr lang="en-US" dirty="0" smtClean="0"/>
              <a:t>Public morals:</a:t>
            </a:r>
            <a:endParaRPr lang="en-IN" dirty="0" smtClean="0"/>
          </a:p>
          <a:p>
            <a:r>
              <a:rPr lang="en-US" dirty="0" smtClean="0"/>
              <a:t>Content of broadcast in films,TV and other forms of the media</a:t>
            </a:r>
            <a:endParaRPr lang="en-IN" dirty="0" smtClean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2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7200" b="1" dirty="0" smtClean="0"/>
          </a:p>
          <a:p>
            <a:pPr marL="0" indent="0">
              <a:buNone/>
            </a:pPr>
            <a:r>
              <a:rPr lang="en-US" sz="7200" b="1" dirty="0" smtClean="0"/>
              <a:t>Need </a:t>
            </a:r>
            <a:r>
              <a:rPr lang="en-US" sz="7200" b="1" dirty="0"/>
              <a:t>for </a:t>
            </a:r>
            <a:r>
              <a:rPr lang="en-US" sz="7200" b="1" dirty="0" smtClean="0"/>
              <a:t>regulation</a:t>
            </a:r>
            <a:endParaRPr lang="en-IN" sz="7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 arguments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0"/>
            <a:r>
              <a:rPr lang="en-US" dirty="0" smtClean="0"/>
              <a:t>Promoting </a:t>
            </a:r>
            <a:r>
              <a:rPr lang="en-US" dirty="0"/>
              <a:t>competition e.g. preventing restrictive trade practices</a:t>
            </a:r>
            <a:endParaRPr lang="en-IN" dirty="0"/>
          </a:p>
          <a:p>
            <a:pPr eaLnBrk="0"/>
            <a:r>
              <a:rPr lang="en-US" dirty="0" smtClean="0"/>
              <a:t>Nurturing </a:t>
            </a:r>
            <a:r>
              <a:rPr lang="en-US" dirty="0"/>
              <a:t>efficiency of resources use e.g. policies to incentivize</a:t>
            </a:r>
            <a:endParaRPr lang="en-IN" dirty="0"/>
          </a:p>
          <a:p>
            <a:pPr eaLnBrk="0"/>
            <a:r>
              <a:rPr lang="en-US" dirty="0"/>
              <a:t>resource sharing and minimize duplication of infrastructure</a:t>
            </a:r>
            <a:endParaRPr lang="en-IN" dirty="0"/>
          </a:p>
          <a:p>
            <a:pPr eaLnBrk="0"/>
            <a:r>
              <a:rPr lang="en-US" dirty="0" smtClean="0"/>
              <a:t>Consumer </a:t>
            </a:r>
            <a:r>
              <a:rPr lang="en-US" dirty="0"/>
              <a:t>protection (both monopolies and information asymmetry)</a:t>
            </a:r>
            <a:endParaRPr lang="en-IN" dirty="0"/>
          </a:p>
          <a:p>
            <a:pPr eaLnBrk="0"/>
            <a:r>
              <a:rPr lang="en-US" dirty="0"/>
              <a:t>e.g. product content disclosure, Prevention of Food Adulteration </a:t>
            </a:r>
            <a:r>
              <a:rPr lang="en-US" dirty="0" smtClean="0"/>
              <a:t>or </a:t>
            </a:r>
            <a:r>
              <a:rPr lang="en-US" dirty="0"/>
              <a:t>Fairness in prices e.g. prices of essential medicines</a:t>
            </a:r>
            <a:endParaRPr lang="en-IN" dirty="0"/>
          </a:p>
          <a:p>
            <a:pPr eaLnBrk="0"/>
            <a:r>
              <a:rPr lang="en-US" dirty="0" smtClean="0"/>
              <a:t>Stability </a:t>
            </a:r>
            <a:r>
              <a:rPr lang="en-US" dirty="0"/>
              <a:t>of markets e.g. banking and financial markets, </a:t>
            </a:r>
            <a:r>
              <a:rPr lang="en-US" dirty="0" smtClean="0"/>
              <a:t>electricity markets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65</TotalTime>
  <Words>1674</Words>
  <Application>Microsoft Office PowerPoint</Application>
  <PresentationFormat>On-screen Show (4:3)</PresentationFormat>
  <Paragraphs>226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Wingdings</vt:lpstr>
      <vt:lpstr>Office Theme</vt:lpstr>
      <vt:lpstr>A Perspective OF Regulatory Principles and Bodies</vt:lpstr>
      <vt:lpstr>PowerPoint Presentation</vt:lpstr>
      <vt:lpstr>Regulation</vt:lpstr>
      <vt:lpstr>Regulation</vt:lpstr>
      <vt:lpstr>Regulation</vt:lpstr>
      <vt:lpstr>Examples </vt:lpstr>
      <vt:lpstr>Examples</vt:lpstr>
      <vt:lpstr>PowerPoint Presentation</vt:lpstr>
      <vt:lpstr>Economic arguments</vt:lpstr>
      <vt:lpstr>Economic arguments</vt:lpstr>
      <vt:lpstr>Instrumentalities</vt:lpstr>
      <vt:lpstr>Economic Regulation: The Context</vt:lpstr>
      <vt:lpstr>Infrastructure regulation: Trends </vt:lpstr>
      <vt:lpstr>Infrastructure regulation: Trends</vt:lpstr>
      <vt:lpstr>PowerPoint Presentation</vt:lpstr>
      <vt:lpstr> Regulatory Institutions Their constitutional &amp; legal framework </vt:lpstr>
      <vt:lpstr>Regulatory Institutions Their constitutional &amp; legal framework</vt:lpstr>
      <vt:lpstr>PowerPoint Presentation</vt:lpstr>
      <vt:lpstr> Ensuring Accountability </vt:lpstr>
      <vt:lpstr> Ensuring Accountability </vt:lpstr>
      <vt:lpstr>PowerPoint Presentation</vt:lpstr>
      <vt:lpstr>Setting Tariffs</vt:lpstr>
      <vt:lpstr>Setting Tariffs</vt:lpstr>
      <vt:lpstr>Retail tariffs</vt:lpstr>
      <vt:lpstr>Retail tariffs</vt:lpstr>
      <vt:lpstr>Retail tariffs</vt:lpstr>
      <vt:lpstr>Wholesale Tariffs</vt:lpstr>
      <vt:lpstr>Wholesale Tariffs</vt:lpstr>
      <vt:lpstr>Wholesale Tariffs</vt:lpstr>
      <vt:lpstr>PowerPoint Presentation</vt:lpstr>
      <vt:lpstr> Disclosure of Transfer Pricing Methods </vt:lpstr>
      <vt:lpstr>Disclosure of Transfer Pricing Methods</vt:lpstr>
      <vt:lpstr>Disclosure of Transfer Pricing Methods</vt:lpstr>
      <vt:lpstr>PowerPoint Presentation</vt:lpstr>
      <vt:lpstr>Subsidies: </vt:lpstr>
      <vt:lpstr>Cross subsidies: </vt:lpstr>
      <vt:lpstr>Cross subsidies:</vt:lpstr>
      <vt:lpstr>PowerPoint Presentation</vt:lpstr>
      <vt:lpstr> Reasons for Regulation </vt:lpstr>
      <vt:lpstr> Reasons for Regulation </vt:lpstr>
      <vt:lpstr> Reasons for Regulation </vt:lpstr>
      <vt:lpstr> Reasons for Regulation </vt:lpstr>
      <vt:lpstr>Salient Features</vt:lpstr>
      <vt:lpstr>Indian SECTORS covered by Regulatory Bodies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Regulation?</dc:title>
  <dc:creator>hp</dc:creator>
  <cp:lastModifiedBy>HP1</cp:lastModifiedBy>
  <cp:revision>12</cp:revision>
  <dcterms:created xsi:type="dcterms:W3CDTF">2006-08-16T00:00:00Z</dcterms:created>
  <dcterms:modified xsi:type="dcterms:W3CDTF">2016-11-29T06:51:05Z</dcterms:modified>
</cp:coreProperties>
</file>