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257" r:id="rId2"/>
    <p:sldId id="283" r:id="rId3"/>
    <p:sldId id="284" r:id="rId4"/>
    <p:sldId id="260" r:id="rId5"/>
    <p:sldId id="261" r:id="rId6"/>
    <p:sldId id="351" r:id="rId7"/>
    <p:sldId id="262" r:id="rId8"/>
    <p:sldId id="263" r:id="rId9"/>
    <p:sldId id="264" r:id="rId10"/>
    <p:sldId id="265" r:id="rId11"/>
    <p:sldId id="266" r:id="rId12"/>
    <p:sldId id="267" r:id="rId13"/>
    <p:sldId id="352" r:id="rId14"/>
    <p:sldId id="350" r:id="rId15"/>
    <p:sldId id="339" r:id="rId16"/>
    <p:sldId id="269" r:id="rId17"/>
    <p:sldId id="340" r:id="rId18"/>
    <p:sldId id="285" r:id="rId19"/>
    <p:sldId id="286" r:id="rId20"/>
    <p:sldId id="287" r:id="rId21"/>
    <p:sldId id="289" r:id="rId22"/>
    <p:sldId id="294" r:id="rId23"/>
    <p:sldId id="295" r:id="rId24"/>
    <p:sldId id="298" r:id="rId25"/>
    <p:sldId id="300" r:id="rId26"/>
    <p:sldId id="301" r:id="rId27"/>
    <p:sldId id="303" r:id="rId28"/>
    <p:sldId id="304" r:id="rId29"/>
    <p:sldId id="310" r:id="rId30"/>
    <p:sldId id="342" r:id="rId31"/>
    <p:sldId id="311" r:id="rId32"/>
    <p:sldId id="312" r:id="rId33"/>
    <p:sldId id="313" r:id="rId34"/>
    <p:sldId id="314" r:id="rId35"/>
    <p:sldId id="315" r:id="rId36"/>
    <p:sldId id="316" r:id="rId37"/>
    <p:sldId id="317" r:id="rId38"/>
    <p:sldId id="318" r:id="rId39"/>
    <p:sldId id="319" r:id="rId40"/>
    <p:sldId id="320" r:id="rId41"/>
    <p:sldId id="321" r:id="rId42"/>
    <p:sldId id="322" r:id="rId43"/>
    <p:sldId id="346" r:id="rId44"/>
    <p:sldId id="330" r:id="rId45"/>
    <p:sldId id="353" r:id="rId46"/>
    <p:sldId id="354" r:id="rId47"/>
    <p:sldId id="355" r:id="rId48"/>
    <p:sldId id="356" r:id="rId49"/>
    <p:sldId id="358" r:id="rId50"/>
    <p:sldId id="359" r:id="rId51"/>
    <p:sldId id="360" r:id="rId52"/>
    <p:sldId id="361" r:id="rId53"/>
    <p:sldId id="362" r:id="rId54"/>
    <p:sldId id="343"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70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882"/>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3B2281-9948-4AF9-A112-DDB0E9AB7C38}" type="datetimeFigureOut">
              <a:rPr lang="en-US" smtClean="0"/>
              <a:pPr/>
              <a:t>7/11/2019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10AA7E-A378-453F-89AB-F58CE2F2334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48169D-8CC9-4E33-804E-2D3C440BFE63}" type="datetimeFigureOut">
              <a:rPr lang="en-US" smtClean="0"/>
              <a:pPr/>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9E8B2-9441-4CC4-A4E1-AA7692CDB55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48169D-8CC9-4E33-804E-2D3C440BFE63}" type="datetimeFigureOut">
              <a:rPr lang="en-US" smtClean="0"/>
              <a:pPr/>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9E8B2-9441-4CC4-A4E1-AA7692CDB55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48169D-8CC9-4E33-804E-2D3C440BFE63}" type="datetimeFigureOut">
              <a:rPr lang="en-US" smtClean="0"/>
              <a:pPr/>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9E8B2-9441-4CC4-A4E1-AA7692CDB55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1430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69988" y="1946275"/>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132388" y="1946275"/>
            <a:ext cx="3810000" cy="4114800"/>
          </a:xfrm>
        </p:spPr>
        <p:txBody>
          <a:bodyPr rtlCol="0">
            <a:normAutofit/>
          </a:bodyPr>
          <a:lstStyle/>
          <a:p>
            <a:pPr lvl="0"/>
            <a:endParaRPr lang="en-US" noProof="0" smtClean="0"/>
          </a:p>
        </p:txBody>
      </p:sp>
      <p:sp>
        <p:nvSpPr>
          <p:cNvPr id="5" name="Date Placeholder 4"/>
          <p:cNvSpPr>
            <a:spLocks noGrp="1"/>
          </p:cNvSpPr>
          <p:nvPr>
            <p:ph type="dt" sz="half" idx="10"/>
          </p:nvPr>
        </p:nvSpPr>
        <p:spPr>
          <a:xfrm>
            <a:off x="1143000" y="6248400"/>
            <a:ext cx="1905000" cy="457200"/>
          </a:xfrm>
        </p:spPr>
        <p:txBody>
          <a:bodyPr/>
          <a:lstStyle>
            <a:lvl1pPr>
              <a:defRPr/>
            </a:lvl1pPr>
          </a:lstStyle>
          <a:p>
            <a:pPr>
              <a:defRPr/>
            </a:pPr>
            <a:endParaRPr lang="en-US"/>
          </a:p>
        </p:txBody>
      </p:sp>
      <p:sp>
        <p:nvSpPr>
          <p:cNvPr id="6" name="Footer Placeholder 5"/>
          <p:cNvSpPr>
            <a:spLocks noGrp="1"/>
          </p:cNvSpPr>
          <p:nvPr>
            <p:ph type="ftr" sz="quarter" idx="11"/>
          </p:nvPr>
        </p:nvSpPr>
        <p:spPr>
          <a:xfrm>
            <a:off x="3581400" y="6248400"/>
            <a:ext cx="2895600" cy="457200"/>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7010400" y="6248400"/>
            <a:ext cx="1905000" cy="457200"/>
          </a:xfrm>
        </p:spPr>
        <p:txBody>
          <a:bodyPr/>
          <a:lstStyle>
            <a:lvl1pPr>
              <a:defRPr/>
            </a:lvl1pPr>
          </a:lstStyle>
          <a:p>
            <a:pPr>
              <a:defRPr/>
            </a:pPr>
            <a:fld id="{DF9A6DBB-BDB3-4736-8228-29C15419D80F}" type="slidenum">
              <a:rPr lang="en-US"/>
              <a:pPr>
                <a:defRPr/>
              </a:pPr>
              <a:t>‹#›</a:t>
            </a:fld>
            <a:endParaRPr lang="en-US"/>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48169D-8CC9-4E33-804E-2D3C440BFE63}" type="datetimeFigureOut">
              <a:rPr lang="en-US" smtClean="0"/>
              <a:pPr/>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9E8B2-9441-4CC4-A4E1-AA7692CDB55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48169D-8CC9-4E33-804E-2D3C440BFE63}" type="datetimeFigureOut">
              <a:rPr lang="en-US" smtClean="0"/>
              <a:pPr/>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9E8B2-9441-4CC4-A4E1-AA7692CDB55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48169D-8CC9-4E33-804E-2D3C440BFE63}" type="datetimeFigureOut">
              <a:rPr lang="en-US" smtClean="0"/>
              <a:pPr/>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49E8B2-9441-4CC4-A4E1-AA7692CDB55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48169D-8CC9-4E33-804E-2D3C440BFE63}" type="datetimeFigureOut">
              <a:rPr lang="en-US" smtClean="0"/>
              <a:pPr/>
              <a:t>7/11/2019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49E8B2-9441-4CC4-A4E1-AA7692CDB55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48169D-8CC9-4E33-804E-2D3C440BFE63}" type="datetimeFigureOut">
              <a:rPr lang="en-US" smtClean="0"/>
              <a:pPr/>
              <a:t>7/11/2019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49E8B2-9441-4CC4-A4E1-AA7692CDB55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48169D-8CC9-4E33-804E-2D3C440BFE63}" type="datetimeFigureOut">
              <a:rPr lang="en-US" smtClean="0"/>
              <a:pPr/>
              <a:t>7/11/2019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49E8B2-9441-4CC4-A4E1-AA7692CDB55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48169D-8CC9-4E33-804E-2D3C440BFE63}" type="datetimeFigureOut">
              <a:rPr lang="en-US" smtClean="0"/>
              <a:pPr/>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49E8B2-9441-4CC4-A4E1-AA7692CDB55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48169D-8CC9-4E33-804E-2D3C440BFE63}" type="datetimeFigureOut">
              <a:rPr lang="en-US" smtClean="0"/>
              <a:pPr/>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49E8B2-9441-4CC4-A4E1-AA7692CDB55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48169D-8CC9-4E33-804E-2D3C440BFE63}" type="datetimeFigureOut">
              <a:rPr lang="en-US" smtClean="0"/>
              <a:pPr/>
              <a:t>7/11/2019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49E8B2-9441-4CC4-A4E1-AA7692CDB55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2.xml"/><Relationship Id="rId4" Type="http://schemas.openxmlformats.org/officeDocument/2006/relationships/image" Target="../media/image30.jpeg"/></Relationships>
</file>

<file path=ppt/slides/_rels/slide4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 Id="rId5" Type="http://schemas.openxmlformats.org/officeDocument/2006/relationships/image" Target="../media/image41.jpeg"/><Relationship Id="rId4" Type="http://schemas.openxmlformats.org/officeDocument/2006/relationships/image" Target="http://www.ahajokes.com/cartoon/lazy_cat.jpg" TargetMode="Externa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p:cNvSpPr>
          <p:nvPr>
            <p:ph type="ctrTitle" idx="4294967295"/>
          </p:nvPr>
        </p:nvSpPr>
        <p:spPr>
          <a:xfrm>
            <a:off x="609600" y="5181600"/>
            <a:ext cx="7848600" cy="1447800"/>
          </a:xfrm>
        </p:spPr>
        <p:txBody>
          <a:bodyPr/>
          <a:lstStyle/>
          <a:p>
            <a:pPr eaLnBrk="1" hangingPunct="1"/>
            <a:r>
              <a:rPr lang="en-US" sz="2800" dirty="0" smtClean="0">
                <a:latin typeface="Calibri" pitchFamily="34" charset="0"/>
              </a:rPr>
              <a:t>Group Dynamics and </a:t>
            </a:r>
            <a:r>
              <a:rPr lang="en-US" sz="2800" dirty="0" smtClean="0">
                <a:solidFill>
                  <a:schemeClr val="tx2"/>
                </a:solidFill>
                <a:latin typeface="Calibri" pitchFamily="34" charset="0"/>
              </a:rPr>
              <a:t>Team</a:t>
            </a:r>
            <a:br>
              <a:rPr lang="en-US" sz="2800" dirty="0" smtClean="0">
                <a:solidFill>
                  <a:schemeClr val="tx2"/>
                </a:solidFill>
                <a:latin typeface="Calibri" pitchFamily="34" charset="0"/>
              </a:rPr>
            </a:br>
            <a:r>
              <a:rPr lang="en-US" sz="2800" dirty="0" smtClean="0">
                <a:solidFill>
                  <a:schemeClr val="tx2"/>
                </a:solidFill>
                <a:latin typeface="Calibri" pitchFamily="34" charset="0"/>
              </a:rPr>
              <a:t/>
            </a:r>
            <a:br>
              <a:rPr lang="en-US" sz="2800" dirty="0" smtClean="0">
                <a:solidFill>
                  <a:schemeClr val="tx2"/>
                </a:solidFill>
                <a:latin typeface="Calibri" pitchFamily="34" charset="0"/>
              </a:rPr>
            </a:br>
            <a:r>
              <a:rPr lang="en-US" sz="1800" dirty="0" smtClean="0">
                <a:solidFill>
                  <a:schemeClr val="tx2"/>
                </a:solidFill>
                <a:latin typeface="Calibri" pitchFamily="34" charset="0"/>
              </a:rPr>
              <a:t>@</a:t>
            </a:r>
            <a:r>
              <a:rPr lang="en-US" sz="1800" dirty="0" err="1" smtClean="0">
                <a:solidFill>
                  <a:schemeClr val="tx2"/>
                </a:solidFill>
                <a:latin typeface="Calibri" pitchFamily="34" charset="0"/>
              </a:rPr>
              <a:t>buddhadip</a:t>
            </a:r>
            <a:r>
              <a:rPr lang="en-US" sz="1800" dirty="0" smtClean="0">
                <a:solidFill>
                  <a:schemeClr val="tx2"/>
                </a:solidFill>
                <a:latin typeface="Calibri" pitchFamily="34" charset="0"/>
              </a:rPr>
              <a:t> </a:t>
            </a:r>
            <a:r>
              <a:rPr lang="en-US" sz="1800" dirty="0" err="1" smtClean="0">
                <a:solidFill>
                  <a:schemeClr val="tx2"/>
                </a:solidFill>
                <a:latin typeface="Calibri" pitchFamily="34" charset="0"/>
              </a:rPr>
              <a:t>mukherjee</a:t>
            </a:r>
            <a:endParaRPr lang="en-US" sz="1800" dirty="0" smtClean="0">
              <a:solidFill>
                <a:schemeClr val="tx2"/>
              </a:solidFill>
              <a:latin typeface="Calibri" pitchFamily="34" charset="0"/>
            </a:endParaRPr>
          </a:p>
        </p:txBody>
      </p:sp>
      <p:pic>
        <p:nvPicPr>
          <p:cNvPr id="3075" name="Picture 5" descr="http://www.cashprior.com/blog/wp-content/uploads/2009/10/Duck-Leader.jpg"/>
          <p:cNvPicPr>
            <a:picLocks noChangeAspect="1" noChangeArrowheads="1"/>
          </p:cNvPicPr>
          <p:nvPr/>
        </p:nvPicPr>
        <p:blipFill>
          <a:blip r:embed="rId2"/>
          <a:srcRect/>
          <a:stretch>
            <a:fillRect/>
          </a:stretch>
        </p:blipFill>
        <p:spPr bwMode="auto">
          <a:xfrm>
            <a:off x="1371600" y="914400"/>
            <a:ext cx="6172201" cy="40957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p:cNvSpPr>
          <p:nvPr>
            <p:ph type="title" idx="4294967295"/>
          </p:nvPr>
        </p:nvSpPr>
        <p:spPr>
          <a:xfrm>
            <a:off x="914400" y="762000"/>
            <a:ext cx="2968625" cy="846138"/>
          </a:xfrm>
        </p:spPr>
        <p:txBody>
          <a:bodyPr>
            <a:normAutofit/>
          </a:bodyPr>
          <a:lstStyle/>
          <a:p>
            <a:pPr eaLnBrk="1" hangingPunct="1"/>
            <a:r>
              <a:rPr lang="en-US" sz="2800" dirty="0" smtClean="0">
                <a:solidFill>
                  <a:schemeClr val="tx2"/>
                </a:solidFill>
                <a:latin typeface="Comic Sans MS" pitchFamily="66" charset="0"/>
              </a:rPr>
              <a:t>Storm</a:t>
            </a:r>
            <a:r>
              <a:rPr lang="en-US" sz="2800" dirty="0" smtClean="0">
                <a:latin typeface="Comic Sans MS" pitchFamily="66" charset="0"/>
              </a:rPr>
              <a:t> stage</a:t>
            </a:r>
          </a:p>
        </p:txBody>
      </p:sp>
      <p:sp>
        <p:nvSpPr>
          <p:cNvPr id="11267" name="Rectangle 3"/>
          <p:cNvSpPr>
            <a:spLocks noGrp="1"/>
          </p:cNvSpPr>
          <p:nvPr>
            <p:ph type="body" idx="4294967295"/>
          </p:nvPr>
        </p:nvSpPr>
        <p:spPr>
          <a:xfrm>
            <a:off x="457200" y="1981200"/>
            <a:ext cx="7467600" cy="3886200"/>
          </a:xfrm>
        </p:spPr>
        <p:txBody>
          <a:bodyPr>
            <a:normAutofit/>
          </a:bodyPr>
          <a:lstStyle/>
          <a:p>
            <a:pPr lvl="2" eaLnBrk="1" hangingPunct="1">
              <a:lnSpc>
                <a:spcPct val="150000"/>
              </a:lnSpc>
              <a:buSzPct val="70000"/>
              <a:buFont typeface="Wingdings" pitchFamily="2" charset="2"/>
              <a:buChar char="§"/>
            </a:pPr>
            <a:r>
              <a:rPr lang="en-US" sz="1800" b="1" dirty="0" smtClean="0">
                <a:latin typeface="Comic Sans MS" pitchFamily="66" charset="0"/>
              </a:rPr>
              <a:t>Intra-group bid for power</a:t>
            </a:r>
          </a:p>
          <a:p>
            <a:pPr lvl="2" eaLnBrk="1" hangingPunct="1">
              <a:lnSpc>
                <a:spcPct val="150000"/>
              </a:lnSpc>
              <a:buSzPct val="70000"/>
              <a:buFont typeface="Wingdings" pitchFamily="2" charset="2"/>
              <a:buChar char="§"/>
            </a:pPr>
            <a:endParaRPr lang="en-US" sz="1800" b="1" dirty="0" smtClean="0">
              <a:latin typeface="Comic Sans MS" pitchFamily="66" charset="0"/>
            </a:endParaRPr>
          </a:p>
          <a:p>
            <a:pPr lvl="2" eaLnBrk="1" hangingPunct="1">
              <a:lnSpc>
                <a:spcPct val="150000"/>
              </a:lnSpc>
              <a:buSzPct val="70000"/>
              <a:buFont typeface="Wingdings" pitchFamily="2" charset="2"/>
              <a:buChar char="§"/>
            </a:pPr>
            <a:r>
              <a:rPr lang="en-US" sz="1800" b="1" dirty="0" smtClean="0">
                <a:latin typeface="Comic Sans MS" pitchFamily="66" charset="0"/>
              </a:rPr>
              <a:t>Conflict</a:t>
            </a:r>
          </a:p>
          <a:p>
            <a:pPr lvl="2" eaLnBrk="1" hangingPunct="1">
              <a:lnSpc>
                <a:spcPct val="150000"/>
              </a:lnSpc>
              <a:buSzPct val="70000"/>
              <a:buFont typeface="Wingdings" pitchFamily="2" charset="2"/>
              <a:buChar char="§"/>
            </a:pPr>
            <a:endParaRPr lang="en-US" sz="1800" b="1" dirty="0" smtClean="0">
              <a:latin typeface="Comic Sans MS" pitchFamily="66" charset="0"/>
            </a:endParaRPr>
          </a:p>
          <a:p>
            <a:pPr lvl="2" eaLnBrk="1" hangingPunct="1">
              <a:lnSpc>
                <a:spcPct val="150000"/>
              </a:lnSpc>
              <a:buSzPct val="70000"/>
              <a:buFont typeface="Wingdings" pitchFamily="2" charset="2"/>
              <a:buChar char="§"/>
            </a:pPr>
            <a:r>
              <a:rPr lang="en-US" sz="1800" b="1" dirty="0" smtClean="0">
                <a:latin typeface="Comic Sans MS" pitchFamily="66" charset="0"/>
              </a:rPr>
              <a:t>Unexpressed individual needs come out</a:t>
            </a:r>
          </a:p>
          <a:p>
            <a:pPr lvl="2" eaLnBrk="1" hangingPunct="1">
              <a:lnSpc>
                <a:spcPct val="150000"/>
              </a:lnSpc>
              <a:buSzPct val="70000"/>
              <a:buFont typeface="Wingdings" pitchFamily="2" charset="2"/>
              <a:buChar char="§"/>
            </a:pPr>
            <a:endParaRPr lang="en-US" sz="1800" b="1" dirty="0" smtClean="0">
              <a:latin typeface="Comic Sans MS" pitchFamily="66" charset="0"/>
            </a:endParaRPr>
          </a:p>
          <a:p>
            <a:pPr lvl="2" eaLnBrk="1" hangingPunct="1">
              <a:buSzPct val="70000"/>
              <a:buFont typeface="Wingdings" pitchFamily="2" charset="2"/>
              <a:buChar char="§"/>
            </a:pPr>
            <a:endParaRPr lang="en-US" sz="1800" b="1" dirty="0" smtClean="0">
              <a:latin typeface="Calibri" pitchFamily="34" charset="0"/>
            </a:endParaRPr>
          </a:p>
          <a:p>
            <a:pPr lvl="2" eaLnBrk="1" hangingPunct="1">
              <a:buSzPct val="70000"/>
              <a:buFont typeface="Wingdings" pitchFamily="2" charset="2"/>
              <a:buChar char="§"/>
            </a:pPr>
            <a:endParaRPr lang="en-US" sz="1800" b="1" dirty="0" smtClean="0">
              <a:latin typeface="Calibri" pitchFamily="34"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idx="4294967295"/>
          </p:nvPr>
        </p:nvSpPr>
        <p:spPr>
          <a:xfrm>
            <a:off x="914400" y="762000"/>
            <a:ext cx="3290888" cy="922338"/>
          </a:xfrm>
        </p:spPr>
        <p:txBody>
          <a:bodyPr>
            <a:normAutofit/>
          </a:bodyPr>
          <a:lstStyle/>
          <a:p>
            <a:pPr eaLnBrk="1" hangingPunct="1"/>
            <a:r>
              <a:rPr lang="en-US" sz="2800" dirty="0" smtClean="0">
                <a:solidFill>
                  <a:schemeClr val="tx2"/>
                </a:solidFill>
                <a:latin typeface="Comic Sans MS" pitchFamily="66" charset="0"/>
              </a:rPr>
              <a:t>Norm</a:t>
            </a:r>
            <a:r>
              <a:rPr lang="en-US" sz="2800" dirty="0" smtClean="0">
                <a:latin typeface="Comic Sans MS" pitchFamily="66" charset="0"/>
              </a:rPr>
              <a:t> stage</a:t>
            </a:r>
          </a:p>
        </p:txBody>
      </p:sp>
      <p:sp>
        <p:nvSpPr>
          <p:cNvPr id="12291" name="Rectangle 3"/>
          <p:cNvSpPr>
            <a:spLocks noGrp="1"/>
          </p:cNvSpPr>
          <p:nvPr>
            <p:ph type="body" idx="4294967295"/>
          </p:nvPr>
        </p:nvSpPr>
        <p:spPr>
          <a:xfrm>
            <a:off x="457200" y="1981200"/>
            <a:ext cx="6629400" cy="3657600"/>
          </a:xfrm>
        </p:spPr>
        <p:txBody>
          <a:bodyPr>
            <a:normAutofit/>
          </a:bodyPr>
          <a:lstStyle/>
          <a:p>
            <a:pPr lvl="2" algn="just" eaLnBrk="1" hangingPunct="1">
              <a:lnSpc>
                <a:spcPct val="150000"/>
              </a:lnSpc>
              <a:buSzPct val="70000"/>
              <a:buFont typeface="Wingdings" pitchFamily="2" charset="2"/>
              <a:buChar char="§"/>
            </a:pPr>
            <a:r>
              <a:rPr lang="en-US" sz="1800" b="1" dirty="0" smtClean="0">
                <a:latin typeface="Comic Sans MS" pitchFamily="66" charset="0"/>
              </a:rPr>
              <a:t>Roles identified</a:t>
            </a:r>
          </a:p>
          <a:p>
            <a:pPr lvl="2" algn="just" eaLnBrk="1" hangingPunct="1">
              <a:lnSpc>
                <a:spcPct val="150000"/>
              </a:lnSpc>
              <a:buSzPct val="70000"/>
              <a:buFont typeface="Wingdings" pitchFamily="2" charset="2"/>
              <a:buChar char="§"/>
            </a:pPr>
            <a:endParaRPr lang="en-US" sz="1800" b="1" dirty="0" smtClean="0">
              <a:latin typeface="Comic Sans MS" pitchFamily="66" charset="0"/>
            </a:endParaRPr>
          </a:p>
          <a:p>
            <a:pPr lvl="2" algn="just" eaLnBrk="1" hangingPunct="1">
              <a:lnSpc>
                <a:spcPct val="150000"/>
              </a:lnSpc>
              <a:buSzPct val="70000"/>
              <a:buFont typeface="Wingdings" pitchFamily="2" charset="2"/>
              <a:buChar char="§"/>
            </a:pPr>
            <a:r>
              <a:rPr lang="en-US" sz="1800" b="1" dirty="0" smtClean="0">
                <a:latin typeface="Comic Sans MS" pitchFamily="66" charset="0"/>
              </a:rPr>
              <a:t>Mutually accepted rules established</a:t>
            </a:r>
          </a:p>
          <a:p>
            <a:pPr lvl="2" algn="just" eaLnBrk="1" hangingPunct="1">
              <a:lnSpc>
                <a:spcPct val="150000"/>
              </a:lnSpc>
              <a:buSzPct val="70000"/>
              <a:buFont typeface="Wingdings" pitchFamily="2" charset="2"/>
              <a:buChar char="§"/>
            </a:pPr>
            <a:endParaRPr lang="en-US" sz="1800" b="1" dirty="0" smtClean="0">
              <a:latin typeface="Comic Sans MS" pitchFamily="66" charset="0"/>
            </a:endParaRPr>
          </a:p>
          <a:p>
            <a:pPr lvl="2" algn="just" eaLnBrk="1" hangingPunct="1">
              <a:lnSpc>
                <a:spcPct val="150000"/>
              </a:lnSpc>
              <a:buSzPct val="70000"/>
              <a:buFont typeface="Wingdings" pitchFamily="2" charset="2"/>
              <a:buChar char="§"/>
            </a:pPr>
            <a:r>
              <a:rPr lang="en-US" sz="1800" b="1" dirty="0" smtClean="0">
                <a:latin typeface="Comic Sans MS" pitchFamily="66" charset="0"/>
              </a:rPr>
              <a:t>Progress towards objectives</a:t>
            </a:r>
          </a:p>
          <a:p>
            <a:pPr lvl="2" algn="just" eaLnBrk="1" hangingPunct="1">
              <a:lnSpc>
                <a:spcPct val="150000"/>
              </a:lnSpc>
              <a:buSzPct val="70000"/>
              <a:buFont typeface="Wingdings" pitchFamily="2" charset="2"/>
              <a:buChar char="§"/>
            </a:pPr>
            <a:endParaRPr lang="en-US" sz="1800" b="1" dirty="0" smtClean="0">
              <a:latin typeface="Comic Sans MS" pitchFamily="66"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idx="4294967295"/>
          </p:nvPr>
        </p:nvSpPr>
        <p:spPr>
          <a:xfrm>
            <a:off x="914400" y="914400"/>
            <a:ext cx="7391400" cy="846138"/>
          </a:xfrm>
        </p:spPr>
        <p:txBody>
          <a:bodyPr/>
          <a:lstStyle/>
          <a:p>
            <a:pPr eaLnBrk="1" hangingPunct="1"/>
            <a:r>
              <a:rPr lang="en-US" sz="2800" dirty="0" smtClean="0">
                <a:solidFill>
                  <a:schemeClr val="tx2"/>
                </a:solidFill>
                <a:latin typeface="Comic Sans MS" pitchFamily="66" charset="0"/>
              </a:rPr>
              <a:t>Perform</a:t>
            </a:r>
            <a:r>
              <a:rPr lang="en-US" sz="2800" dirty="0" smtClean="0">
                <a:latin typeface="Comic Sans MS" pitchFamily="66" charset="0"/>
              </a:rPr>
              <a:t> stage (from Group to Team)</a:t>
            </a:r>
          </a:p>
        </p:txBody>
      </p:sp>
      <p:sp>
        <p:nvSpPr>
          <p:cNvPr id="13315" name="Rectangle 3"/>
          <p:cNvSpPr>
            <a:spLocks noGrp="1"/>
          </p:cNvSpPr>
          <p:nvPr>
            <p:ph type="body" idx="4294967295"/>
          </p:nvPr>
        </p:nvSpPr>
        <p:spPr>
          <a:xfrm>
            <a:off x="457200" y="1981200"/>
            <a:ext cx="7620000" cy="3657600"/>
          </a:xfrm>
        </p:spPr>
        <p:txBody>
          <a:bodyPr>
            <a:normAutofit/>
          </a:bodyPr>
          <a:lstStyle/>
          <a:p>
            <a:pPr lvl="2" eaLnBrk="1" hangingPunct="1">
              <a:lnSpc>
                <a:spcPct val="150000"/>
              </a:lnSpc>
              <a:buSzPct val="70000"/>
              <a:buFont typeface="Wingdings" pitchFamily="2" charset="2"/>
              <a:buChar char="§"/>
            </a:pPr>
            <a:r>
              <a:rPr lang="en-US" sz="1800" b="1" dirty="0" smtClean="0">
                <a:latin typeface="Comic Sans MS" pitchFamily="66" charset="0"/>
              </a:rPr>
              <a:t>High morale</a:t>
            </a:r>
          </a:p>
          <a:p>
            <a:pPr lvl="2" eaLnBrk="1" hangingPunct="1">
              <a:lnSpc>
                <a:spcPct val="150000"/>
              </a:lnSpc>
              <a:buSzPct val="70000"/>
              <a:buFont typeface="Wingdings" pitchFamily="2" charset="2"/>
              <a:buNone/>
            </a:pPr>
            <a:r>
              <a:rPr lang="en-US" sz="1800" b="1" dirty="0" smtClean="0">
                <a:latin typeface="Comic Sans MS" pitchFamily="66" charset="0"/>
              </a:rPr>
              <a:t> </a:t>
            </a:r>
          </a:p>
          <a:p>
            <a:pPr lvl="2" eaLnBrk="1" hangingPunct="1">
              <a:lnSpc>
                <a:spcPct val="150000"/>
              </a:lnSpc>
              <a:buSzPct val="70000"/>
              <a:buFont typeface="Wingdings" pitchFamily="2" charset="2"/>
              <a:buChar char="§"/>
            </a:pPr>
            <a:r>
              <a:rPr lang="en-US" sz="1800" b="1" dirty="0" smtClean="0">
                <a:latin typeface="Comic Sans MS" pitchFamily="66" charset="0"/>
              </a:rPr>
              <a:t>Disagreement is ok</a:t>
            </a:r>
          </a:p>
          <a:p>
            <a:pPr lvl="2" eaLnBrk="1" hangingPunct="1">
              <a:lnSpc>
                <a:spcPct val="150000"/>
              </a:lnSpc>
              <a:buSzPct val="70000"/>
              <a:buFont typeface="Wingdings" pitchFamily="2" charset="2"/>
              <a:buNone/>
            </a:pPr>
            <a:endParaRPr lang="en-US" sz="1800" b="1" dirty="0" smtClean="0">
              <a:latin typeface="Comic Sans MS" pitchFamily="66" charset="0"/>
            </a:endParaRPr>
          </a:p>
          <a:p>
            <a:pPr lvl="2" eaLnBrk="1" hangingPunct="1">
              <a:lnSpc>
                <a:spcPct val="150000"/>
              </a:lnSpc>
              <a:buSzPct val="70000"/>
              <a:buFont typeface="Wingdings" pitchFamily="2" charset="2"/>
              <a:buChar char="§"/>
            </a:pPr>
            <a:r>
              <a:rPr lang="en-US" sz="1800" b="1" dirty="0" smtClean="0">
                <a:latin typeface="Comic Sans MS" pitchFamily="66" charset="0"/>
              </a:rPr>
              <a:t>Group adopts an identification symbol</a:t>
            </a:r>
          </a:p>
          <a:p>
            <a:pPr lvl="2" eaLnBrk="1" hangingPunct="1">
              <a:lnSpc>
                <a:spcPct val="150000"/>
              </a:lnSpc>
              <a:buSzPct val="70000"/>
              <a:buFont typeface="Wingdings" pitchFamily="2" charset="2"/>
              <a:buChar char="§"/>
            </a:pPr>
            <a:endParaRPr lang="en-US" sz="1800" b="1" dirty="0" smtClean="0">
              <a:latin typeface="Comic Sans MS" pitchFamily="66" charset="0"/>
            </a:endParaRPr>
          </a:p>
          <a:p>
            <a:pPr lvl="2" eaLnBrk="1" hangingPunct="1">
              <a:lnSpc>
                <a:spcPct val="150000"/>
              </a:lnSpc>
              <a:buSzPct val="70000"/>
              <a:buFont typeface="Wingdings" pitchFamily="2" charset="2"/>
              <a:buChar char="§"/>
            </a:pPr>
            <a:r>
              <a:rPr lang="en-US" sz="1800" b="1" dirty="0" smtClean="0">
                <a:latin typeface="Comic Sans MS" pitchFamily="66" charset="0"/>
              </a:rPr>
              <a:t>Creativity begins</a:t>
            </a:r>
          </a:p>
          <a:p>
            <a:pPr lvl="2" eaLnBrk="1" hangingPunct="1">
              <a:lnSpc>
                <a:spcPct val="150000"/>
              </a:lnSpc>
              <a:buSzPct val="70000"/>
              <a:buFont typeface="Wingdings" pitchFamily="2" charset="2"/>
              <a:buChar char="§"/>
            </a:pPr>
            <a:endParaRPr lang="en-US" sz="1800" b="1" dirty="0" smtClean="0">
              <a:latin typeface="Comic Sans MS" pitchFamily="66"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95601"/>
            <a:ext cx="8229600" cy="1219200"/>
          </a:xfrm>
        </p:spPr>
        <p:txBody>
          <a:bodyPr>
            <a:normAutofit/>
          </a:bodyPr>
          <a:lstStyle/>
          <a:p>
            <a:pPr algn="ctr">
              <a:buNone/>
            </a:pPr>
            <a:r>
              <a:rPr lang="en-US" sz="2800" dirty="0" smtClean="0">
                <a:latin typeface="Comic Sans MS" pitchFamily="66" charset="0"/>
              </a:rPr>
              <a:t>Survival </a:t>
            </a:r>
            <a:r>
              <a:rPr lang="en-US" sz="2800" dirty="0" smtClean="0">
                <a:solidFill>
                  <a:schemeClr val="accent1">
                    <a:lumMod val="75000"/>
                  </a:schemeClr>
                </a:solidFill>
                <a:latin typeface="Comic Sans MS" pitchFamily="66" charset="0"/>
              </a:rPr>
              <a:t>Exercise</a:t>
            </a:r>
            <a:endParaRPr lang="en-US" sz="2800" dirty="0">
              <a:solidFill>
                <a:schemeClr val="accent1">
                  <a:lumMod val="75000"/>
                </a:schemeClr>
              </a:solidFill>
              <a:latin typeface="Comic Sans MS" pitchFamily="66"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normAutofit/>
          </a:bodyPr>
          <a:lstStyle/>
          <a:p>
            <a:r>
              <a:rPr lang="en-US" sz="2800" dirty="0">
                <a:latin typeface="Comic Sans MS" pitchFamily="66" charset="0"/>
              </a:rPr>
              <a:t>Groupthink</a:t>
            </a:r>
          </a:p>
        </p:txBody>
      </p:sp>
      <p:sp>
        <p:nvSpPr>
          <p:cNvPr id="64515" name="Rectangle 3"/>
          <p:cNvSpPr>
            <a:spLocks noGrp="1" noChangeArrowheads="1"/>
          </p:cNvSpPr>
          <p:nvPr>
            <p:ph type="body" idx="1"/>
          </p:nvPr>
        </p:nvSpPr>
        <p:spPr>
          <a:xfrm>
            <a:off x="533400" y="1752600"/>
            <a:ext cx="8153400" cy="3962400"/>
          </a:xfrm>
        </p:spPr>
        <p:txBody>
          <a:bodyPr/>
          <a:lstStyle/>
          <a:p>
            <a:pPr algn="just">
              <a:lnSpc>
                <a:spcPct val="150000"/>
              </a:lnSpc>
              <a:buFont typeface="Wingdings" pitchFamily="2" charset="2"/>
              <a:buNone/>
            </a:pPr>
            <a:r>
              <a:rPr lang="en-US" sz="2400" b="1" dirty="0"/>
              <a:t>    </a:t>
            </a:r>
            <a:r>
              <a:rPr lang="en-US" sz="2400" b="1" dirty="0" smtClean="0"/>
              <a:t> </a:t>
            </a:r>
            <a:r>
              <a:rPr lang="en-US" sz="1800" dirty="0" smtClean="0">
                <a:solidFill>
                  <a:schemeClr val="tx2"/>
                </a:solidFill>
                <a:latin typeface="Comic Sans MS" pitchFamily="66" charset="0"/>
              </a:rPr>
              <a:t>Groupthink</a:t>
            </a:r>
            <a:r>
              <a:rPr lang="en-US" sz="1800" dirty="0" smtClean="0">
                <a:latin typeface="Comic Sans MS" pitchFamily="66" charset="0"/>
              </a:rPr>
              <a:t> </a:t>
            </a:r>
            <a:r>
              <a:rPr lang="en-US" sz="1800" dirty="0">
                <a:latin typeface="Comic Sans MS" pitchFamily="66" charset="0"/>
              </a:rPr>
              <a:t>is a type of thought within a deeply cohesive in-group whose members try to minimize conflict and reach consensus without critically testing, analyzing, and evaluating ideas. It is a second potential negative consequence of group cohesion.</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981200"/>
            <a:ext cx="8229600" cy="1143000"/>
          </a:xfrm>
        </p:spPr>
        <p:txBody>
          <a:bodyPr>
            <a:normAutofit/>
          </a:bodyPr>
          <a:lstStyle/>
          <a:p>
            <a:r>
              <a:rPr lang="en-US" sz="2800" dirty="0" smtClean="0">
                <a:latin typeface="Comic Sans MS" pitchFamily="66" charset="0"/>
              </a:rPr>
              <a:t>5 </a:t>
            </a:r>
            <a:r>
              <a:rPr lang="en-US" sz="2800" dirty="0" smtClean="0">
                <a:solidFill>
                  <a:schemeClr val="accent1">
                    <a:lumMod val="75000"/>
                  </a:schemeClr>
                </a:solidFill>
                <a:latin typeface="Comic Sans MS" pitchFamily="66" charset="0"/>
              </a:rPr>
              <a:t>S</a:t>
            </a:r>
            <a:r>
              <a:rPr lang="en-US" sz="2800" dirty="0" smtClean="0">
                <a:solidFill>
                  <a:schemeClr val="accent1">
                    <a:lumMod val="75000"/>
                  </a:schemeClr>
                </a:solidFill>
                <a:latin typeface="Comic Sans MS" pitchFamily="66" charset="0"/>
              </a:rPr>
              <a:t>alient </a:t>
            </a:r>
            <a:r>
              <a:rPr lang="en-US" sz="2800" dirty="0" smtClean="0">
                <a:latin typeface="Comic Sans MS" pitchFamily="66" charset="0"/>
              </a:rPr>
              <a:t>Principles</a:t>
            </a:r>
            <a:endParaRPr lang="en-US" sz="2800" dirty="0">
              <a:latin typeface="Comic Sans MS" pitchFamily="66"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p:cNvSpPr>
          <p:nvPr>
            <p:ph type="body" idx="4294967295"/>
          </p:nvPr>
        </p:nvSpPr>
        <p:spPr>
          <a:xfrm>
            <a:off x="685800" y="2286000"/>
            <a:ext cx="8001000" cy="2590800"/>
          </a:xfrm>
        </p:spPr>
        <p:txBody>
          <a:bodyPr>
            <a:normAutofit/>
          </a:bodyPr>
          <a:lstStyle/>
          <a:p>
            <a:pPr algn="just" eaLnBrk="1" hangingPunct="1">
              <a:lnSpc>
                <a:spcPct val="150000"/>
              </a:lnSpc>
              <a:buFont typeface="Arial" charset="0"/>
              <a:buNone/>
            </a:pPr>
            <a:r>
              <a:rPr lang="en-US" sz="2800" dirty="0" smtClean="0">
                <a:latin typeface="Calibri" pitchFamily="34" charset="0"/>
              </a:rPr>
              <a:t>   1.</a:t>
            </a:r>
            <a:r>
              <a:rPr lang="en-US" sz="2400" dirty="0" smtClean="0">
                <a:solidFill>
                  <a:schemeClr val="tx2"/>
                </a:solidFill>
                <a:latin typeface="Comic Sans MS" pitchFamily="66" charset="0"/>
              </a:rPr>
              <a:t>Leadership</a:t>
            </a:r>
            <a:r>
              <a:rPr lang="en-US" sz="2400" dirty="0" smtClean="0">
                <a:latin typeface="Comic Sans MS" pitchFamily="66" charset="0"/>
              </a:rPr>
              <a:t> is important in development of  team</a:t>
            </a:r>
          </a:p>
          <a:p>
            <a:pPr algn="ctr">
              <a:lnSpc>
                <a:spcPct val="150000"/>
              </a:lnSpc>
              <a:buNone/>
            </a:pPr>
            <a:endParaRPr lang="en-US" sz="2400" dirty="0" smtClean="0">
              <a:latin typeface="Comic Sans MS" pitchFamily="66" charset="0"/>
            </a:endParaRPr>
          </a:p>
          <a:p>
            <a:pPr algn="ctr">
              <a:lnSpc>
                <a:spcPct val="150000"/>
              </a:lnSpc>
              <a:buNone/>
            </a:pPr>
            <a:r>
              <a:rPr lang="en-US" sz="2400" dirty="0" smtClean="0">
                <a:latin typeface="Comic Sans MS" pitchFamily="66" charset="0"/>
              </a:rPr>
              <a:t>Leadership </a:t>
            </a:r>
            <a:r>
              <a:rPr lang="en-US" sz="2400" dirty="0" smtClean="0">
                <a:solidFill>
                  <a:schemeClr val="accent1">
                    <a:lumMod val="75000"/>
                  </a:schemeClr>
                </a:solidFill>
                <a:latin typeface="Comic Sans MS" pitchFamily="66" charset="0"/>
              </a:rPr>
              <a:t>from below</a:t>
            </a:r>
            <a:r>
              <a:rPr lang="en-US" sz="2400" dirty="0" smtClean="0">
                <a:latin typeface="Comic Sans MS" pitchFamily="66" charset="0"/>
              </a:rPr>
              <a:t>…</a:t>
            </a:r>
          </a:p>
          <a:p>
            <a:pPr algn="just" eaLnBrk="1" hangingPunct="1">
              <a:lnSpc>
                <a:spcPct val="150000"/>
              </a:lnSpc>
              <a:buFont typeface="Arial" charset="0"/>
              <a:buNone/>
            </a:pPr>
            <a:endParaRPr lang="en-US" sz="2400" dirty="0" smtClean="0">
              <a:latin typeface="Comic Sans MS" pitchFamily="66"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38400"/>
            <a:ext cx="8229600" cy="2209800"/>
          </a:xfrm>
        </p:spPr>
        <p:txBody>
          <a:bodyPr/>
          <a:lstStyle/>
          <a:p>
            <a:pPr algn="just">
              <a:buNone/>
            </a:pPr>
            <a:r>
              <a:rPr lang="en-US" dirty="0" smtClean="0">
                <a:solidFill>
                  <a:schemeClr val="tx2"/>
                </a:solidFill>
                <a:latin typeface="Calibri" pitchFamily="34" charset="0"/>
              </a:rPr>
              <a:t>          </a:t>
            </a:r>
            <a:r>
              <a:rPr lang="en-US" sz="2800" dirty="0" smtClean="0">
                <a:solidFill>
                  <a:schemeClr val="tx2"/>
                </a:solidFill>
                <a:latin typeface="Comic Sans MS" pitchFamily="66" charset="0"/>
              </a:rPr>
              <a:t>2. Resilience </a:t>
            </a:r>
            <a:r>
              <a:rPr lang="en-US" sz="2800" dirty="0" smtClean="0">
                <a:latin typeface="Comic Sans MS" pitchFamily="66" charset="0"/>
              </a:rPr>
              <a:t>makes the difference</a:t>
            </a:r>
            <a:endParaRPr lang="en-US" sz="2800" dirty="0">
              <a:latin typeface="Comic Sans MS" pitchFamily="66"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body" idx="1"/>
          </p:nvPr>
        </p:nvSpPr>
        <p:spPr>
          <a:xfrm>
            <a:off x="381000" y="2057400"/>
            <a:ext cx="8229600" cy="4419600"/>
          </a:xfrm>
        </p:spPr>
        <p:txBody>
          <a:bodyPr>
            <a:normAutofit fontScale="92500" lnSpcReduction="20000"/>
          </a:bodyPr>
          <a:lstStyle/>
          <a:p>
            <a:pPr algn="just" eaLnBrk="1" hangingPunct="1">
              <a:lnSpc>
                <a:spcPct val="150000"/>
              </a:lnSpc>
              <a:buFont typeface="Wingdings" pitchFamily="2" charset="2"/>
              <a:buNone/>
            </a:pPr>
            <a:r>
              <a:rPr lang="en-US" sz="1800" dirty="0" smtClean="0">
                <a:ea typeface="Arial Unicode MS" charset="-128"/>
                <a:cs typeface="Arial Unicode MS" charset="-128"/>
              </a:rPr>
              <a:t>       </a:t>
            </a:r>
            <a:r>
              <a:rPr lang="en-US" sz="1600" dirty="0" smtClean="0">
                <a:latin typeface="Comic Sans MS" pitchFamily="66" charset="0"/>
                <a:ea typeface="Arial Unicode MS" charset="-128"/>
                <a:cs typeface="Arial Unicode MS" charset="-128"/>
              </a:rPr>
              <a:t>I was the last child of a small-time government servant, in a family of five brothers. My earliest memory of my father is as that of a District Employment Officer in </a:t>
            </a:r>
            <a:r>
              <a:rPr lang="en-US" sz="1600" dirty="0" err="1" smtClean="0">
                <a:latin typeface="Comic Sans MS" pitchFamily="66" charset="0"/>
                <a:ea typeface="Arial Unicode MS" charset="-128"/>
                <a:cs typeface="Arial Unicode MS" charset="-128"/>
              </a:rPr>
              <a:t>Koraput</a:t>
            </a:r>
            <a:r>
              <a:rPr lang="en-US" sz="1600" dirty="0" smtClean="0">
                <a:latin typeface="Comic Sans MS" pitchFamily="66" charset="0"/>
                <a:ea typeface="Arial Unicode MS" charset="-128"/>
                <a:cs typeface="Arial Unicode MS" charset="-128"/>
              </a:rPr>
              <a:t>, Orissa. It was and remains as back of beyond as you can imagine. There was no electricity; no primary school nearby and water did not flow out of a tap. As a result, I did not go to school until the age of eight; I was home-schooled. My father used to get transferred every year. The family belongings fit into the back of a jeep - so the family moved from place to place and, without any trouble, my Mother would set up an establishment and get us going. Raised by a widow who had come as a refugee from the then East Bengal, she was a matriculate when she married my Father... </a:t>
            </a:r>
            <a:r>
              <a:rPr lang="en-US" sz="1600" dirty="0" smtClean="0">
                <a:latin typeface="Comic Sans MS" pitchFamily="66" charset="0"/>
                <a:cs typeface="Times New Roman" pitchFamily="18" charset="0"/>
              </a:rPr>
              <a:t>As District Employment Officer, my father was given a jeep by the government. There was no garage in the Office, so the jeep was parked in our house. My father refused to use it to commute to the office. He told us that the jeep is an expensive resource given by the government - he reiterated to us that it was not 'his jeep' but the government's jeep. </a:t>
            </a:r>
            <a:endParaRPr lang="en-US" sz="1600" dirty="0" smtClean="0">
              <a:latin typeface="Comic Sans MS" pitchFamily="66" charset="0"/>
              <a:ea typeface="Arial Unicode MS" charset="-128"/>
              <a:cs typeface="Arial Unicode MS" charset="-128"/>
            </a:endParaRPr>
          </a:p>
          <a:p>
            <a:pPr eaLnBrk="1" hangingPunct="1">
              <a:lnSpc>
                <a:spcPct val="90000"/>
              </a:lnSpc>
            </a:pPr>
            <a:endParaRPr lang="en-US" sz="1400" b="1" dirty="0" smtClean="0">
              <a:solidFill>
                <a:schemeClr val="tx2"/>
              </a:solidFill>
              <a:latin typeface="Comic Sans MS" pitchFamily="66" charset="0"/>
            </a:endParaRPr>
          </a:p>
        </p:txBody>
      </p:sp>
      <p:pic>
        <p:nvPicPr>
          <p:cNvPr id="17411" name="Picture 3" descr="childhood-innocence"/>
          <p:cNvPicPr>
            <a:picLocks noChangeAspect="1" noChangeArrowheads="1"/>
          </p:cNvPicPr>
          <p:nvPr/>
        </p:nvPicPr>
        <p:blipFill>
          <a:blip r:embed="rId2"/>
          <a:srcRect/>
          <a:stretch>
            <a:fillRect/>
          </a:stretch>
        </p:blipFill>
        <p:spPr bwMode="auto">
          <a:xfrm>
            <a:off x="0" y="0"/>
            <a:ext cx="1752600" cy="1906241"/>
          </a:xfrm>
          <a:prstGeom prst="rect">
            <a:avLst/>
          </a:prstGeom>
          <a:noFill/>
          <a:ln w="9525">
            <a:noFill/>
            <a:miter lim="800000"/>
            <a:headEnd/>
            <a:tailEnd/>
          </a:ln>
        </p:spPr>
      </p:pic>
      <p:sp>
        <p:nvSpPr>
          <p:cNvPr id="17412" name="Rectangle 4"/>
          <p:cNvSpPr>
            <a:spLocks noChangeArrowheads="1"/>
          </p:cNvSpPr>
          <p:nvPr/>
        </p:nvSpPr>
        <p:spPr bwMode="auto">
          <a:xfrm>
            <a:off x="3200400" y="1143000"/>
            <a:ext cx="3584575" cy="519113"/>
          </a:xfrm>
          <a:prstGeom prst="rect">
            <a:avLst/>
          </a:prstGeom>
          <a:noFill/>
          <a:ln w="9525">
            <a:noFill/>
            <a:miter lim="800000"/>
            <a:headEnd/>
            <a:tailEnd/>
          </a:ln>
        </p:spPr>
        <p:txBody>
          <a:bodyPr wrap="none">
            <a:spAutoFit/>
          </a:bodyPr>
          <a:lstStyle/>
          <a:p>
            <a:r>
              <a:rPr lang="en-US" sz="2800" dirty="0">
                <a:solidFill>
                  <a:schemeClr val="tx2">
                    <a:lumMod val="50000"/>
                  </a:schemeClr>
                </a:solidFill>
                <a:latin typeface="Comic Sans MS" pitchFamily="66" charset="0"/>
                <a:cs typeface="Times New Roman" pitchFamily="18" charset="0"/>
              </a:rPr>
              <a:t>Go Kiss the World…</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body" idx="1"/>
          </p:nvPr>
        </p:nvSpPr>
        <p:spPr>
          <a:xfrm>
            <a:off x="381000" y="838200"/>
            <a:ext cx="8153400" cy="4191000"/>
          </a:xfrm>
        </p:spPr>
        <p:txBody>
          <a:bodyPr>
            <a:normAutofit/>
          </a:bodyPr>
          <a:lstStyle/>
          <a:p>
            <a:pPr algn="just">
              <a:lnSpc>
                <a:spcPct val="150000"/>
              </a:lnSpc>
              <a:buNone/>
            </a:pPr>
            <a:r>
              <a:rPr lang="en-US" sz="1600" b="1" dirty="0" smtClean="0">
                <a:latin typeface="Comic Sans MS" pitchFamily="66" charset="0"/>
                <a:cs typeface="Times New Roman" pitchFamily="18" charset="0"/>
              </a:rPr>
              <a:t>    </a:t>
            </a:r>
            <a:r>
              <a:rPr lang="en-US" sz="1600" dirty="0" smtClean="0">
                <a:latin typeface="Comic Sans MS" pitchFamily="66" charset="0"/>
                <a:cs typeface="Times New Roman" pitchFamily="18" charset="0"/>
              </a:rPr>
              <a:t>Insisting </a:t>
            </a:r>
            <a:r>
              <a:rPr lang="en-US" sz="1600" dirty="0" smtClean="0">
                <a:latin typeface="Comic Sans MS" pitchFamily="66" charset="0"/>
                <a:cs typeface="Times New Roman" pitchFamily="18" charset="0"/>
              </a:rPr>
              <a:t>that he would use it only to tour the interiors, he would walk to his office on normal days. He also made sure that we never sat in the government jeep - we could sit in it only when it was stationary. That was our early childhood lesson in governance - a lesson that corporate managers learn the hard way, some never do.</a:t>
            </a:r>
            <a:r>
              <a:rPr lang="en-US" sz="1600" dirty="0" smtClean="0">
                <a:latin typeface="Comic Sans MS" pitchFamily="66" charset="0"/>
              </a:rPr>
              <a:t> </a:t>
            </a:r>
            <a:r>
              <a:rPr lang="en-US" sz="1600" dirty="0" smtClean="0">
                <a:latin typeface="Comic Sans MS" pitchFamily="66" charset="0"/>
                <a:cs typeface="Times New Roman" pitchFamily="18" charset="0"/>
              </a:rPr>
              <a:t>Government houses seldom came with fences. Mother and I collected twigs and built a small fence. After lunch, my Mother would never sleep. She would take her kitchen utensils and with those she and I would dig the rocky, white ant infested surrounding. We planted flowering bushes.</a:t>
            </a:r>
            <a:endParaRPr lang="en-US" sz="1600" dirty="0" smtClean="0">
              <a:latin typeface="Comic Sans MS" pitchFamily="66" charset="0"/>
            </a:endParaRPr>
          </a:p>
        </p:txBody>
      </p:sp>
      <p:pic>
        <p:nvPicPr>
          <p:cNvPr id="18435" name="Picture 3" descr="Childhood%20Memory%20Series%20No"/>
          <p:cNvPicPr>
            <a:picLocks noChangeAspect="1" noChangeArrowheads="1"/>
          </p:cNvPicPr>
          <p:nvPr/>
        </p:nvPicPr>
        <p:blipFill>
          <a:blip r:embed="rId2"/>
          <a:srcRect/>
          <a:stretch>
            <a:fillRect/>
          </a:stretch>
        </p:blipFill>
        <p:spPr bwMode="auto">
          <a:xfrm>
            <a:off x="6390249" y="4038600"/>
            <a:ext cx="2753751" cy="2819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733800"/>
            <a:ext cx="8382000" cy="2743200"/>
          </a:xfrm>
        </p:spPr>
        <p:txBody>
          <a:bodyPr>
            <a:normAutofit/>
          </a:bodyPr>
          <a:lstStyle/>
          <a:p>
            <a:pPr algn="just">
              <a:lnSpc>
                <a:spcPct val="150000"/>
              </a:lnSpc>
              <a:buFont typeface="Wingdings" pitchFamily="2" charset="2"/>
              <a:buNone/>
              <a:defRPr/>
            </a:pPr>
            <a:r>
              <a:rPr lang="en-US" sz="1600" b="1" dirty="0" smtClean="0">
                <a:solidFill>
                  <a:schemeClr val="tx1">
                    <a:lumMod val="50000"/>
                  </a:schemeClr>
                </a:solidFill>
                <a:latin typeface="Comic Sans MS" pitchFamily="66" charset="0"/>
              </a:rPr>
              <a:t>      </a:t>
            </a:r>
            <a:r>
              <a:rPr lang="en-US" sz="1800" b="1" dirty="0" err="1" smtClean="0">
                <a:solidFill>
                  <a:schemeClr val="tx1">
                    <a:lumMod val="50000"/>
                  </a:schemeClr>
                </a:solidFill>
                <a:latin typeface="Comic Sans MS" pitchFamily="66" charset="0"/>
              </a:rPr>
              <a:t>Mirakle</a:t>
            </a:r>
            <a:r>
              <a:rPr lang="en-US" sz="1800" b="1" dirty="0" smtClean="0">
                <a:solidFill>
                  <a:schemeClr val="tx1">
                    <a:lumMod val="50000"/>
                  </a:schemeClr>
                </a:solidFill>
                <a:latin typeface="Comic Sans MS" pitchFamily="66" charset="0"/>
              </a:rPr>
              <a:t> Couriers</a:t>
            </a:r>
          </a:p>
          <a:p>
            <a:pPr algn="just">
              <a:lnSpc>
                <a:spcPct val="150000"/>
              </a:lnSpc>
              <a:buFont typeface="Wingdings" pitchFamily="2" charset="2"/>
              <a:buNone/>
              <a:defRPr/>
            </a:pPr>
            <a:r>
              <a:rPr lang="en-US" sz="1800" dirty="0" smtClean="0">
                <a:solidFill>
                  <a:schemeClr val="tx1">
                    <a:lumMod val="50000"/>
                  </a:schemeClr>
                </a:solidFill>
                <a:latin typeface="Comic Sans MS" pitchFamily="66" charset="0"/>
              </a:rPr>
              <a:t>     “Our back office is run by 20 hard working deaf women with learnt-by-doing knowledge. On the field we have a team 44 talented male deaf courier agents that navigate the complex lanes of Mumbai. They travel on public transport, avoiding traffic and remaining conscious of the environment.”</a:t>
            </a:r>
            <a:endParaRPr lang="en-US" sz="2400" dirty="0"/>
          </a:p>
        </p:txBody>
      </p:sp>
      <p:pic>
        <p:nvPicPr>
          <p:cNvPr id="16387" name="Picture 3" descr="mirakle01.jpg"/>
          <p:cNvPicPr>
            <a:picLocks noChangeAspect="1"/>
          </p:cNvPicPr>
          <p:nvPr/>
        </p:nvPicPr>
        <p:blipFill>
          <a:blip r:embed="rId2"/>
          <a:srcRect/>
          <a:stretch>
            <a:fillRect/>
          </a:stretch>
        </p:blipFill>
        <p:spPr bwMode="auto">
          <a:xfrm>
            <a:off x="2286000" y="228600"/>
            <a:ext cx="4648200" cy="30908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457200" y="1981200"/>
            <a:ext cx="8229600" cy="4572000"/>
          </a:xfrm>
        </p:spPr>
        <p:txBody>
          <a:bodyPr>
            <a:normAutofit/>
          </a:bodyPr>
          <a:lstStyle/>
          <a:p>
            <a:pPr algn="just" eaLnBrk="1" hangingPunct="1">
              <a:lnSpc>
                <a:spcPct val="150000"/>
              </a:lnSpc>
              <a:buFont typeface="Wingdings" pitchFamily="2" charset="2"/>
              <a:buNone/>
            </a:pPr>
            <a:r>
              <a:rPr lang="en-US" sz="1400" dirty="0" smtClean="0">
                <a:latin typeface="Comic Sans MS" pitchFamily="66" charset="0"/>
                <a:cs typeface="Times New Roman" pitchFamily="18" charset="0"/>
              </a:rPr>
              <a:t>      </a:t>
            </a:r>
            <a:r>
              <a:rPr lang="en-US" sz="1600" dirty="0" smtClean="0">
                <a:latin typeface="Comic Sans MS" pitchFamily="66" charset="0"/>
                <a:cs typeface="Times New Roman" pitchFamily="18" charset="0"/>
              </a:rPr>
              <a:t>The white ants destroyed them. My mother brought ash from her </a:t>
            </a:r>
            <a:r>
              <a:rPr lang="en-US" sz="1600" dirty="0" err="1" smtClean="0">
                <a:latin typeface="Comic Sans MS" pitchFamily="66" charset="0"/>
                <a:cs typeface="Times New Roman" pitchFamily="18" charset="0"/>
              </a:rPr>
              <a:t>chulha</a:t>
            </a:r>
            <a:r>
              <a:rPr lang="en-US" sz="1600" dirty="0" smtClean="0">
                <a:latin typeface="Comic Sans MS" pitchFamily="66" charset="0"/>
                <a:cs typeface="Times New Roman" pitchFamily="18" charset="0"/>
              </a:rPr>
              <a:t> and mixed it in the earth and we planted the seedlings all over again. This time, they bloomed. At that time, my father's transfer order came. A few neighbors told my mother why she was taking so much pain to beautify a government house, why she was planting seeds that would only benefit the next occupant. My mother replied that it did not matter to her that she would not see the flowers in full bloom. She said, "I have to create a bloom in a desert and whenever I am given a new place, I must leave it more beautiful than what I had inherited". That was my first lesson in success. It is not about what you create for yourself, it is what you leave behind that defines success.</a:t>
            </a:r>
          </a:p>
          <a:p>
            <a:pPr algn="just" eaLnBrk="1" hangingPunct="1">
              <a:lnSpc>
                <a:spcPct val="150000"/>
              </a:lnSpc>
              <a:buClr>
                <a:schemeClr val="tx1"/>
              </a:buClr>
              <a:buFont typeface="Wingdings" pitchFamily="2" charset="2"/>
              <a:buNone/>
            </a:pPr>
            <a:r>
              <a:rPr lang="en-US" sz="1600" dirty="0" smtClean="0">
                <a:latin typeface="Comic Sans MS" pitchFamily="66" charset="0"/>
                <a:cs typeface="Times New Roman" pitchFamily="18" charset="0"/>
              </a:rPr>
              <a:t>      </a:t>
            </a:r>
            <a:r>
              <a:rPr lang="en-US" sz="1100" b="1" dirty="0" smtClean="0">
                <a:solidFill>
                  <a:srgbClr val="336699"/>
                </a:solidFill>
                <a:latin typeface="Comic Sans MS" pitchFamily="66" charset="0"/>
                <a:cs typeface="Times New Roman" pitchFamily="18" charset="0"/>
              </a:rPr>
              <a:t>Welcome Address by </a:t>
            </a:r>
            <a:r>
              <a:rPr lang="en-US" sz="1100" b="1" dirty="0" err="1" smtClean="0">
                <a:solidFill>
                  <a:srgbClr val="336699"/>
                </a:solidFill>
                <a:latin typeface="Comic Sans MS" pitchFamily="66" charset="0"/>
                <a:cs typeface="Times New Roman" pitchFamily="18" charset="0"/>
              </a:rPr>
              <a:t>Subroto</a:t>
            </a:r>
            <a:r>
              <a:rPr lang="en-US" sz="1100" b="1" dirty="0" smtClean="0">
                <a:solidFill>
                  <a:srgbClr val="336699"/>
                </a:solidFill>
                <a:latin typeface="Comic Sans MS" pitchFamily="66" charset="0"/>
                <a:cs typeface="Times New Roman" pitchFamily="18" charset="0"/>
              </a:rPr>
              <a:t> </a:t>
            </a:r>
            <a:r>
              <a:rPr lang="en-US" sz="1100" b="1" dirty="0" err="1" smtClean="0">
                <a:solidFill>
                  <a:srgbClr val="336699"/>
                </a:solidFill>
                <a:latin typeface="Comic Sans MS" pitchFamily="66" charset="0"/>
                <a:cs typeface="Times New Roman" pitchFamily="18" charset="0"/>
              </a:rPr>
              <a:t>Bagchi</a:t>
            </a:r>
            <a:r>
              <a:rPr lang="en-US" sz="1100" b="1" dirty="0" smtClean="0">
                <a:solidFill>
                  <a:srgbClr val="336699"/>
                </a:solidFill>
                <a:latin typeface="Comic Sans MS" pitchFamily="66" charset="0"/>
                <a:cs typeface="Times New Roman" pitchFamily="18" charset="0"/>
              </a:rPr>
              <a:t>, Chief Operating Officer, </a:t>
            </a:r>
            <a:r>
              <a:rPr lang="en-US" sz="1100" b="1" dirty="0" err="1" smtClean="0">
                <a:solidFill>
                  <a:srgbClr val="336699"/>
                </a:solidFill>
                <a:latin typeface="Comic Sans MS" pitchFamily="66" charset="0"/>
                <a:cs typeface="Times New Roman" pitchFamily="18" charset="0"/>
              </a:rPr>
              <a:t>MindTree</a:t>
            </a:r>
            <a:r>
              <a:rPr lang="en-US" sz="1100" b="1" dirty="0" smtClean="0">
                <a:solidFill>
                  <a:srgbClr val="336699"/>
                </a:solidFill>
                <a:latin typeface="Comic Sans MS" pitchFamily="66" charset="0"/>
                <a:cs typeface="Times New Roman" pitchFamily="18" charset="0"/>
              </a:rPr>
              <a:t> Consulting to the Class of 2006 on July 2, 2004 at the Indian Institute of Management, Bangalore, India.</a:t>
            </a:r>
            <a:endParaRPr lang="en-US" sz="1100" b="1" dirty="0" smtClean="0">
              <a:solidFill>
                <a:srgbClr val="336699"/>
              </a:solidFill>
              <a:latin typeface="Comic Sans MS" pitchFamily="66" charset="0"/>
            </a:endParaRPr>
          </a:p>
        </p:txBody>
      </p:sp>
      <p:pic>
        <p:nvPicPr>
          <p:cNvPr id="19459" name="Picture 3" descr="cute_baby-9093"/>
          <p:cNvPicPr>
            <a:picLocks noChangeAspect="1" noChangeArrowheads="1"/>
          </p:cNvPicPr>
          <p:nvPr/>
        </p:nvPicPr>
        <p:blipFill>
          <a:blip r:embed="rId2"/>
          <a:srcRect/>
          <a:stretch>
            <a:fillRect/>
          </a:stretch>
        </p:blipFill>
        <p:spPr bwMode="auto">
          <a:xfrm>
            <a:off x="0" y="0"/>
            <a:ext cx="2423858" cy="1905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1" name="Rectangle 3"/>
          <p:cNvSpPr>
            <a:spLocks noGrp="1" noChangeArrowheads="1"/>
          </p:cNvSpPr>
          <p:nvPr>
            <p:ph type="body" idx="1"/>
          </p:nvPr>
        </p:nvSpPr>
        <p:spPr>
          <a:xfrm>
            <a:off x="1066800" y="2514600"/>
            <a:ext cx="7772400" cy="1174750"/>
          </a:xfrm>
        </p:spPr>
        <p:txBody>
          <a:bodyPr/>
          <a:lstStyle/>
          <a:p>
            <a:pPr>
              <a:buFont typeface="Wingdings" pitchFamily="2" charset="2"/>
              <a:buNone/>
            </a:pPr>
            <a:r>
              <a:rPr lang="en-US" dirty="0"/>
              <a:t>    </a:t>
            </a:r>
            <a:r>
              <a:rPr lang="en-US" sz="2000" dirty="0">
                <a:solidFill>
                  <a:srgbClr val="000000"/>
                </a:solidFill>
                <a:latin typeface="Comic Sans MS" pitchFamily="66" charset="0"/>
              </a:rPr>
              <a:t>But do we have the </a:t>
            </a:r>
            <a:r>
              <a:rPr lang="en-US" sz="2000" dirty="0">
                <a:solidFill>
                  <a:srgbClr val="336699"/>
                </a:solidFill>
                <a:latin typeface="Comic Sans MS" pitchFamily="66" charset="0"/>
              </a:rPr>
              <a:t>resilience</a:t>
            </a:r>
            <a:r>
              <a:rPr lang="en-US" sz="2000" dirty="0">
                <a:solidFill>
                  <a:srgbClr val="000000"/>
                </a:solidFill>
                <a:latin typeface="Comic Sans MS" pitchFamily="66" charset="0"/>
              </a:rPr>
              <a:t> to hold on to </a:t>
            </a:r>
            <a:r>
              <a:rPr lang="en-US" sz="2000" dirty="0" smtClean="0">
                <a:solidFill>
                  <a:srgbClr val="000000"/>
                </a:solidFill>
                <a:latin typeface="Comic Sans MS" pitchFamily="66" charset="0"/>
              </a:rPr>
              <a:t>a belief </a:t>
            </a:r>
            <a:r>
              <a:rPr lang="en-US" sz="2000" dirty="0">
                <a:solidFill>
                  <a:srgbClr val="000000"/>
                </a:solidFill>
                <a:latin typeface="Comic Sans MS" pitchFamily="66" charset="0"/>
              </a:rPr>
              <a:t>?</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914400" y="1295400"/>
            <a:ext cx="7848600" cy="1143000"/>
          </a:xfrm>
        </p:spPr>
        <p:txBody>
          <a:bodyPr>
            <a:normAutofit/>
          </a:bodyPr>
          <a:lstStyle/>
          <a:p>
            <a:r>
              <a:rPr lang="en-US" sz="2000" dirty="0">
                <a:solidFill>
                  <a:schemeClr val="tx1"/>
                </a:solidFill>
                <a:latin typeface="Comic Sans MS" pitchFamily="66" charset="0"/>
              </a:rPr>
              <a:t>Johnny would describe the ‘world outside the window’ to Jack…</a:t>
            </a:r>
          </a:p>
        </p:txBody>
      </p:sp>
      <p:pic>
        <p:nvPicPr>
          <p:cNvPr id="176131" name="Picture 3" descr="HumanPatientSim"/>
          <p:cNvPicPr>
            <a:picLocks noChangeAspect="1" noChangeArrowheads="1"/>
          </p:cNvPicPr>
          <p:nvPr/>
        </p:nvPicPr>
        <p:blipFill>
          <a:blip r:embed="rId2"/>
          <a:srcRect/>
          <a:stretch>
            <a:fillRect/>
          </a:stretch>
        </p:blipFill>
        <p:spPr bwMode="auto">
          <a:xfrm>
            <a:off x="1524000" y="2590800"/>
            <a:ext cx="3657600" cy="2743200"/>
          </a:xfrm>
          <a:prstGeom prst="rect">
            <a:avLst/>
          </a:prstGeom>
          <a:noFill/>
        </p:spPr>
      </p:pic>
      <p:pic>
        <p:nvPicPr>
          <p:cNvPr id="176132" name="Picture 4" descr="22778937"/>
          <p:cNvPicPr>
            <a:picLocks noChangeAspect="1" noChangeArrowheads="1"/>
          </p:cNvPicPr>
          <p:nvPr/>
        </p:nvPicPr>
        <p:blipFill>
          <a:blip r:embed="rId3"/>
          <a:srcRect/>
          <a:stretch>
            <a:fillRect/>
          </a:stretch>
        </p:blipFill>
        <p:spPr bwMode="auto">
          <a:xfrm>
            <a:off x="5181600" y="2590800"/>
            <a:ext cx="3657600" cy="2722563"/>
          </a:xfrm>
          <a:prstGeom prst="rect">
            <a:avLst/>
          </a:prstGeom>
          <a:noFill/>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a:xfrm>
            <a:off x="838200" y="457200"/>
            <a:ext cx="7696200" cy="1143000"/>
          </a:xfrm>
        </p:spPr>
        <p:txBody>
          <a:bodyPr>
            <a:normAutofit/>
          </a:bodyPr>
          <a:lstStyle/>
          <a:p>
            <a:r>
              <a:rPr lang="en-US" sz="2000" dirty="0">
                <a:solidFill>
                  <a:schemeClr val="tx1"/>
                </a:solidFill>
                <a:latin typeface="Comic Sans MS" pitchFamily="66" charset="0"/>
              </a:rPr>
              <a:t>He would describe the beautiful moon, the bright sun, the white clouds…</a:t>
            </a:r>
          </a:p>
        </p:txBody>
      </p:sp>
      <p:pic>
        <p:nvPicPr>
          <p:cNvPr id="177155" name="Picture 3" descr="223"/>
          <p:cNvPicPr>
            <a:picLocks noChangeAspect="1" noChangeArrowheads="1"/>
          </p:cNvPicPr>
          <p:nvPr/>
        </p:nvPicPr>
        <p:blipFill>
          <a:blip r:embed="rId2"/>
          <a:srcRect/>
          <a:stretch>
            <a:fillRect/>
          </a:stretch>
        </p:blipFill>
        <p:spPr bwMode="auto">
          <a:xfrm>
            <a:off x="457200" y="1752600"/>
            <a:ext cx="3981450" cy="4800600"/>
          </a:xfrm>
          <a:prstGeom prst="rect">
            <a:avLst/>
          </a:prstGeom>
          <a:noFill/>
        </p:spPr>
      </p:pic>
      <p:pic>
        <p:nvPicPr>
          <p:cNvPr id="177156" name="Picture 4" descr="cloud%5B1%5D"/>
          <p:cNvPicPr>
            <a:picLocks noChangeAspect="1" noChangeArrowheads="1"/>
          </p:cNvPicPr>
          <p:nvPr/>
        </p:nvPicPr>
        <p:blipFill>
          <a:blip r:embed="rId3"/>
          <a:srcRect/>
          <a:stretch>
            <a:fillRect/>
          </a:stretch>
        </p:blipFill>
        <p:spPr bwMode="auto">
          <a:xfrm>
            <a:off x="4419600" y="1752600"/>
            <a:ext cx="4495800" cy="2967038"/>
          </a:xfrm>
          <a:prstGeom prst="rect">
            <a:avLst/>
          </a:prstGeom>
          <a:noFill/>
        </p:spPr>
      </p:pic>
      <p:pic>
        <p:nvPicPr>
          <p:cNvPr id="177157" name="Picture 5" descr="cloud%5B1%5D"/>
          <p:cNvPicPr>
            <a:picLocks noChangeAspect="1" noChangeArrowheads="1"/>
          </p:cNvPicPr>
          <p:nvPr/>
        </p:nvPicPr>
        <p:blipFill>
          <a:blip r:embed="rId3"/>
          <a:srcRect/>
          <a:stretch>
            <a:fillRect/>
          </a:stretch>
        </p:blipFill>
        <p:spPr bwMode="auto">
          <a:xfrm>
            <a:off x="4419600" y="4419600"/>
            <a:ext cx="4495800" cy="2133600"/>
          </a:xfrm>
          <a:prstGeom prst="rect">
            <a:avLst/>
          </a:prstGeom>
          <a:noFill/>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a:xfrm>
            <a:off x="457200" y="685800"/>
            <a:ext cx="8229600" cy="1143000"/>
          </a:xfrm>
        </p:spPr>
        <p:txBody>
          <a:bodyPr/>
          <a:lstStyle/>
          <a:p>
            <a:r>
              <a:rPr lang="en-US" sz="2400" dirty="0">
                <a:solidFill>
                  <a:schemeClr val="tx1"/>
                </a:solidFill>
                <a:latin typeface="Comic Sans MS" pitchFamily="66" charset="0"/>
              </a:rPr>
              <a:t>Time went passing by…</a:t>
            </a:r>
          </a:p>
        </p:txBody>
      </p:sp>
      <p:pic>
        <p:nvPicPr>
          <p:cNvPr id="180227" name="Picture 3" descr="22845193"/>
          <p:cNvPicPr>
            <a:picLocks noChangeAspect="1" noChangeArrowheads="1"/>
          </p:cNvPicPr>
          <p:nvPr/>
        </p:nvPicPr>
        <p:blipFill>
          <a:blip r:embed="rId2"/>
          <a:srcRect/>
          <a:stretch>
            <a:fillRect/>
          </a:stretch>
        </p:blipFill>
        <p:spPr bwMode="auto">
          <a:xfrm>
            <a:off x="2057400" y="1828800"/>
            <a:ext cx="5791200" cy="3865563"/>
          </a:xfrm>
          <a:prstGeom prst="rect">
            <a:avLst/>
          </a:prstGeom>
          <a:noFill/>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a:xfrm>
            <a:off x="1066800" y="4876800"/>
            <a:ext cx="7239000" cy="1143000"/>
          </a:xfrm>
        </p:spPr>
        <p:txBody>
          <a:bodyPr/>
          <a:lstStyle/>
          <a:p>
            <a:r>
              <a:rPr lang="en-US" sz="2000" dirty="0">
                <a:solidFill>
                  <a:schemeClr val="tx1"/>
                </a:solidFill>
                <a:latin typeface="Comic Sans MS" pitchFamily="66" charset="0"/>
              </a:rPr>
              <a:t>Jack would lie in bed all alone in the room …who would tell him now what was outside the window?</a:t>
            </a:r>
          </a:p>
        </p:txBody>
      </p:sp>
      <p:pic>
        <p:nvPicPr>
          <p:cNvPr id="182275" name="Picture 3" descr="HumanPatientSim"/>
          <p:cNvPicPr>
            <a:picLocks noChangeAspect="1" noChangeArrowheads="1"/>
          </p:cNvPicPr>
          <p:nvPr/>
        </p:nvPicPr>
        <p:blipFill>
          <a:blip r:embed="rId2">
            <a:grayscl/>
          </a:blip>
          <a:srcRect/>
          <a:stretch>
            <a:fillRect/>
          </a:stretch>
        </p:blipFill>
        <p:spPr bwMode="auto">
          <a:xfrm>
            <a:off x="2057400" y="838200"/>
            <a:ext cx="5029200" cy="3771900"/>
          </a:xfrm>
          <a:prstGeom prst="rect">
            <a:avLst/>
          </a:prstGeom>
          <a:noFill/>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a:xfrm>
            <a:off x="838200" y="5334000"/>
            <a:ext cx="7315200" cy="838200"/>
          </a:xfrm>
        </p:spPr>
        <p:txBody>
          <a:bodyPr/>
          <a:lstStyle/>
          <a:p>
            <a:r>
              <a:rPr lang="en-US" sz="2000" dirty="0">
                <a:solidFill>
                  <a:schemeClr val="tx1"/>
                </a:solidFill>
                <a:latin typeface="Comic Sans MS" pitchFamily="66" charset="0"/>
              </a:rPr>
              <a:t>One day as nurse came in, Jack asked: “Please say how is it outside window today? Johnny used to tell me everyday…</a:t>
            </a:r>
          </a:p>
        </p:txBody>
      </p:sp>
      <p:pic>
        <p:nvPicPr>
          <p:cNvPr id="183299" name="Picture 3" descr="nurse"/>
          <p:cNvPicPr>
            <a:picLocks noChangeAspect="1" noChangeArrowheads="1"/>
          </p:cNvPicPr>
          <p:nvPr/>
        </p:nvPicPr>
        <p:blipFill>
          <a:blip r:embed="rId2"/>
          <a:srcRect/>
          <a:stretch>
            <a:fillRect/>
          </a:stretch>
        </p:blipFill>
        <p:spPr bwMode="auto">
          <a:xfrm>
            <a:off x="5638800" y="1066800"/>
            <a:ext cx="2957513" cy="4038600"/>
          </a:xfrm>
          <a:prstGeom prst="rect">
            <a:avLst/>
          </a:prstGeom>
          <a:noFill/>
        </p:spPr>
      </p:pic>
      <p:pic>
        <p:nvPicPr>
          <p:cNvPr id="183300" name="Picture 4" descr="HumanPatientSim"/>
          <p:cNvPicPr>
            <a:picLocks noChangeAspect="1" noChangeArrowheads="1"/>
          </p:cNvPicPr>
          <p:nvPr/>
        </p:nvPicPr>
        <p:blipFill>
          <a:blip r:embed="rId3">
            <a:grayscl/>
          </a:blip>
          <a:srcRect/>
          <a:stretch>
            <a:fillRect/>
          </a:stretch>
        </p:blipFill>
        <p:spPr bwMode="auto">
          <a:xfrm>
            <a:off x="787400" y="1524000"/>
            <a:ext cx="4699000" cy="3524250"/>
          </a:xfrm>
          <a:prstGeom prst="rect">
            <a:avLst/>
          </a:prstGeom>
          <a:noFill/>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838200" y="609600"/>
            <a:ext cx="8001000" cy="1143000"/>
          </a:xfrm>
        </p:spPr>
        <p:txBody>
          <a:bodyPr/>
          <a:lstStyle/>
          <a:p>
            <a:r>
              <a:rPr lang="en-US" sz="2400">
                <a:solidFill>
                  <a:schemeClr val="tx1"/>
                </a:solidFill>
                <a:latin typeface="Comic Sans MS" pitchFamily="66" charset="0"/>
              </a:rPr>
              <a:t>“Outside the window there is a wall!” said the nurse</a:t>
            </a:r>
          </a:p>
        </p:txBody>
      </p:sp>
      <p:pic>
        <p:nvPicPr>
          <p:cNvPr id="185347" name="Picture 3" descr="361a-1"/>
          <p:cNvPicPr>
            <a:picLocks noChangeAspect="1" noChangeArrowheads="1"/>
          </p:cNvPicPr>
          <p:nvPr/>
        </p:nvPicPr>
        <p:blipFill>
          <a:blip r:embed="rId2">
            <a:grayscl/>
          </a:blip>
          <a:srcRect/>
          <a:stretch>
            <a:fillRect/>
          </a:stretch>
        </p:blipFill>
        <p:spPr bwMode="auto">
          <a:xfrm>
            <a:off x="5715000" y="1828800"/>
            <a:ext cx="2978150" cy="4267200"/>
          </a:xfrm>
          <a:prstGeom prst="rect">
            <a:avLst/>
          </a:prstGeom>
          <a:noFill/>
        </p:spPr>
      </p:pic>
      <p:pic>
        <p:nvPicPr>
          <p:cNvPr id="185348" name="Picture 4" descr="PittedBrickWall_g"/>
          <p:cNvPicPr>
            <a:picLocks noChangeAspect="1" noChangeArrowheads="1"/>
          </p:cNvPicPr>
          <p:nvPr/>
        </p:nvPicPr>
        <p:blipFill>
          <a:blip r:embed="rId3">
            <a:grayscl/>
          </a:blip>
          <a:srcRect/>
          <a:stretch>
            <a:fillRect/>
          </a:stretch>
        </p:blipFill>
        <p:spPr bwMode="auto">
          <a:xfrm>
            <a:off x="762000" y="1828800"/>
            <a:ext cx="4951413" cy="4267200"/>
          </a:xfrm>
          <a:prstGeom prst="rect">
            <a:avLst/>
          </a:prstGeom>
          <a:noFill/>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a:xfrm>
            <a:off x="457200" y="762000"/>
            <a:ext cx="8229600" cy="1143000"/>
          </a:xfrm>
        </p:spPr>
        <p:txBody>
          <a:bodyPr/>
          <a:lstStyle/>
          <a:p>
            <a:r>
              <a:rPr lang="en-US" sz="2000" dirty="0">
                <a:solidFill>
                  <a:schemeClr val="tx1"/>
                </a:solidFill>
                <a:latin typeface="Comic Sans MS" pitchFamily="66" charset="0"/>
              </a:rPr>
              <a:t>“ And how could Johnny have told you what was out? He was </a:t>
            </a:r>
            <a:r>
              <a:rPr lang="en-US" sz="2000" b="1" dirty="0">
                <a:solidFill>
                  <a:srgbClr val="336699"/>
                </a:solidFill>
                <a:latin typeface="Comic Sans MS" pitchFamily="66" charset="0"/>
              </a:rPr>
              <a:t>blind</a:t>
            </a:r>
            <a:r>
              <a:rPr lang="en-US" sz="2000" dirty="0">
                <a:solidFill>
                  <a:schemeClr val="tx1"/>
                </a:solidFill>
                <a:latin typeface="Comic Sans MS" pitchFamily="66" charset="0"/>
              </a:rPr>
              <a:t> from birth”…</a:t>
            </a:r>
          </a:p>
        </p:txBody>
      </p:sp>
      <p:pic>
        <p:nvPicPr>
          <p:cNvPr id="186371" name="Picture 3" descr="nurse"/>
          <p:cNvPicPr>
            <a:picLocks noChangeAspect="1" noChangeArrowheads="1"/>
          </p:cNvPicPr>
          <p:nvPr/>
        </p:nvPicPr>
        <p:blipFill>
          <a:blip r:embed="rId2"/>
          <a:srcRect/>
          <a:stretch>
            <a:fillRect/>
          </a:stretch>
        </p:blipFill>
        <p:spPr bwMode="auto">
          <a:xfrm>
            <a:off x="5181600" y="1905000"/>
            <a:ext cx="3124200" cy="4267200"/>
          </a:xfrm>
          <a:prstGeom prst="rect">
            <a:avLst/>
          </a:prstGeom>
          <a:noFill/>
        </p:spPr>
      </p:pic>
      <p:pic>
        <p:nvPicPr>
          <p:cNvPr id="186372" name="Picture 4" descr="22778937"/>
          <p:cNvPicPr>
            <a:picLocks noChangeAspect="1" noChangeArrowheads="1"/>
          </p:cNvPicPr>
          <p:nvPr/>
        </p:nvPicPr>
        <p:blipFill>
          <a:blip r:embed="rId3">
            <a:grayscl/>
          </a:blip>
          <a:srcRect/>
          <a:stretch>
            <a:fillRect/>
          </a:stretch>
        </p:blipFill>
        <p:spPr bwMode="auto">
          <a:xfrm>
            <a:off x="914400" y="2438400"/>
            <a:ext cx="3657600" cy="2722563"/>
          </a:xfrm>
          <a:prstGeom prst="rect">
            <a:avLst/>
          </a:prstGeom>
          <a:noFill/>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body" idx="1"/>
          </p:nvPr>
        </p:nvSpPr>
        <p:spPr>
          <a:xfrm>
            <a:off x="609600" y="2667000"/>
            <a:ext cx="8001000" cy="990600"/>
          </a:xfrm>
        </p:spPr>
        <p:txBody>
          <a:bodyPr>
            <a:normAutofit/>
          </a:bodyPr>
          <a:lstStyle/>
          <a:p>
            <a:pPr eaLnBrk="1" hangingPunct="1">
              <a:buFont typeface="Wingdings" pitchFamily="2" charset="2"/>
              <a:buNone/>
            </a:pPr>
            <a:r>
              <a:rPr lang="en-US" dirty="0" smtClean="0"/>
              <a:t>    </a:t>
            </a:r>
            <a:r>
              <a:rPr lang="en-US" sz="2000" dirty="0" smtClean="0">
                <a:latin typeface="Comic Sans MS" pitchFamily="66" charset="0"/>
              </a:rPr>
              <a:t>3</a:t>
            </a:r>
            <a:r>
              <a:rPr lang="en-US" sz="2000" dirty="0" smtClean="0">
                <a:latin typeface="Comic Sans MS" pitchFamily="66" charset="0"/>
              </a:rPr>
              <a:t>. </a:t>
            </a:r>
            <a:r>
              <a:rPr lang="en-US" sz="2000" dirty="0" smtClean="0">
                <a:solidFill>
                  <a:srgbClr val="000000"/>
                </a:solidFill>
                <a:latin typeface="Comic Sans MS" pitchFamily="66" charset="0"/>
              </a:rPr>
              <a:t>Channelizing the creative capacity in face of challenge…</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Mumbai's famous 'Dabbawalas' carrying lunch boxes to deliver home-cooked meals to office-goers in Mumbai even during heavy rains, in this recent file photo. -- Photo: Shashi Ashiwal"/>
          <p:cNvPicPr>
            <a:picLocks noChangeAspect="1" noChangeArrowheads="1"/>
          </p:cNvPicPr>
          <p:nvPr/>
        </p:nvPicPr>
        <p:blipFill>
          <a:blip r:embed="rId2"/>
          <a:srcRect/>
          <a:stretch>
            <a:fillRect/>
          </a:stretch>
        </p:blipFill>
        <p:spPr bwMode="auto">
          <a:xfrm>
            <a:off x="838200" y="1066800"/>
            <a:ext cx="7593013" cy="4648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5600" y="2743200"/>
            <a:ext cx="3581400" cy="1295400"/>
          </a:xfrm>
        </p:spPr>
        <p:txBody>
          <a:bodyPr>
            <a:normAutofit/>
          </a:bodyPr>
          <a:lstStyle/>
          <a:p>
            <a:pPr>
              <a:buNone/>
            </a:pPr>
            <a:r>
              <a:rPr lang="en-US" dirty="0" smtClean="0">
                <a:solidFill>
                  <a:schemeClr val="tx2">
                    <a:lumMod val="50000"/>
                  </a:schemeClr>
                </a:solidFill>
                <a:latin typeface="Comic Sans MS" pitchFamily="66" charset="0"/>
              </a:rPr>
              <a:t>Blind Fold </a:t>
            </a:r>
            <a:r>
              <a:rPr lang="en-US" dirty="0" smtClean="0">
                <a:latin typeface="Comic Sans MS" pitchFamily="66" charset="0"/>
              </a:rPr>
              <a:t>Game</a:t>
            </a:r>
            <a:endParaRPr lang="en-US" dirty="0">
              <a:latin typeface="Comic Sans MS" pitchFamily="66"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body" idx="1"/>
          </p:nvPr>
        </p:nvSpPr>
        <p:spPr>
          <a:xfrm>
            <a:off x="1143000" y="5410200"/>
            <a:ext cx="7620000" cy="954088"/>
          </a:xfrm>
        </p:spPr>
        <p:txBody>
          <a:bodyPr>
            <a:normAutofit/>
          </a:bodyPr>
          <a:lstStyle/>
          <a:p>
            <a:pPr algn="ctr" eaLnBrk="1" hangingPunct="1">
              <a:buFont typeface="Wingdings" pitchFamily="2" charset="2"/>
              <a:buNone/>
            </a:pPr>
            <a:r>
              <a:rPr lang="en-US" sz="1800" dirty="0" smtClean="0">
                <a:solidFill>
                  <a:srgbClr val="001800"/>
                </a:solidFill>
                <a:latin typeface="Comic Sans MS" pitchFamily="66" charset="0"/>
              </a:rPr>
              <a:t>Japanese grocery stores in U.S.A. had a problem…</a:t>
            </a:r>
          </a:p>
        </p:txBody>
      </p:sp>
      <p:pic>
        <p:nvPicPr>
          <p:cNvPr id="30723" name="Picture 3" descr="fruit_seller"/>
          <p:cNvPicPr>
            <a:picLocks noChangeAspect="1" noChangeArrowheads="1"/>
          </p:cNvPicPr>
          <p:nvPr/>
        </p:nvPicPr>
        <p:blipFill>
          <a:blip r:embed="rId2"/>
          <a:srcRect/>
          <a:stretch>
            <a:fillRect/>
          </a:stretch>
        </p:blipFill>
        <p:spPr bwMode="auto">
          <a:xfrm>
            <a:off x="2514600" y="1295400"/>
            <a:ext cx="3962400" cy="3962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body" idx="1"/>
          </p:nvPr>
        </p:nvSpPr>
        <p:spPr>
          <a:xfrm>
            <a:off x="1447800" y="4953000"/>
            <a:ext cx="6781800" cy="1563688"/>
          </a:xfrm>
        </p:spPr>
        <p:txBody>
          <a:bodyPr/>
          <a:lstStyle/>
          <a:p>
            <a:pPr eaLnBrk="1" hangingPunct="1">
              <a:buFont typeface="Wingdings" pitchFamily="2" charset="2"/>
              <a:buNone/>
            </a:pPr>
            <a:r>
              <a:rPr lang="en-US" sz="2400" smtClean="0"/>
              <a:t>      </a:t>
            </a:r>
            <a:r>
              <a:rPr lang="en-US" sz="1800" smtClean="0">
                <a:solidFill>
                  <a:srgbClr val="001800"/>
                </a:solidFill>
                <a:latin typeface="Comic Sans MS" pitchFamily="66" charset="0"/>
              </a:rPr>
              <a:t>The shops were small and no space could be wasted. But, Watermelons big and round wasted lot of space</a:t>
            </a:r>
          </a:p>
        </p:txBody>
      </p:sp>
      <p:pic>
        <p:nvPicPr>
          <p:cNvPr id="31747" name="Picture 3" descr="0-606-58"/>
          <p:cNvPicPr>
            <a:picLocks noChangeAspect="1" noChangeArrowheads="1"/>
          </p:cNvPicPr>
          <p:nvPr/>
        </p:nvPicPr>
        <p:blipFill>
          <a:blip r:embed="rId2"/>
          <a:srcRect/>
          <a:stretch>
            <a:fillRect/>
          </a:stretch>
        </p:blipFill>
        <p:spPr bwMode="auto">
          <a:xfrm>
            <a:off x="2133600" y="1143000"/>
            <a:ext cx="5410200" cy="3606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body" idx="1"/>
          </p:nvPr>
        </p:nvSpPr>
        <p:spPr>
          <a:xfrm>
            <a:off x="1066800" y="2559050"/>
            <a:ext cx="7543800" cy="1447800"/>
          </a:xfrm>
        </p:spPr>
        <p:txBody>
          <a:bodyPr>
            <a:normAutofit/>
          </a:bodyPr>
          <a:lstStyle/>
          <a:p>
            <a:pPr algn="ctr" eaLnBrk="1" hangingPunct="1">
              <a:buFont typeface="Wingdings" pitchFamily="2" charset="2"/>
              <a:buNone/>
            </a:pPr>
            <a:r>
              <a:rPr lang="en-US" sz="2400" dirty="0" smtClean="0">
                <a:solidFill>
                  <a:srgbClr val="001800"/>
                </a:solidFill>
                <a:latin typeface="Comic Sans MS" pitchFamily="66" charset="0"/>
              </a:rPr>
              <a:t>So how the problem was to be solved?</a:t>
            </a:r>
          </a:p>
        </p:txBody>
      </p:sp>
      <p:pic>
        <p:nvPicPr>
          <p:cNvPr id="32771" name="Picture 3" descr="ttar_watermelon_01_v_launch"/>
          <p:cNvPicPr>
            <a:picLocks noChangeAspect="1" noChangeArrowheads="1"/>
          </p:cNvPicPr>
          <p:nvPr/>
        </p:nvPicPr>
        <p:blipFill>
          <a:blip r:embed="rId2"/>
          <a:srcRect/>
          <a:stretch>
            <a:fillRect/>
          </a:stretch>
        </p:blipFill>
        <p:spPr bwMode="auto">
          <a:xfrm>
            <a:off x="1905000" y="3581400"/>
            <a:ext cx="2147888" cy="2514600"/>
          </a:xfrm>
          <a:prstGeom prst="rect">
            <a:avLst/>
          </a:prstGeom>
          <a:noFill/>
          <a:ln w="9525">
            <a:noFill/>
            <a:miter lim="800000"/>
            <a:headEnd/>
            <a:tailEnd/>
          </a:ln>
        </p:spPr>
      </p:pic>
      <p:pic>
        <p:nvPicPr>
          <p:cNvPr id="32772" name="Picture 4" descr="Watermelon"/>
          <p:cNvPicPr>
            <a:picLocks noChangeAspect="1" noChangeArrowheads="1"/>
          </p:cNvPicPr>
          <p:nvPr/>
        </p:nvPicPr>
        <p:blipFill>
          <a:blip r:embed="rId3"/>
          <a:srcRect/>
          <a:stretch>
            <a:fillRect/>
          </a:stretch>
        </p:blipFill>
        <p:spPr bwMode="auto">
          <a:xfrm>
            <a:off x="5105400" y="3657600"/>
            <a:ext cx="2286000" cy="2286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2818" name="Rectangle 2"/>
          <p:cNvSpPr>
            <a:spLocks noGrp="1" noChangeArrowheads="1"/>
          </p:cNvSpPr>
          <p:nvPr>
            <p:ph type="body" idx="1"/>
          </p:nvPr>
        </p:nvSpPr>
        <p:spPr>
          <a:xfrm>
            <a:off x="838200" y="1143000"/>
            <a:ext cx="7391400" cy="3886200"/>
          </a:xfrm>
        </p:spPr>
        <p:txBody>
          <a:bodyPr/>
          <a:lstStyle/>
          <a:p>
            <a:pPr marL="342900" indent="-342900" algn="ctr" eaLnBrk="1" hangingPunct="1">
              <a:buFont typeface="Wingdings" pitchFamily="2" charset="2"/>
              <a:buNone/>
            </a:pPr>
            <a:r>
              <a:rPr lang="en-US" dirty="0" smtClean="0"/>
              <a:t>  </a:t>
            </a:r>
            <a:r>
              <a:rPr lang="en-US" sz="2000" dirty="0" smtClean="0">
                <a:solidFill>
                  <a:srgbClr val="001800"/>
                </a:solidFill>
                <a:latin typeface="Comic Sans MS" pitchFamily="66" charset="0"/>
              </a:rPr>
              <a:t>They found out…</a:t>
            </a:r>
          </a:p>
          <a:p>
            <a:pPr marL="342900" indent="-342900" eaLnBrk="1" hangingPunct="1">
              <a:buFont typeface="Wingdings" pitchFamily="2" charset="2"/>
              <a:buNone/>
            </a:pPr>
            <a:endParaRPr lang="en-US" sz="2000" dirty="0" smtClean="0">
              <a:solidFill>
                <a:srgbClr val="001800"/>
              </a:solidFill>
              <a:latin typeface="Comic Sans MS" pitchFamily="66" charset="0"/>
            </a:endParaRPr>
          </a:p>
          <a:p>
            <a:pPr marL="342900" indent="-342900" eaLnBrk="1" hangingPunct="1">
              <a:buFont typeface="Wingdings" pitchFamily="2" charset="2"/>
              <a:buNone/>
            </a:pPr>
            <a:endParaRPr lang="en-US" sz="2000" dirty="0" smtClean="0">
              <a:solidFill>
                <a:srgbClr val="001800"/>
              </a:solidFill>
              <a:latin typeface="Comic Sans MS" pitchFamily="66" charset="0"/>
            </a:endParaRPr>
          </a:p>
          <a:p>
            <a:pPr marL="342900" indent="-342900" algn="ctr" eaLnBrk="1" hangingPunct="1">
              <a:buFont typeface="Wingdings" pitchFamily="2" charset="2"/>
              <a:buNone/>
            </a:pPr>
            <a:r>
              <a:rPr lang="en-US" sz="2000" dirty="0" smtClean="0">
                <a:solidFill>
                  <a:srgbClr val="001800"/>
                </a:solidFill>
                <a:latin typeface="Comic Sans MS" pitchFamily="66" charset="0"/>
              </a:rPr>
              <a:t>   If watermelon is grown in a </a:t>
            </a:r>
            <a:r>
              <a:rPr lang="en-US" sz="2000" b="1" dirty="0" smtClean="0">
                <a:solidFill>
                  <a:srgbClr val="001800"/>
                </a:solidFill>
                <a:latin typeface="Comic Sans MS" pitchFamily="66" charset="0"/>
              </a:rPr>
              <a:t>square box</a:t>
            </a:r>
            <a:r>
              <a:rPr lang="en-US" sz="2000" dirty="0" smtClean="0">
                <a:solidFill>
                  <a:srgbClr val="001800"/>
                </a:solidFill>
                <a:latin typeface="Comic Sans MS" pitchFamily="66" charset="0"/>
              </a:rPr>
              <a:t> while growing, it takes the shape of the box! </a:t>
            </a:r>
          </a:p>
          <a:p>
            <a:pPr marL="342900" indent="-342900" algn="ctr" eaLnBrk="1" hangingPunct="1">
              <a:buFont typeface="Wingdings" pitchFamily="2" charset="2"/>
              <a:buNone/>
            </a:pPr>
            <a:endParaRPr lang="en-US" sz="2000" dirty="0" smtClean="0">
              <a:solidFill>
                <a:srgbClr val="001800"/>
              </a:solidFill>
              <a:latin typeface="Comic Sans MS" pitchFamily="66" charset="0"/>
            </a:endParaRPr>
          </a:p>
          <a:p>
            <a:pPr marL="342900" indent="-342900" algn="ctr" eaLnBrk="1" hangingPunct="1">
              <a:buFont typeface="Wingdings" pitchFamily="2" charset="2"/>
              <a:buNone/>
            </a:pPr>
            <a:endParaRPr lang="en-US" sz="2000" dirty="0" smtClean="0">
              <a:solidFill>
                <a:srgbClr val="001800"/>
              </a:solidFill>
              <a:latin typeface="Comic Sans MS" pitchFamily="66" charset="0"/>
            </a:endParaRPr>
          </a:p>
          <a:p>
            <a:pPr marL="342900" indent="-342900" algn="ctr" eaLnBrk="1" hangingPunct="1">
              <a:buFont typeface="Wingdings" pitchFamily="2" charset="2"/>
              <a:buNone/>
            </a:pPr>
            <a:r>
              <a:rPr lang="en-US" sz="2000" dirty="0" smtClean="0">
                <a:solidFill>
                  <a:srgbClr val="001800"/>
                </a:solidFill>
                <a:latin typeface="Comic Sans MS" pitchFamily="66" charset="0"/>
              </a:rPr>
              <a:t>                UNBELIEVABLE??????</a:t>
            </a:r>
          </a:p>
        </p:txBody>
      </p:sp>
      <p:pic>
        <p:nvPicPr>
          <p:cNvPr id="33795" name="Picture 3" descr="ttar_watermelon_01_v_launch"/>
          <p:cNvPicPr>
            <a:picLocks noChangeAspect="1" noChangeArrowheads="1"/>
          </p:cNvPicPr>
          <p:nvPr/>
        </p:nvPicPr>
        <p:blipFill>
          <a:blip r:embed="rId2"/>
          <a:srcRect/>
          <a:stretch>
            <a:fillRect/>
          </a:stretch>
        </p:blipFill>
        <p:spPr bwMode="auto">
          <a:xfrm>
            <a:off x="1295400" y="3810000"/>
            <a:ext cx="2406650" cy="28194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28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62818">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6281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18"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body" idx="1"/>
          </p:nvPr>
        </p:nvSpPr>
        <p:spPr>
          <a:xfrm>
            <a:off x="1676400" y="914400"/>
            <a:ext cx="4876800" cy="990600"/>
          </a:xfrm>
        </p:spPr>
        <p:txBody>
          <a:bodyPr/>
          <a:lstStyle/>
          <a:p>
            <a:pPr eaLnBrk="1" hangingPunct="1">
              <a:buFont typeface="Wingdings" pitchFamily="2" charset="2"/>
              <a:buNone/>
            </a:pPr>
            <a:r>
              <a:rPr lang="en-US" smtClean="0"/>
              <a:t>   </a:t>
            </a:r>
            <a:r>
              <a:rPr lang="en-US" sz="2400" smtClean="0">
                <a:solidFill>
                  <a:srgbClr val="001800"/>
                </a:solidFill>
                <a:latin typeface="Comic Sans MS" pitchFamily="66" charset="0"/>
              </a:rPr>
              <a:t>Have a look…</a:t>
            </a:r>
          </a:p>
        </p:txBody>
      </p:sp>
      <p:pic>
        <p:nvPicPr>
          <p:cNvPr id="34819" name="Picture 3" descr="square-watermelon"/>
          <p:cNvPicPr>
            <a:picLocks noChangeAspect="1" noChangeArrowheads="1"/>
          </p:cNvPicPr>
          <p:nvPr/>
        </p:nvPicPr>
        <p:blipFill>
          <a:blip r:embed="rId2"/>
          <a:srcRect/>
          <a:stretch>
            <a:fillRect/>
          </a:stretch>
        </p:blipFill>
        <p:spPr bwMode="auto">
          <a:xfrm>
            <a:off x="1295400" y="1828800"/>
            <a:ext cx="3810000" cy="2862263"/>
          </a:xfrm>
          <a:prstGeom prst="rect">
            <a:avLst/>
          </a:prstGeom>
          <a:noFill/>
          <a:ln w="9525">
            <a:noFill/>
            <a:miter lim="800000"/>
            <a:headEnd/>
            <a:tailEnd/>
          </a:ln>
        </p:spPr>
      </p:pic>
      <p:pic>
        <p:nvPicPr>
          <p:cNvPr id="34820" name="Picture 4" descr="square-watermelon"/>
          <p:cNvPicPr>
            <a:picLocks noChangeAspect="1" noChangeArrowheads="1"/>
          </p:cNvPicPr>
          <p:nvPr/>
        </p:nvPicPr>
        <p:blipFill>
          <a:blip r:embed="rId3"/>
          <a:srcRect/>
          <a:stretch>
            <a:fillRect/>
          </a:stretch>
        </p:blipFill>
        <p:spPr bwMode="auto">
          <a:xfrm>
            <a:off x="5105400" y="2820988"/>
            <a:ext cx="3886200" cy="38115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body" idx="1"/>
          </p:nvPr>
        </p:nvSpPr>
        <p:spPr>
          <a:xfrm>
            <a:off x="1524000" y="914400"/>
            <a:ext cx="7086600" cy="990600"/>
          </a:xfrm>
        </p:spPr>
        <p:txBody>
          <a:bodyPr/>
          <a:lstStyle/>
          <a:p>
            <a:pPr eaLnBrk="1" hangingPunct="1">
              <a:buFont typeface="Wingdings" pitchFamily="2" charset="2"/>
              <a:buNone/>
            </a:pPr>
            <a:r>
              <a:rPr lang="en-US" sz="2400" smtClean="0">
                <a:solidFill>
                  <a:srgbClr val="001800"/>
                </a:solidFill>
                <a:latin typeface="Comic Sans MS" pitchFamily="66" charset="0"/>
              </a:rPr>
              <a:t>Want to Take a </a:t>
            </a:r>
            <a:r>
              <a:rPr lang="en-US" b="1" smtClean="0">
                <a:solidFill>
                  <a:srgbClr val="001800"/>
                </a:solidFill>
                <a:latin typeface="Comic Sans MS" pitchFamily="66" charset="0"/>
              </a:rPr>
              <a:t>bite</a:t>
            </a:r>
            <a:r>
              <a:rPr lang="en-US" sz="2400" smtClean="0">
                <a:solidFill>
                  <a:srgbClr val="001800"/>
                </a:solidFill>
                <a:latin typeface="Comic Sans MS" pitchFamily="66" charset="0"/>
              </a:rPr>
              <a:t>?</a:t>
            </a:r>
          </a:p>
        </p:txBody>
      </p:sp>
      <p:pic>
        <p:nvPicPr>
          <p:cNvPr id="35843" name="Picture 3" descr="square-watermelon-bamboo-art"/>
          <p:cNvPicPr>
            <a:picLocks noChangeAspect="1" noChangeArrowheads="1"/>
          </p:cNvPicPr>
          <p:nvPr/>
        </p:nvPicPr>
        <p:blipFill>
          <a:blip r:embed="rId2"/>
          <a:srcRect/>
          <a:stretch>
            <a:fillRect/>
          </a:stretch>
        </p:blipFill>
        <p:spPr bwMode="auto">
          <a:xfrm>
            <a:off x="2438400" y="1828800"/>
            <a:ext cx="5181600" cy="44116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body" idx="1"/>
          </p:nvPr>
        </p:nvSpPr>
        <p:spPr>
          <a:xfrm>
            <a:off x="1371600" y="1143000"/>
            <a:ext cx="7010400" cy="1066800"/>
          </a:xfrm>
        </p:spPr>
        <p:txBody>
          <a:bodyPr/>
          <a:lstStyle/>
          <a:p>
            <a:pPr eaLnBrk="1" hangingPunct="1">
              <a:buFont typeface="Wingdings" pitchFamily="2" charset="2"/>
              <a:buNone/>
            </a:pPr>
            <a:r>
              <a:rPr lang="en-US" sz="2400" smtClean="0">
                <a:solidFill>
                  <a:srgbClr val="001800"/>
                </a:solidFill>
                <a:latin typeface="Comic Sans MS" pitchFamily="66" charset="0"/>
              </a:rPr>
              <a:t>Want to gift your Wife or to someone </a:t>
            </a:r>
            <a:r>
              <a:rPr lang="en-US" sz="2400" smtClean="0">
                <a:solidFill>
                  <a:srgbClr val="FF0000"/>
                </a:solidFill>
                <a:latin typeface="Comic Sans MS" pitchFamily="66" charset="0"/>
              </a:rPr>
              <a:t>special</a:t>
            </a:r>
            <a:r>
              <a:rPr lang="en-US" sz="2400" smtClean="0">
                <a:solidFill>
                  <a:srgbClr val="001800"/>
                </a:solidFill>
                <a:latin typeface="Comic Sans MS" pitchFamily="66" charset="0"/>
              </a:rPr>
              <a:t>?</a:t>
            </a:r>
          </a:p>
        </p:txBody>
      </p:sp>
      <p:pic>
        <p:nvPicPr>
          <p:cNvPr id="36867" name="Picture 3" descr="800px-Square_watermelon"/>
          <p:cNvPicPr>
            <a:picLocks noChangeAspect="1" noChangeArrowheads="1"/>
          </p:cNvPicPr>
          <p:nvPr/>
        </p:nvPicPr>
        <p:blipFill>
          <a:blip r:embed="rId2"/>
          <a:srcRect/>
          <a:stretch>
            <a:fillRect/>
          </a:stretch>
        </p:blipFill>
        <p:spPr bwMode="auto">
          <a:xfrm>
            <a:off x="1981200" y="1905000"/>
            <a:ext cx="5486400" cy="41163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body" idx="1"/>
          </p:nvPr>
        </p:nvSpPr>
        <p:spPr>
          <a:xfrm>
            <a:off x="1371600" y="1295400"/>
            <a:ext cx="6858000" cy="1143000"/>
          </a:xfrm>
        </p:spPr>
        <p:txBody>
          <a:bodyPr/>
          <a:lstStyle/>
          <a:p>
            <a:pPr algn="ctr" eaLnBrk="1" hangingPunct="1">
              <a:buFont typeface="Wingdings" pitchFamily="2" charset="2"/>
              <a:buNone/>
            </a:pPr>
            <a:r>
              <a:rPr lang="en-US" sz="2400" dirty="0" smtClean="0">
                <a:solidFill>
                  <a:srgbClr val="001800"/>
                </a:solidFill>
                <a:latin typeface="Comic Sans MS" pitchFamily="66" charset="0"/>
              </a:rPr>
              <a:t>That is how innovation works in teams…</a:t>
            </a:r>
          </a:p>
        </p:txBody>
      </p:sp>
      <p:pic>
        <p:nvPicPr>
          <p:cNvPr id="37891" name="Picture 3" descr="squaremelon.jpg"/>
          <p:cNvPicPr>
            <a:picLocks noChangeAspect="1" noChangeArrowheads="1"/>
          </p:cNvPicPr>
          <p:nvPr/>
        </p:nvPicPr>
        <p:blipFill>
          <a:blip r:embed="rId2"/>
          <a:srcRect/>
          <a:stretch>
            <a:fillRect/>
          </a:stretch>
        </p:blipFill>
        <p:spPr bwMode="auto">
          <a:xfrm>
            <a:off x="2209800" y="2057400"/>
            <a:ext cx="5029200" cy="36369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body" idx="1"/>
          </p:nvPr>
        </p:nvSpPr>
        <p:spPr>
          <a:xfrm>
            <a:off x="1676400" y="5334000"/>
            <a:ext cx="6858000" cy="1066800"/>
          </a:xfrm>
        </p:spPr>
        <p:txBody>
          <a:bodyPr/>
          <a:lstStyle/>
          <a:p>
            <a:pPr eaLnBrk="1" hangingPunct="1">
              <a:buFont typeface="Wingdings" pitchFamily="2" charset="2"/>
              <a:buNone/>
            </a:pPr>
            <a:r>
              <a:rPr lang="en-US" dirty="0" smtClean="0"/>
              <a:t>   </a:t>
            </a:r>
            <a:r>
              <a:rPr lang="en-US" sz="2000" dirty="0" smtClean="0">
                <a:solidFill>
                  <a:srgbClr val="001800"/>
                </a:solidFill>
                <a:latin typeface="Comic Sans MS" pitchFamily="66" charset="0"/>
              </a:rPr>
              <a:t>Play around the creative genius within U…</a:t>
            </a:r>
          </a:p>
        </p:txBody>
      </p:sp>
      <p:pic>
        <p:nvPicPr>
          <p:cNvPr id="38915" name="Picture 3" descr="watermelon06"/>
          <p:cNvPicPr>
            <a:picLocks noChangeAspect="1" noChangeArrowheads="1"/>
          </p:cNvPicPr>
          <p:nvPr/>
        </p:nvPicPr>
        <p:blipFill>
          <a:blip r:embed="rId2"/>
          <a:srcRect/>
          <a:stretch>
            <a:fillRect/>
          </a:stretch>
        </p:blipFill>
        <p:spPr bwMode="auto">
          <a:xfrm>
            <a:off x="1828800" y="1066800"/>
            <a:ext cx="6553200" cy="39306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p:cNvSpPr>
          <p:nvPr>
            <p:ph type="title" idx="4294967295"/>
          </p:nvPr>
        </p:nvSpPr>
        <p:spPr>
          <a:xfrm>
            <a:off x="1828800" y="838200"/>
            <a:ext cx="4343400" cy="838200"/>
          </a:xfrm>
        </p:spPr>
        <p:txBody>
          <a:bodyPr/>
          <a:lstStyle/>
          <a:p>
            <a:pPr eaLnBrk="1" hangingPunct="1"/>
            <a:r>
              <a:rPr lang="en-US" sz="3200" dirty="0" smtClean="0">
                <a:latin typeface="Comic Sans MS" pitchFamily="66" charset="0"/>
              </a:rPr>
              <a:t>Group</a:t>
            </a:r>
          </a:p>
        </p:txBody>
      </p:sp>
      <p:sp>
        <p:nvSpPr>
          <p:cNvPr id="6147" name="Rectangle 3"/>
          <p:cNvSpPr>
            <a:spLocks noGrp="1"/>
          </p:cNvSpPr>
          <p:nvPr>
            <p:ph type="body" idx="4294967295"/>
          </p:nvPr>
        </p:nvSpPr>
        <p:spPr>
          <a:xfrm>
            <a:off x="304800" y="2209800"/>
            <a:ext cx="8382000" cy="2173288"/>
          </a:xfrm>
        </p:spPr>
        <p:txBody>
          <a:bodyPr/>
          <a:lstStyle/>
          <a:p>
            <a:pPr algn="just" eaLnBrk="1" hangingPunct="1">
              <a:lnSpc>
                <a:spcPct val="150000"/>
              </a:lnSpc>
              <a:buFont typeface="Arial" charset="0"/>
              <a:buNone/>
            </a:pPr>
            <a:r>
              <a:rPr lang="en-US" dirty="0" smtClean="0">
                <a:latin typeface="Calibri" pitchFamily="34" charset="0"/>
              </a:rPr>
              <a:t>    </a:t>
            </a:r>
            <a:r>
              <a:rPr lang="en-US" sz="2000" dirty="0" smtClean="0">
                <a:latin typeface="Comic Sans MS" pitchFamily="66" charset="0"/>
              </a:rPr>
              <a:t>A group is more than two persons </a:t>
            </a:r>
            <a:r>
              <a:rPr lang="en-US" sz="2000" dirty="0" smtClean="0">
                <a:solidFill>
                  <a:schemeClr val="tx2"/>
                </a:solidFill>
                <a:latin typeface="Comic Sans MS" pitchFamily="66" charset="0"/>
              </a:rPr>
              <a:t>who interact with each other in such manner</a:t>
            </a:r>
            <a:r>
              <a:rPr lang="en-US" sz="2000" dirty="0" smtClean="0">
                <a:latin typeface="Comic Sans MS" pitchFamily="66" charset="0"/>
              </a:rPr>
              <a:t> that the behavior or performance of one is influenced by the behavior of the others.</a:t>
            </a:r>
          </a:p>
          <a:p>
            <a:pPr eaLnBrk="1" hangingPunct="1"/>
            <a:endParaRPr lang="en-US" sz="2000" dirty="0" smtClean="0">
              <a:latin typeface="Calibri" pitchFamily="34" charset="0"/>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body" idx="1"/>
          </p:nvPr>
        </p:nvSpPr>
        <p:spPr>
          <a:xfrm>
            <a:off x="990600" y="1143000"/>
            <a:ext cx="7543800" cy="2590800"/>
          </a:xfrm>
        </p:spPr>
        <p:txBody>
          <a:bodyPr/>
          <a:lstStyle/>
          <a:p>
            <a:pPr eaLnBrk="1" hangingPunct="1">
              <a:buClr>
                <a:srgbClr val="001800"/>
              </a:buClr>
              <a:buFont typeface="Wingdings" pitchFamily="2" charset="2"/>
              <a:buNone/>
            </a:pPr>
            <a:r>
              <a:rPr lang="en-US" sz="2400" dirty="0" smtClean="0">
                <a:solidFill>
                  <a:srgbClr val="003000"/>
                </a:solidFill>
                <a:latin typeface="Comic Sans MS" pitchFamily="66" charset="0"/>
              </a:rPr>
              <a:t>    </a:t>
            </a:r>
            <a:r>
              <a:rPr lang="en-US" sz="2000" dirty="0" smtClean="0">
                <a:solidFill>
                  <a:srgbClr val="003000"/>
                </a:solidFill>
                <a:latin typeface="Comic Sans MS" pitchFamily="66" charset="0"/>
              </a:rPr>
              <a:t>Output: Win-Win</a:t>
            </a:r>
          </a:p>
          <a:p>
            <a:pPr eaLnBrk="1" hangingPunct="1">
              <a:buClr>
                <a:srgbClr val="001800"/>
              </a:buClr>
              <a:buFont typeface="Wingdings" pitchFamily="2" charset="2"/>
              <a:buNone/>
            </a:pPr>
            <a:endParaRPr lang="en-US" sz="2000" dirty="0" smtClean="0">
              <a:solidFill>
                <a:srgbClr val="003000"/>
              </a:solidFill>
              <a:latin typeface="Comic Sans MS" pitchFamily="66" charset="0"/>
            </a:endParaRPr>
          </a:p>
          <a:p>
            <a:pPr eaLnBrk="1" hangingPunct="1">
              <a:buClr>
                <a:srgbClr val="001800"/>
              </a:buClr>
              <a:buFont typeface="Wingdings" pitchFamily="2" charset="2"/>
              <a:buChar char="§"/>
            </a:pPr>
            <a:r>
              <a:rPr lang="en-US" sz="2000" dirty="0" smtClean="0">
                <a:solidFill>
                  <a:srgbClr val="001800"/>
                </a:solidFill>
                <a:latin typeface="Comic Sans MS" pitchFamily="66" charset="0"/>
              </a:rPr>
              <a:t>Grocers save shop space</a:t>
            </a:r>
          </a:p>
          <a:p>
            <a:pPr eaLnBrk="1" hangingPunct="1">
              <a:buClr>
                <a:srgbClr val="001800"/>
              </a:buClr>
              <a:buFont typeface="Wingdings" pitchFamily="2" charset="2"/>
              <a:buChar char="§"/>
            </a:pPr>
            <a:endParaRPr lang="en-US" sz="2000" dirty="0" smtClean="0">
              <a:solidFill>
                <a:srgbClr val="001800"/>
              </a:solidFill>
              <a:latin typeface="Comic Sans MS" pitchFamily="66" charset="0"/>
            </a:endParaRPr>
          </a:p>
          <a:p>
            <a:pPr eaLnBrk="1" hangingPunct="1">
              <a:buClr>
                <a:srgbClr val="001800"/>
              </a:buClr>
              <a:buFont typeface="Wingdings" pitchFamily="2" charset="2"/>
              <a:buChar char="§"/>
            </a:pPr>
            <a:r>
              <a:rPr lang="en-US" sz="2000" dirty="0" smtClean="0">
                <a:solidFill>
                  <a:srgbClr val="001800"/>
                </a:solidFill>
                <a:latin typeface="Comic Sans MS" pitchFamily="66" charset="0"/>
              </a:rPr>
              <a:t>Customers can put it easily inside refrigerators</a:t>
            </a:r>
          </a:p>
        </p:txBody>
      </p:sp>
      <p:pic>
        <p:nvPicPr>
          <p:cNvPr id="39939" name="Picture 3" descr="ttar_watermelon_01_v_launch"/>
          <p:cNvPicPr>
            <a:picLocks noChangeAspect="1" noChangeArrowheads="1"/>
          </p:cNvPicPr>
          <p:nvPr/>
        </p:nvPicPr>
        <p:blipFill>
          <a:blip r:embed="rId2"/>
          <a:srcRect/>
          <a:stretch>
            <a:fillRect/>
          </a:stretch>
        </p:blipFill>
        <p:spPr bwMode="auto">
          <a:xfrm>
            <a:off x="2514600" y="3962400"/>
            <a:ext cx="2147888" cy="2514600"/>
          </a:xfrm>
          <a:prstGeom prst="rect">
            <a:avLst/>
          </a:prstGeom>
          <a:noFill/>
          <a:ln w="9525">
            <a:noFill/>
            <a:miter lim="800000"/>
            <a:headEnd/>
            <a:tailEnd/>
          </a:ln>
        </p:spPr>
      </p:pic>
      <p:pic>
        <p:nvPicPr>
          <p:cNvPr id="39940" name="Picture 4" descr="square-watermelon"/>
          <p:cNvPicPr>
            <a:picLocks noChangeAspect="1" noChangeArrowheads="1"/>
          </p:cNvPicPr>
          <p:nvPr/>
        </p:nvPicPr>
        <p:blipFill>
          <a:blip r:embed="rId3"/>
          <a:srcRect/>
          <a:stretch>
            <a:fillRect/>
          </a:stretch>
        </p:blipFill>
        <p:spPr bwMode="auto">
          <a:xfrm>
            <a:off x="5029200" y="3962400"/>
            <a:ext cx="3429000" cy="25765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1828800" y="1295400"/>
            <a:ext cx="5562600" cy="461963"/>
          </a:xfrm>
        </p:spPr>
        <p:txBody>
          <a:bodyPr/>
          <a:lstStyle/>
          <a:p>
            <a:pPr eaLnBrk="1" hangingPunct="1"/>
            <a:r>
              <a:rPr lang="en-US" sz="2400" smtClean="0">
                <a:solidFill>
                  <a:srgbClr val="001800"/>
                </a:solidFill>
                <a:latin typeface="Comic Sans MS" pitchFamily="66" charset="0"/>
              </a:rPr>
              <a:t>So what’s Our take Home?</a:t>
            </a:r>
          </a:p>
        </p:txBody>
      </p:sp>
      <p:sp>
        <p:nvSpPr>
          <p:cNvPr id="169987" name="Rectangle 3"/>
          <p:cNvSpPr>
            <a:spLocks noGrp="1" noChangeArrowheads="1"/>
          </p:cNvSpPr>
          <p:nvPr>
            <p:ph type="body" idx="1"/>
          </p:nvPr>
        </p:nvSpPr>
        <p:spPr>
          <a:xfrm>
            <a:off x="1295400" y="2209800"/>
            <a:ext cx="7086600" cy="3657600"/>
          </a:xfrm>
        </p:spPr>
        <p:txBody>
          <a:bodyPr/>
          <a:lstStyle/>
          <a:p>
            <a:pPr marL="342900" indent="-342900" eaLnBrk="1" hangingPunct="1">
              <a:buClr>
                <a:srgbClr val="001800"/>
              </a:buClr>
              <a:buFont typeface="Wingdings" pitchFamily="2" charset="2"/>
              <a:buChar char="§"/>
            </a:pPr>
            <a:r>
              <a:rPr lang="en-US" sz="1800" dirty="0" smtClean="0">
                <a:solidFill>
                  <a:srgbClr val="001800"/>
                </a:solidFill>
                <a:latin typeface="Comic Sans MS" pitchFamily="66" charset="0"/>
              </a:rPr>
              <a:t>Do not assume</a:t>
            </a:r>
          </a:p>
          <a:p>
            <a:pPr marL="342900" indent="-342900" eaLnBrk="1" hangingPunct="1">
              <a:buClr>
                <a:srgbClr val="001800"/>
              </a:buClr>
              <a:buFont typeface="Wingdings" pitchFamily="2" charset="2"/>
              <a:buChar char="§"/>
            </a:pPr>
            <a:endParaRPr lang="en-US" sz="1800" dirty="0" smtClean="0">
              <a:solidFill>
                <a:srgbClr val="001800"/>
              </a:solidFill>
              <a:latin typeface="Comic Sans MS" pitchFamily="66" charset="0"/>
            </a:endParaRPr>
          </a:p>
          <a:p>
            <a:pPr marL="342900" indent="-342900" eaLnBrk="1" hangingPunct="1">
              <a:buClr>
                <a:srgbClr val="001800"/>
              </a:buClr>
              <a:buFont typeface="Wingdings" pitchFamily="2" charset="2"/>
              <a:buChar char="§"/>
            </a:pPr>
            <a:r>
              <a:rPr lang="en-US" sz="1800" dirty="0" smtClean="0">
                <a:solidFill>
                  <a:srgbClr val="001800"/>
                </a:solidFill>
                <a:latin typeface="Comic Sans MS" pitchFamily="66" charset="0"/>
              </a:rPr>
              <a:t>Question Habits</a:t>
            </a:r>
          </a:p>
          <a:p>
            <a:pPr marL="342900" indent="-342900" eaLnBrk="1" hangingPunct="1">
              <a:buClr>
                <a:srgbClr val="001800"/>
              </a:buClr>
              <a:buFont typeface="Wingdings" pitchFamily="2" charset="2"/>
              <a:buChar char="§"/>
            </a:pPr>
            <a:endParaRPr lang="en-US" sz="1800" dirty="0" smtClean="0">
              <a:solidFill>
                <a:srgbClr val="001800"/>
              </a:solidFill>
              <a:latin typeface="Comic Sans MS" pitchFamily="66" charset="0"/>
            </a:endParaRPr>
          </a:p>
          <a:p>
            <a:pPr marL="342900" indent="-342900" eaLnBrk="1" hangingPunct="1">
              <a:buClr>
                <a:srgbClr val="001800"/>
              </a:buClr>
              <a:buFont typeface="Wingdings" pitchFamily="2" charset="2"/>
              <a:buChar char="§"/>
            </a:pPr>
            <a:r>
              <a:rPr lang="en-US" sz="1800" dirty="0" smtClean="0">
                <a:solidFill>
                  <a:srgbClr val="001800"/>
                </a:solidFill>
                <a:latin typeface="Comic Sans MS" pitchFamily="66" charset="0"/>
              </a:rPr>
              <a:t>Be creative</a:t>
            </a:r>
          </a:p>
          <a:p>
            <a:pPr marL="342900" indent="-342900" eaLnBrk="1" hangingPunct="1">
              <a:buClr>
                <a:srgbClr val="001800"/>
              </a:buClr>
              <a:buFont typeface="Wingdings" pitchFamily="2" charset="2"/>
              <a:buChar char="§"/>
            </a:pPr>
            <a:endParaRPr lang="en-US" sz="1800" dirty="0" smtClean="0">
              <a:solidFill>
                <a:srgbClr val="001800"/>
              </a:solidFill>
              <a:latin typeface="Comic Sans MS" pitchFamily="66" charset="0"/>
            </a:endParaRPr>
          </a:p>
          <a:p>
            <a:pPr marL="342900" indent="-342900" eaLnBrk="1" hangingPunct="1">
              <a:buClr>
                <a:srgbClr val="001800"/>
              </a:buClr>
              <a:buFont typeface="Wingdings" pitchFamily="2" charset="2"/>
              <a:buChar char="§"/>
            </a:pPr>
            <a:r>
              <a:rPr lang="en-US" sz="1800" dirty="0" smtClean="0">
                <a:solidFill>
                  <a:srgbClr val="001800"/>
                </a:solidFill>
                <a:latin typeface="Comic Sans MS" pitchFamily="66" charset="0"/>
              </a:rPr>
              <a:t>Look for a better way</a:t>
            </a:r>
          </a:p>
          <a:p>
            <a:pPr marL="342900" indent="-342900" eaLnBrk="1" hangingPunct="1">
              <a:buClr>
                <a:srgbClr val="001800"/>
              </a:buClr>
              <a:buFont typeface="Wingdings" pitchFamily="2" charset="2"/>
              <a:buChar char="§"/>
            </a:pPr>
            <a:endParaRPr lang="en-US" sz="1800" dirty="0" smtClean="0">
              <a:solidFill>
                <a:srgbClr val="001800"/>
              </a:solidFill>
              <a:latin typeface="Comic Sans MS" pitchFamily="66" charset="0"/>
            </a:endParaRPr>
          </a:p>
          <a:p>
            <a:pPr marL="342900" indent="-342900" eaLnBrk="1" hangingPunct="1">
              <a:buClr>
                <a:srgbClr val="001800"/>
              </a:buClr>
              <a:buFont typeface="Wingdings" pitchFamily="2" charset="2"/>
              <a:buChar char="§"/>
            </a:pPr>
            <a:endParaRPr lang="en-US" sz="1800" dirty="0" smtClean="0">
              <a:solidFill>
                <a:srgbClr val="001800"/>
              </a:solidFill>
              <a:latin typeface="Comic Sans MS" pitchFamily="66"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99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6998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6998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6998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7" grpId="0"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3" descr="watermelon_3"/>
          <p:cNvPicPr>
            <a:picLocks noChangeAspect="1" noChangeArrowheads="1"/>
          </p:cNvPicPr>
          <p:nvPr/>
        </p:nvPicPr>
        <p:blipFill>
          <a:blip r:embed="rId2"/>
          <a:srcRect/>
          <a:stretch>
            <a:fillRect/>
          </a:stretch>
        </p:blipFill>
        <p:spPr bwMode="auto">
          <a:xfrm>
            <a:off x="2209800" y="1447800"/>
            <a:ext cx="5143500" cy="43545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2438400"/>
            <a:ext cx="7467600" cy="1295400"/>
          </a:xfrm>
        </p:spPr>
        <p:txBody>
          <a:bodyPr>
            <a:normAutofit/>
          </a:bodyPr>
          <a:lstStyle/>
          <a:p>
            <a:pPr>
              <a:buNone/>
            </a:pPr>
            <a:r>
              <a:rPr lang="en-US" sz="2400" dirty="0" smtClean="0">
                <a:latin typeface="Comic Sans MS" pitchFamily="66" charset="0"/>
              </a:rPr>
              <a:t>4. Avoid </a:t>
            </a:r>
            <a:r>
              <a:rPr lang="en-US" sz="2400" dirty="0" smtClean="0">
                <a:solidFill>
                  <a:schemeClr val="tx2">
                    <a:lumMod val="50000"/>
                  </a:schemeClr>
                </a:solidFill>
                <a:latin typeface="Comic Sans MS" pitchFamily="66" charset="0"/>
              </a:rPr>
              <a:t>playing games</a:t>
            </a:r>
            <a:endParaRPr lang="en-US" sz="2400" dirty="0">
              <a:solidFill>
                <a:schemeClr val="tx2">
                  <a:lumMod val="50000"/>
                </a:schemeClr>
              </a:solidFill>
              <a:latin typeface="Comic Sans MS" pitchFamily="66"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838200" y="381000"/>
            <a:ext cx="7772400" cy="822325"/>
          </a:xfrm>
        </p:spPr>
        <p:txBody>
          <a:bodyPr>
            <a:normAutofit/>
          </a:bodyPr>
          <a:lstStyle/>
          <a:p>
            <a:pPr eaLnBrk="1" hangingPunct="1"/>
            <a:r>
              <a:rPr lang="en-US" sz="2400" dirty="0" smtClean="0">
                <a:latin typeface="Comic Sans MS" pitchFamily="66" charset="0"/>
              </a:rPr>
              <a:t>Life </a:t>
            </a:r>
            <a:r>
              <a:rPr lang="en-US" sz="2400" dirty="0" smtClean="0">
                <a:solidFill>
                  <a:schemeClr val="tx2">
                    <a:lumMod val="75000"/>
                  </a:schemeClr>
                </a:solidFill>
                <a:latin typeface="Comic Sans MS" pitchFamily="66" charset="0"/>
              </a:rPr>
              <a:t>Positions</a:t>
            </a:r>
          </a:p>
        </p:txBody>
      </p:sp>
      <p:sp>
        <p:nvSpPr>
          <p:cNvPr id="17411" name="Text Box 3"/>
          <p:cNvSpPr txBox="1">
            <a:spLocks noChangeArrowheads="1"/>
          </p:cNvSpPr>
          <p:nvPr/>
        </p:nvSpPr>
        <p:spPr bwMode="auto">
          <a:xfrm>
            <a:off x="457200" y="1981200"/>
            <a:ext cx="3505200" cy="646331"/>
          </a:xfrm>
          <a:prstGeom prst="rect">
            <a:avLst/>
          </a:prstGeom>
          <a:noFill/>
          <a:ln w="9525">
            <a:noFill/>
            <a:miter lim="800000"/>
            <a:headEnd/>
            <a:tailEnd/>
          </a:ln>
          <a:effectLst/>
        </p:spPr>
        <p:txBody>
          <a:bodyPr>
            <a:spAutoFit/>
          </a:bodyPr>
          <a:lstStyle/>
          <a:p>
            <a:pPr marL="457200" indent="-457200">
              <a:defRPr/>
            </a:pPr>
            <a:r>
              <a:rPr lang="en-US" sz="1800" dirty="0">
                <a:latin typeface="Comic Sans MS" pitchFamily="66" charset="0"/>
              </a:rPr>
              <a:t>      1. </a:t>
            </a:r>
            <a:r>
              <a:rPr lang="en-US" sz="1800" dirty="0">
                <a:solidFill>
                  <a:schemeClr val="tx2">
                    <a:lumMod val="75000"/>
                  </a:schemeClr>
                </a:solidFill>
                <a:latin typeface="Comic Sans MS" pitchFamily="66" charset="0"/>
              </a:rPr>
              <a:t>I’M OK; YOU’RE OK</a:t>
            </a:r>
          </a:p>
          <a:p>
            <a:pPr marL="457200" indent="-457200">
              <a:defRPr/>
            </a:pPr>
            <a:endParaRPr lang="en-US" sz="1800" b="1" dirty="0">
              <a:latin typeface="Times New Roman" charset="0"/>
            </a:endParaRPr>
          </a:p>
        </p:txBody>
      </p:sp>
      <p:sp>
        <p:nvSpPr>
          <p:cNvPr id="17412" name="Text Box 4"/>
          <p:cNvSpPr txBox="1">
            <a:spLocks noChangeArrowheads="1"/>
          </p:cNvSpPr>
          <p:nvPr/>
        </p:nvSpPr>
        <p:spPr bwMode="auto">
          <a:xfrm>
            <a:off x="457200" y="4114800"/>
            <a:ext cx="3581400" cy="646331"/>
          </a:xfrm>
          <a:prstGeom prst="rect">
            <a:avLst/>
          </a:prstGeom>
          <a:noFill/>
          <a:ln w="9525">
            <a:noFill/>
            <a:miter lim="800000"/>
            <a:headEnd/>
            <a:tailEnd/>
          </a:ln>
          <a:effectLst/>
        </p:spPr>
        <p:txBody>
          <a:bodyPr>
            <a:spAutoFit/>
          </a:bodyPr>
          <a:lstStyle/>
          <a:p>
            <a:pPr marL="457200" indent="-457200">
              <a:defRPr/>
            </a:pPr>
            <a:r>
              <a:rPr lang="en-US" sz="1800" b="1" dirty="0">
                <a:latin typeface="Comic Sans MS" pitchFamily="66" charset="0"/>
              </a:rPr>
              <a:t>   </a:t>
            </a:r>
            <a:r>
              <a:rPr lang="en-US" sz="1800" dirty="0">
                <a:latin typeface="Comic Sans MS" pitchFamily="66" charset="0"/>
              </a:rPr>
              <a:t>3. I’M NOT OK; YOU’RE OK</a:t>
            </a:r>
          </a:p>
          <a:p>
            <a:pPr marL="457200" indent="-457200">
              <a:defRPr/>
            </a:pPr>
            <a:endParaRPr lang="en-US" sz="1800" dirty="0">
              <a:latin typeface="Comic Sans MS" pitchFamily="66" charset="0"/>
            </a:endParaRPr>
          </a:p>
        </p:txBody>
      </p:sp>
      <p:sp>
        <p:nvSpPr>
          <p:cNvPr id="17413" name="Text Box 5"/>
          <p:cNvSpPr txBox="1">
            <a:spLocks noChangeArrowheads="1"/>
          </p:cNvSpPr>
          <p:nvPr/>
        </p:nvSpPr>
        <p:spPr bwMode="auto">
          <a:xfrm>
            <a:off x="4648200" y="1981200"/>
            <a:ext cx="3886200" cy="646331"/>
          </a:xfrm>
          <a:prstGeom prst="rect">
            <a:avLst/>
          </a:prstGeom>
          <a:noFill/>
          <a:ln w="9525">
            <a:noFill/>
            <a:miter lim="800000"/>
            <a:headEnd/>
            <a:tailEnd/>
          </a:ln>
          <a:effectLst/>
        </p:spPr>
        <p:txBody>
          <a:bodyPr>
            <a:spAutoFit/>
          </a:bodyPr>
          <a:lstStyle/>
          <a:p>
            <a:pPr marL="457200" indent="-457200">
              <a:defRPr/>
            </a:pPr>
            <a:r>
              <a:rPr lang="en-US" sz="1800" b="1" dirty="0">
                <a:solidFill>
                  <a:schemeClr val="accent1">
                    <a:lumMod val="50000"/>
                  </a:schemeClr>
                </a:solidFill>
                <a:latin typeface="Times New Roman" charset="0"/>
              </a:rPr>
              <a:t>       </a:t>
            </a:r>
            <a:r>
              <a:rPr lang="en-US" sz="1800" dirty="0">
                <a:latin typeface="Comic Sans MS" pitchFamily="66" charset="0"/>
              </a:rPr>
              <a:t>2. </a:t>
            </a:r>
            <a:r>
              <a:rPr lang="en-US" sz="1800" dirty="0">
                <a:solidFill>
                  <a:srgbClr val="FF0000"/>
                </a:solidFill>
                <a:latin typeface="Comic Sans MS" pitchFamily="66" charset="0"/>
              </a:rPr>
              <a:t>I’M OK; YOU’RE NOT OK</a:t>
            </a:r>
          </a:p>
          <a:p>
            <a:pPr marL="457200" indent="-457200">
              <a:defRPr/>
            </a:pPr>
            <a:endParaRPr lang="en-US" sz="1800" b="1" dirty="0">
              <a:solidFill>
                <a:srgbClr val="FF0000"/>
              </a:solidFill>
              <a:latin typeface="Times New Roman" charset="0"/>
            </a:endParaRPr>
          </a:p>
        </p:txBody>
      </p:sp>
      <p:sp>
        <p:nvSpPr>
          <p:cNvPr id="17414" name="Text Box 6"/>
          <p:cNvSpPr txBox="1">
            <a:spLocks noChangeArrowheads="1"/>
          </p:cNvSpPr>
          <p:nvPr/>
        </p:nvSpPr>
        <p:spPr bwMode="auto">
          <a:xfrm>
            <a:off x="4648200" y="4114800"/>
            <a:ext cx="4038600" cy="646331"/>
          </a:xfrm>
          <a:prstGeom prst="rect">
            <a:avLst/>
          </a:prstGeom>
          <a:noFill/>
          <a:ln w="9525">
            <a:noFill/>
            <a:miter lim="800000"/>
            <a:headEnd/>
            <a:tailEnd/>
          </a:ln>
          <a:effectLst/>
        </p:spPr>
        <p:txBody>
          <a:bodyPr wrap="square">
            <a:spAutoFit/>
          </a:bodyPr>
          <a:lstStyle/>
          <a:p>
            <a:pPr marL="457200" indent="-457200">
              <a:defRPr/>
            </a:pPr>
            <a:r>
              <a:rPr lang="en-US" sz="1800" b="1" dirty="0">
                <a:solidFill>
                  <a:schemeClr val="hlink"/>
                </a:solidFill>
                <a:latin typeface="Times New Roman" charset="0"/>
              </a:rPr>
              <a:t>  </a:t>
            </a:r>
            <a:r>
              <a:rPr lang="en-US" sz="1800" b="1" dirty="0" smtClean="0">
                <a:solidFill>
                  <a:schemeClr val="hlink"/>
                </a:solidFill>
                <a:latin typeface="Times New Roman" charset="0"/>
              </a:rPr>
              <a:t>  </a:t>
            </a:r>
            <a:r>
              <a:rPr lang="en-US" sz="1800" dirty="0" smtClean="0">
                <a:latin typeface="Comic Sans MS" pitchFamily="66" charset="0"/>
              </a:rPr>
              <a:t>4</a:t>
            </a:r>
            <a:r>
              <a:rPr lang="en-US" sz="1800" dirty="0">
                <a:latin typeface="Comic Sans MS" pitchFamily="66" charset="0"/>
              </a:rPr>
              <a:t>. I’M NOT OK; YOU’RE NOT OK</a:t>
            </a:r>
          </a:p>
          <a:p>
            <a:pPr marL="457200" indent="-457200">
              <a:defRPr/>
            </a:pPr>
            <a:endParaRPr lang="en-US" sz="1800" b="1" dirty="0">
              <a:latin typeface="Times New Roman" charset="0"/>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09600" y="228600"/>
            <a:ext cx="8153400" cy="533400"/>
          </a:xfrm>
        </p:spPr>
        <p:txBody>
          <a:bodyPr>
            <a:normAutofit/>
          </a:bodyPr>
          <a:lstStyle/>
          <a:p>
            <a:pPr eaLnBrk="1" hangingPunct="1">
              <a:defRPr/>
            </a:pPr>
            <a:r>
              <a:rPr lang="en-US" sz="2400" b="1" dirty="0" smtClean="0">
                <a:solidFill>
                  <a:schemeClr val="accent1">
                    <a:lumMod val="75000"/>
                  </a:schemeClr>
                </a:solidFill>
                <a:latin typeface="Comic Sans MS" pitchFamily="66" charset="0"/>
              </a:rPr>
              <a:t>Games played </a:t>
            </a:r>
            <a:r>
              <a:rPr lang="en-US" sz="2400" b="1" dirty="0" smtClean="0">
                <a:latin typeface="Comic Sans MS" pitchFamily="66" charset="0"/>
              </a:rPr>
              <a:t>in Office Drama Triangle</a:t>
            </a:r>
          </a:p>
        </p:txBody>
      </p:sp>
      <p:sp>
        <p:nvSpPr>
          <p:cNvPr id="22531" name="Rectangle 3"/>
          <p:cNvSpPr>
            <a:spLocks noGrp="1" noChangeArrowheads="1"/>
          </p:cNvSpPr>
          <p:nvPr>
            <p:ph type="body" sz="half" idx="1"/>
          </p:nvPr>
        </p:nvSpPr>
        <p:spPr>
          <a:xfrm>
            <a:off x="457200" y="3505200"/>
            <a:ext cx="1752600" cy="381000"/>
          </a:xfrm>
        </p:spPr>
        <p:txBody>
          <a:bodyPr/>
          <a:lstStyle/>
          <a:p>
            <a:pPr algn="ctr" eaLnBrk="1" hangingPunct="1">
              <a:lnSpc>
                <a:spcPct val="90000"/>
              </a:lnSpc>
              <a:buFont typeface="Wingdings" pitchFamily="2" charset="2"/>
              <a:buNone/>
            </a:pPr>
            <a:r>
              <a:rPr lang="en-US" sz="1600" b="1" dirty="0" smtClean="0">
                <a:latin typeface="Comic Sans MS" pitchFamily="66" charset="0"/>
              </a:rPr>
              <a:t>POOR ME</a:t>
            </a:r>
          </a:p>
          <a:p>
            <a:pPr eaLnBrk="1" hangingPunct="1">
              <a:lnSpc>
                <a:spcPct val="90000"/>
              </a:lnSpc>
              <a:buFont typeface="Wingdings" pitchFamily="2" charset="2"/>
              <a:buNone/>
            </a:pPr>
            <a:endParaRPr lang="en-US" sz="1200" b="1" dirty="0" smtClean="0">
              <a:solidFill>
                <a:schemeClr val="hlink"/>
              </a:solidFill>
            </a:endParaRPr>
          </a:p>
        </p:txBody>
      </p:sp>
      <p:sp>
        <p:nvSpPr>
          <p:cNvPr id="22532" name="Rectangle 21"/>
          <p:cNvSpPr>
            <a:spLocks noChangeArrowheads="1"/>
          </p:cNvSpPr>
          <p:nvPr/>
        </p:nvSpPr>
        <p:spPr bwMode="auto">
          <a:xfrm>
            <a:off x="4000500" y="2990850"/>
            <a:ext cx="9144000" cy="0"/>
          </a:xfrm>
          <a:prstGeom prst="rect">
            <a:avLst/>
          </a:prstGeom>
          <a:noFill/>
          <a:ln w="12700">
            <a:noFill/>
            <a:miter lim="800000"/>
            <a:headEnd type="none" w="sm" len="sm"/>
            <a:tailEnd type="none" w="sm" len="sm"/>
          </a:ln>
        </p:spPr>
        <p:txBody>
          <a:bodyPr>
            <a:spAutoFit/>
          </a:bodyPr>
          <a:lstStyle/>
          <a:p>
            <a:endParaRPr lang="en-US"/>
          </a:p>
        </p:txBody>
      </p:sp>
      <p:pic>
        <p:nvPicPr>
          <p:cNvPr id="22533" name="Picture 12" descr="Poor-Me.jpg"/>
          <p:cNvPicPr>
            <a:picLocks noChangeAspect="1"/>
          </p:cNvPicPr>
          <p:nvPr/>
        </p:nvPicPr>
        <p:blipFill>
          <a:blip r:embed="rId2"/>
          <a:srcRect/>
          <a:stretch>
            <a:fillRect/>
          </a:stretch>
        </p:blipFill>
        <p:spPr bwMode="auto">
          <a:xfrm>
            <a:off x="228600" y="914400"/>
            <a:ext cx="3454400" cy="2590800"/>
          </a:xfrm>
          <a:prstGeom prst="rect">
            <a:avLst/>
          </a:prstGeom>
          <a:noFill/>
          <a:ln w="9525">
            <a:noFill/>
            <a:miter lim="800000"/>
            <a:headEnd/>
            <a:tailEnd/>
          </a:ln>
        </p:spPr>
      </p:pic>
      <p:sp>
        <p:nvSpPr>
          <p:cNvPr id="8" name="Text Box 8"/>
          <p:cNvSpPr txBox="1">
            <a:spLocks noChangeArrowheads="1"/>
          </p:cNvSpPr>
          <p:nvPr/>
        </p:nvSpPr>
        <p:spPr bwMode="auto">
          <a:xfrm>
            <a:off x="3810000" y="914400"/>
            <a:ext cx="5105400" cy="338554"/>
          </a:xfrm>
          <a:prstGeom prst="rect">
            <a:avLst/>
          </a:prstGeom>
          <a:noFill/>
          <a:ln w="9525">
            <a:noFill/>
            <a:miter lim="800000"/>
            <a:headEnd/>
            <a:tailEnd/>
          </a:ln>
        </p:spPr>
        <p:txBody>
          <a:bodyPr wrap="square">
            <a:spAutoFit/>
          </a:bodyPr>
          <a:lstStyle/>
          <a:p>
            <a:pPr algn="ctr">
              <a:defRPr/>
            </a:pPr>
            <a:r>
              <a:rPr lang="en-US" sz="1600" b="1" dirty="0" smtClean="0">
                <a:latin typeface="Comic Sans MS" pitchFamily="66" charset="0"/>
              </a:rPr>
              <a:t>   DO </a:t>
            </a:r>
            <a:r>
              <a:rPr lang="en-US" sz="1600" b="1" dirty="0">
                <a:latin typeface="Comic Sans MS" pitchFamily="66" charset="0"/>
              </a:rPr>
              <a:t>YOU KNOW </a:t>
            </a:r>
            <a:r>
              <a:rPr lang="en-US" sz="1600" b="1" dirty="0" smtClean="0">
                <a:latin typeface="Comic Sans MS" pitchFamily="66" charset="0"/>
              </a:rPr>
              <a:t>WHOM </a:t>
            </a:r>
            <a:r>
              <a:rPr lang="en-US" sz="1600" b="1" dirty="0">
                <a:latin typeface="Comic Sans MS" pitchFamily="66" charset="0"/>
              </a:rPr>
              <a:t>YOUR TALKING TO?</a:t>
            </a:r>
          </a:p>
        </p:txBody>
      </p:sp>
      <p:pic>
        <p:nvPicPr>
          <p:cNvPr id="22535" name="Picture 3" descr="images.jpg"/>
          <p:cNvPicPr>
            <a:picLocks noChangeAspect="1"/>
          </p:cNvPicPr>
          <p:nvPr/>
        </p:nvPicPr>
        <p:blipFill>
          <a:blip r:embed="rId3"/>
          <a:srcRect/>
          <a:stretch>
            <a:fillRect/>
          </a:stretch>
        </p:blipFill>
        <p:spPr bwMode="auto">
          <a:xfrm>
            <a:off x="4495800" y="1295400"/>
            <a:ext cx="3962400" cy="2636904"/>
          </a:xfrm>
          <a:prstGeom prst="rect">
            <a:avLst/>
          </a:prstGeom>
          <a:noFill/>
          <a:ln w="9525">
            <a:noFill/>
            <a:miter lim="800000"/>
            <a:headEnd/>
            <a:tailEnd/>
          </a:ln>
        </p:spPr>
      </p:pic>
      <p:sp>
        <p:nvSpPr>
          <p:cNvPr id="11" name="TextBox 10"/>
          <p:cNvSpPr txBox="1"/>
          <p:nvPr/>
        </p:nvSpPr>
        <p:spPr>
          <a:xfrm>
            <a:off x="6324600" y="4953000"/>
            <a:ext cx="1912703" cy="338554"/>
          </a:xfrm>
          <a:prstGeom prst="rect">
            <a:avLst/>
          </a:prstGeom>
          <a:noFill/>
        </p:spPr>
        <p:txBody>
          <a:bodyPr wrap="none">
            <a:spAutoFit/>
          </a:bodyPr>
          <a:lstStyle/>
          <a:p>
            <a:pPr>
              <a:defRPr/>
            </a:pPr>
            <a:r>
              <a:rPr lang="en-US" sz="1600" b="1" dirty="0">
                <a:latin typeface="Comic Sans MS" pitchFamily="66" charset="0"/>
              </a:rPr>
              <a:t>ANGEL RESCUER</a:t>
            </a:r>
          </a:p>
        </p:txBody>
      </p:sp>
      <p:pic>
        <p:nvPicPr>
          <p:cNvPr id="10" name="Picture 9" descr="4141965389_b5e20566d7.jpg"/>
          <p:cNvPicPr>
            <a:picLocks noChangeAspect="1"/>
          </p:cNvPicPr>
          <p:nvPr/>
        </p:nvPicPr>
        <p:blipFill>
          <a:blip r:embed="rId4"/>
          <a:stretch>
            <a:fillRect/>
          </a:stretch>
        </p:blipFill>
        <p:spPr>
          <a:xfrm>
            <a:off x="1676400" y="3886199"/>
            <a:ext cx="4572000" cy="2839143"/>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5" name="Picture 5" descr="tumblr_inline_mtp7zcdJ2k1r2uoh1.jpg"/>
          <p:cNvPicPr>
            <a:picLocks noChangeAspect="1"/>
          </p:cNvPicPr>
          <p:nvPr/>
        </p:nvPicPr>
        <p:blipFill>
          <a:blip r:embed="rId2"/>
          <a:srcRect/>
          <a:stretch>
            <a:fillRect/>
          </a:stretch>
        </p:blipFill>
        <p:spPr bwMode="auto">
          <a:xfrm>
            <a:off x="228600" y="990600"/>
            <a:ext cx="3771900" cy="2400300"/>
          </a:xfrm>
          <a:prstGeom prst="rect">
            <a:avLst/>
          </a:prstGeom>
          <a:noFill/>
          <a:ln w="9525">
            <a:noFill/>
            <a:miter lim="800000"/>
            <a:headEnd/>
            <a:tailEnd/>
          </a:ln>
        </p:spPr>
      </p:pic>
      <p:sp>
        <p:nvSpPr>
          <p:cNvPr id="7" name="Rectangle 6"/>
          <p:cNvSpPr/>
          <p:nvPr/>
        </p:nvSpPr>
        <p:spPr>
          <a:xfrm>
            <a:off x="6248400" y="5181600"/>
            <a:ext cx="1343638" cy="369332"/>
          </a:xfrm>
          <a:prstGeom prst="rect">
            <a:avLst/>
          </a:prstGeom>
        </p:spPr>
        <p:txBody>
          <a:bodyPr wrap="none">
            <a:spAutoFit/>
          </a:bodyPr>
          <a:lstStyle/>
          <a:p>
            <a:pPr>
              <a:defRPr/>
            </a:pPr>
            <a:r>
              <a:rPr lang="en-US" b="1" dirty="0">
                <a:latin typeface="Comic Sans MS" pitchFamily="66" charset="0"/>
              </a:rPr>
              <a:t>AMNESIA</a:t>
            </a:r>
          </a:p>
        </p:txBody>
      </p:sp>
      <p:pic>
        <p:nvPicPr>
          <p:cNvPr id="23557" name="Picture 7" descr="article-2042247-0E196D0700000578-122_468x464.jpg"/>
          <p:cNvPicPr>
            <a:picLocks noChangeAspect="1"/>
          </p:cNvPicPr>
          <p:nvPr/>
        </p:nvPicPr>
        <p:blipFill>
          <a:blip r:embed="rId3"/>
          <a:srcRect/>
          <a:stretch>
            <a:fillRect/>
          </a:stretch>
        </p:blipFill>
        <p:spPr bwMode="auto">
          <a:xfrm>
            <a:off x="4724400" y="990600"/>
            <a:ext cx="3992563" cy="39576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28800" y="381000"/>
            <a:ext cx="1125629" cy="369332"/>
          </a:xfrm>
          <a:prstGeom prst="rect">
            <a:avLst/>
          </a:prstGeom>
        </p:spPr>
        <p:txBody>
          <a:bodyPr wrap="none">
            <a:spAutoFit/>
          </a:bodyPr>
          <a:lstStyle/>
          <a:p>
            <a:pPr>
              <a:buFont typeface="Wingdings" pitchFamily="2" charset="2"/>
              <a:buNone/>
              <a:defRPr/>
            </a:pPr>
            <a:r>
              <a:rPr lang="en-US" dirty="0">
                <a:latin typeface="Comic Sans MS" pitchFamily="66" charset="0"/>
              </a:rPr>
              <a:t>UPROAR</a:t>
            </a:r>
          </a:p>
        </p:txBody>
      </p:sp>
      <p:pic>
        <p:nvPicPr>
          <p:cNvPr id="24579" name="Picture 6" descr="images (1).jpg"/>
          <p:cNvPicPr>
            <a:picLocks noChangeAspect="1"/>
          </p:cNvPicPr>
          <p:nvPr/>
        </p:nvPicPr>
        <p:blipFill>
          <a:blip r:embed="rId2"/>
          <a:srcRect/>
          <a:stretch>
            <a:fillRect/>
          </a:stretch>
        </p:blipFill>
        <p:spPr bwMode="auto">
          <a:xfrm>
            <a:off x="5943600" y="762000"/>
            <a:ext cx="2098675" cy="3152775"/>
          </a:xfrm>
          <a:prstGeom prst="rect">
            <a:avLst/>
          </a:prstGeom>
          <a:noFill/>
          <a:ln w="9525">
            <a:noFill/>
            <a:miter lim="800000"/>
            <a:headEnd/>
            <a:tailEnd/>
          </a:ln>
        </p:spPr>
      </p:pic>
      <p:pic>
        <p:nvPicPr>
          <p:cNvPr id="24580" name="Picture 7" descr="DanielBryanWWE_crop_exact_crop_exact.jpg"/>
          <p:cNvPicPr>
            <a:picLocks noChangeAspect="1"/>
          </p:cNvPicPr>
          <p:nvPr/>
        </p:nvPicPr>
        <p:blipFill>
          <a:blip r:embed="rId3"/>
          <a:srcRect/>
          <a:stretch>
            <a:fillRect/>
          </a:stretch>
        </p:blipFill>
        <p:spPr bwMode="auto">
          <a:xfrm>
            <a:off x="457200" y="914400"/>
            <a:ext cx="4495800" cy="2997200"/>
          </a:xfrm>
          <a:prstGeom prst="rect">
            <a:avLst/>
          </a:prstGeom>
          <a:noFill/>
          <a:ln w="9525">
            <a:noFill/>
            <a:miter lim="800000"/>
            <a:headEnd/>
            <a:tailEnd/>
          </a:ln>
        </p:spPr>
      </p:pic>
      <p:sp>
        <p:nvSpPr>
          <p:cNvPr id="9" name="TextBox 8"/>
          <p:cNvSpPr txBox="1"/>
          <p:nvPr/>
        </p:nvSpPr>
        <p:spPr>
          <a:xfrm>
            <a:off x="1600200" y="4800600"/>
            <a:ext cx="6019800" cy="369332"/>
          </a:xfrm>
          <a:prstGeom prst="rect">
            <a:avLst/>
          </a:prstGeom>
          <a:noFill/>
        </p:spPr>
        <p:txBody>
          <a:bodyPr>
            <a:spAutoFit/>
          </a:bodyPr>
          <a:lstStyle/>
          <a:p>
            <a:pPr algn="ctr">
              <a:defRPr/>
            </a:pPr>
            <a:r>
              <a:rPr lang="en-US" b="1" dirty="0">
                <a:latin typeface="Comic Sans MS" pitchFamily="66" charset="0"/>
              </a:rPr>
              <a:t>TALL PROMISE… LESS DELIVERY</a:t>
            </a:r>
          </a:p>
        </p:txBody>
      </p:sp>
      <p:sp>
        <p:nvSpPr>
          <p:cNvPr id="6" name="Right Arrow 5"/>
          <p:cNvSpPr/>
          <p:nvPr/>
        </p:nvSpPr>
        <p:spPr>
          <a:xfrm>
            <a:off x="5181600" y="2438400"/>
            <a:ext cx="977900" cy="484188"/>
          </a:xfrm>
          <a:prstGeom prst="rightArrow">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2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45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p:bldP spid="6"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8" name="Text Box 8"/>
          <p:cNvSpPr txBox="1">
            <a:spLocks noChangeArrowheads="1"/>
          </p:cNvSpPr>
          <p:nvPr/>
        </p:nvSpPr>
        <p:spPr bwMode="auto">
          <a:xfrm>
            <a:off x="3048000" y="914400"/>
            <a:ext cx="2514600" cy="400110"/>
          </a:xfrm>
          <a:prstGeom prst="rect">
            <a:avLst/>
          </a:prstGeom>
          <a:noFill/>
          <a:ln w="9525">
            <a:noFill/>
            <a:miter lim="800000"/>
            <a:headEnd/>
            <a:tailEnd/>
          </a:ln>
          <a:effectLst/>
        </p:spPr>
        <p:txBody>
          <a:bodyPr wrap="square">
            <a:spAutoFit/>
          </a:bodyPr>
          <a:lstStyle/>
          <a:p>
            <a:pPr algn="ctr"/>
            <a:r>
              <a:rPr lang="en-US" sz="2000" b="1" dirty="0">
                <a:latin typeface="Comic Sans MS" pitchFamily="66" charset="0"/>
                <a:cs typeface="Times New Roman" pitchFamily="18" charset="0"/>
              </a:rPr>
              <a:t>KICK ME</a:t>
            </a:r>
          </a:p>
        </p:txBody>
      </p:sp>
      <p:sp>
        <p:nvSpPr>
          <p:cNvPr id="87051" name="Rectangle 11"/>
          <p:cNvSpPr>
            <a:spLocks noChangeArrowheads="1"/>
          </p:cNvSpPr>
          <p:nvPr/>
        </p:nvSpPr>
        <p:spPr bwMode="auto">
          <a:xfrm>
            <a:off x="4000500" y="2990850"/>
            <a:ext cx="9144000" cy="0"/>
          </a:xfrm>
          <a:prstGeom prst="rect">
            <a:avLst/>
          </a:prstGeom>
          <a:noFill/>
          <a:ln w="12700">
            <a:noFill/>
            <a:miter lim="800000"/>
            <a:headEnd type="none" w="sm" len="sm"/>
            <a:tailEnd type="none" w="sm" len="sm"/>
          </a:ln>
          <a:effectLst/>
        </p:spPr>
        <p:txBody>
          <a:bodyPr>
            <a:spAutoFit/>
          </a:bodyPr>
          <a:lstStyle/>
          <a:p>
            <a:endParaRPr lang="en-US"/>
          </a:p>
        </p:txBody>
      </p:sp>
      <p:pic>
        <p:nvPicPr>
          <p:cNvPr id="87056" name="Picture 16" descr="photo-full"/>
          <p:cNvPicPr>
            <a:picLocks noChangeAspect="1" noChangeArrowheads="1"/>
          </p:cNvPicPr>
          <p:nvPr/>
        </p:nvPicPr>
        <p:blipFill>
          <a:blip r:embed="rId2"/>
          <a:srcRect/>
          <a:stretch>
            <a:fillRect/>
          </a:stretch>
        </p:blipFill>
        <p:spPr bwMode="auto">
          <a:xfrm>
            <a:off x="1828800" y="1676400"/>
            <a:ext cx="5181600" cy="3886200"/>
          </a:xfrm>
          <a:prstGeom prst="rect">
            <a:avLst/>
          </a:prstGeom>
          <a:noFill/>
        </p:spPr>
      </p:pic>
    </p:spTree>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457200" y="685800"/>
            <a:ext cx="8229600" cy="808038"/>
          </a:xfrm>
        </p:spPr>
        <p:txBody>
          <a:bodyPr>
            <a:normAutofit/>
          </a:bodyPr>
          <a:lstStyle/>
          <a:p>
            <a:r>
              <a:rPr lang="en-US" sz="2400" dirty="0" smtClean="0">
                <a:latin typeface="Comic Sans MS" pitchFamily="66" charset="0"/>
              </a:rPr>
              <a:t>The Hurried One</a:t>
            </a:r>
            <a:endParaRPr lang="en-US" sz="2400" dirty="0">
              <a:latin typeface="Comic Sans MS" pitchFamily="66" charset="0"/>
            </a:endParaRPr>
          </a:p>
        </p:txBody>
      </p:sp>
      <p:pic>
        <p:nvPicPr>
          <p:cNvPr id="95237" name="Picture 5" descr="40095-ranbir-kapoor-looking-in-hurry"/>
          <p:cNvPicPr>
            <a:picLocks noChangeAspect="1" noChangeArrowheads="1"/>
          </p:cNvPicPr>
          <p:nvPr/>
        </p:nvPicPr>
        <p:blipFill>
          <a:blip r:embed="rId2"/>
          <a:srcRect/>
          <a:stretch>
            <a:fillRect/>
          </a:stretch>
        </p:blipFill>
        <p:spPr bwMode="auto">
          <a:xfrm>
            <a:off x="1600200" y="1752600"/>
            <a:ext cx="5715000" cy="4267200"/>
          </a:xfrm>
          <a:prstGeom prst="rect">
            <a:avLst/>
          </a:prstGeom>
          <a:noFill/>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idx="4294967295"/>
          </p:nvPr>
        </p:nvSpPr>
        <p:spPr>
          <a:xfrm>
            <a:off x="1905000" y="1066800"/>
            <a:ext cx="4259263" cy="838200"/>
          </a:xfrm>
        </p:spPr>
        <p:txBody>
          <a:bodyPr>
            <a:normAutofit/>
          </a:bodyPr>
          <a:lstStyle/>
          <a:p>
            <a:pPr eaLnBrk="1" hangingPunct="1"/>
            <a:r>
              <a:rPr lang="en-US" sz="2800" dirty="0" smtClean="0">
                <a:latin typeface="Comic Sans MS" pitchFamily="66" charset="0"/>
              </a:rPr>
              <a:t>Two group </a:t>
            </a:r>
            <a:r>
              <a:rPr lang="en-US" sz="2800" dirty="0" smtClean="0">
                <a:solidFill>
                  <a:schemeClr val="tx2"/>
                </a:solidFill>
                <a:latin typeface="Comic Sans MS" pitchFamily="66" charset="0"/>
              </a:rPr>
              <a:t>types</a:t>
            </a:r>
          </a:p>
        </p:txBody>
      </p:sp>
      <p:sp>
        <p:nvSpPr>
          <p:cNvPr id="7171" name="Rectangle 3"/>
          <p:cNvSpPr>
            <a:spLocks noGrp="1"/>
          </p:cNvSpPr>
          <p:nvPr>
            <p:ph type="body" idx="4294967295"/>
          </p:nvPr>
        </p:nvSpPr>
        <p:spPr>
          <a:xfrm>
            <a:off x="838200" y="2514600"/>
            <a:ext cx="6596063" cy="2649538"/>
          </a:xfrm>
        </p:spPr>
        <p:txBody>
          <a:bodyPr/>
          <a:lstStyle/>
          <a:p>
            <a:pPr eaLnBrk="1" hangingPunct="1">
              <a:buSzPct val="80000"/>
              <a:buFont typeface="Wingdings" pitchFamily="2" charset="2"/>
              <a:buChar char="§"/>
            </a:pPr>
            <a:r>
              <a:rPr lang="en-US" sz="2000" dirty="0" smtClean="0">
                <a:latin typeface="Comic Sans MS" pitchFamily="66" charset="0"/>
              </a:rPr>
              <a:t>Formal groups (</a:t>
            </a:r>
            <a:r>
              <a:rPr lang="en-US" sz="2000" dirty="0" smtClean="0">
                <a:solidFill>
                  <a:schemeClr val="tx2"/>
                </a:solidFill>
                <a:latin typeface="Comic Sans MS" pitchFamily="66" charset="0"/>
              </a:rPr>
              <a:t>task oriented</a:t>
            </a:r>
            <a:r>
              <a:rPr lang="en-US" sz="2000" dirty="0" smtClean="0">
                <a:latin typeface="Comic Sans MS" pitchFamily="66" charset="0"/>
              </a:rPr>
              <a:t>)</a:t>
            </a:r>
          </a:p>
          <a:p>
            <a:pPr eaLnBrk="1" hangingPunct="1">
              <a:buSzPct val="80000"/>
              <a:buFont typeface="Wingdings" pitchFamily="2" charset="2"/>
              <a:buChar char="§"/>
            </a:pPr>
            <a:endParaRPr lang="en-US" sz="2000" dirty="0" smtClean="0">
              <a:latin typeface="Comic Sans MS" pitchFamily="66" charset="0"/>
            </a:endParaRPr>
          </a:p>
          <a:p>
            <a:pPr eaLnBrk="1" hangingPunct="1">
              <a:buSzPct val="80000"/>
              <a:buFont typeface="Wingdings" pitchFamily="2" charset="2"/>
              <a:buChar char="§"/>
            </a:pPr>
            <a:r>
              <a:rPr lang="en-US" sz="2000" dirty="0" smtClean="0">
                <a:latin typeface="Comic Sans MS" pitchFamily="66" charset="0"/>
              </a:rPr>
              <a:t>Informal groups (</a:t>
            </a:r>
            <a:r>
              <a:rPr lang="en-US" sz="2000" dirty="0" smtClean="0">
                <a:solidFill>
                  <a:schemeClr val="tx2"/>
                </a:solidFill>
                <a:latin typeface="Comic Sans MS" pitchFamily="66" charset="0"/>
              </a:rPr>
              <a:t>social oriented</a:t>
            </a:r>
            <a:r>
              <a:rPr lang="en-US" sz="2000" dirty="0" smtClean="0">
                <a:latin typeface="Comic Sans MS" pitchFamily="66" charset="0"/>
              </a:rPr>
              <a:t>)</a:t>
            </a:r>
          </a:p>
          <a:p>
            <a:pPr eaLnBrk="1" hangingPunct="1">
              <a:buSzPct val="80000"/>
              <a:buFont typeface="Wingdings" pitchFamily="2" charset="2"/>
              <a:buChar char="§"/>
            </a:pPr>
            <a:endParaRPr lang="en-US" sz="2000" dirty="0" smtClean="0">
              <a:latin typeface="Comic Sans MS" pitchFamily="66" charset="0"/>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762000" y="685800"/>
            <a:ext cx="7772400" cy="868363"/>
          </a:xfrm>
        </p:spPr>
        <p:txBody>
          <a:bodyPr>
            <a:normAutofit/>
          </a:bodyPr>
          <a:lstStyle/>
          <a:p>
            <a:r>
              <a:rPr lang="en-US" sz="2800" dirty="0">
                <a:solidFill>
                  <a:schemeClr val="tx1"/>
                </a:solidFill>
                <a:latin typeface="Comic Sans MS" pitchFamily="66" charset="0"/>
              </a:rPr>
              <a:t>That’s His </a:t>
            </a:r>
            <a:r>
              <a:rPr lang="en-US" sz="2800" dirty="0" smtClean="0">
                <a:solidFill>
                  <a:schemeClr val="tx1"/>
                </a:solidFill>
                <a:latin typeface="Comic Sans MS" pitchFamily="66" charset="0"/>
              </a:rPr>
              <a:t>Job</a:t>
            </a:r>
            <a:endParaRPr lang="en-US" sz="2800" dirty="0">
              <a:solidFill>
                <a:schemeClr val="tx1"/>
              </a:solidFill>
              <a:latin typeface="Comic Sans MS" pitchFamily="66" charset="0"/>
            </a:endParaRPr>
          </a:p>
        </p:txBody>
      </p:sp>
      <p:pic>
        <p:nvPicPr>
          <p:cNvPr id="93198" name="Picture 14" descr="s_nf_1112_173867"/>
          <p:cNvPicPr>
            <a:picLocks noChangeAspect="1" noChangeArrowheads="1"/>
          </p:cNvPicPr>
          <p:nvPr/>
        </p:nvPicPr>
        <p:blipFill>
          <a:blip r:embed="rId2"/>
          <a:srcRect/>
          <a:stretch>
            <a:fillRect/>
          </a:stretch>
        </p:blipFill>
        <p:spPr bwMode="auto">
          <a:xfrm>
            <a:off x="2286000" y="1752600"/>
            <a:ext cx="4834515" cy="3200400"/>
          </a:xfrm>
          <a:prstGeom prst="rect">
            <a:avLst/>
          </a:prstGeom>
          <a:noFill/>
        </p:spPr>
      </p:pic>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r>
              <a:rPr lang="en-US" sz="2800" dirty="0" smtClean="0"/>
              <a:t>   </a:t>
            </a:r>
            <a:r>
              <a:rPr lang="en-US" sz="2800" dirty="0" err="1" smtClean="0">
                <a:latin typeface="Comic Sans MS" pitchFamily="66" charset="0"/>
              </a:rPr>
              <a:t>Rapo</a:t>
            </a:r>
            <a:endParaRPr lang="en-US" sz="2800" dirty="0">
              <a:latin typeface="Comic Sans MS" pitchFamily="66" charset="0"/>
            </a:endParaRPr>
          </a:p>
        </p:txBody>
      </p:sp>
      <p:pic>
        <p:nvPicPr>
          <p:cNvPr id="4" name="Content Placeholder 3" descr="images 2.jpg"/>
          <p:cNvPicPr>
            <a:picLocks noGrp="1" noChangeAspect="1"/>
          </p:cNvPicPr>
          <p:nvPr>
            <p:ph idx="1"/>
          </p:nvPr>
        </p:nvPicPr>
        <p:blipFill>
          <a:blip r:embed="rId2"/>
          <a:stretch>
            <a:fillRect/>
          </a:stretch>
        </p:blipFill>
        <p:spPr>
          <a:xfrm>
            <a:off x="2133600" y="1828800"/>
            <a:ext cx="5410200" cy="4052428"/>
          </a:xfrm>
        </p:spPr>
      </p:pic>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9" name="Picture 3" descr="funny-wallpapers-dog-ballerina"/>
          <p:cNvPicPr>
            <a:picLocks noChangeAspect="1" noChangeArrowheads="1"/>
          </p:cNvPicPr>
          <p:nvPr/>
        </p:nvPicPr>
        <p:blipFill>
          <a:blip r:embed="rId2" cstate="print"/>
          <a:srcRect/>
          <a:stretch>
            <a:fillRect/>
          </a:stretch>
        </p:blipFill>
        <p:spPr bwMode="auto">
          <a:xfrm>
            <a:off x="228600" y="990600"/>
            <a:ext cx="3505200" cy="2628900"/>
          </a:xfrm>
          <a:prstGeom prst="rect">
            <a:avLst/>
          </a:prstGeom>
          <a:noFill/>
        </p:spPr>
      </p:pic>
      <p:sp>
        <p:nvSpPr>
          <p:cNvPr id="24581" name="Rectangle 5"/>
          <p:cNvSpPr>
            <a:spLocks noChangeArrowheads="1"/>
          </p:cNvSpPr>
          <p:nvPr/>
        </p:nvSpPr>
        <p:spPr bwMode="auto">
          <a:xfrm>
            <a:off x="3352800" y="2266950"/>
            <a:ext cx="9144000" cy="0"/>
          </a:xfrm>
          <a:prstGeom prst="rect">
            <a:avLst/>
          </a:prstGeom>
          <a:noFill/>
          <a:ln w="9525">
            <a:noFill/>
            <a:miter lim="800000"/>
            <a:headEnd/>
            <a:tailEnd/>
          </a:ln>
          <a:effectLst/>
        </p:spPr>
        <p:txBody>
          <a:bodyPr>
            <a:spAutoFit/>
          </a:bodyPr>
          <a:lstStyle/>
          <a:p>
            <a:endParaRPr lang="en-US"/>
          </a:p>
        </p:txBody>
      </p:sp>
      <p:pic>
        <p:nvPicPr>
          <p:cNvPr id="24580" name="srcImg" descr="http://www.ahajokes.com/cartoon/lazy_cat.jpg"/>
          <p:cNvPicPr>
            <a:picLocks noChangeAspect="1" noChangeArrowheads="1"/>
          </p:cNvPicPr>
          <p:nvPr/>
        </p:nvPicPr>
        <p:blipFill>
          <a:blip r:embed="rId3" r:link="rId4"/>
          <a:srcRect/>
          <a:stretch>
            <a:fillRect/>
          </a:stretch>
        </p:blipFill>
        <p:spPr bwMode="auto">
          <a:xfrm>
            <a:off x="4343400" y="3657600"/>
            <a:ext cx="3131628" cy="2986088"/>
          </a:xfrm>
          <a:prstGeom prst="rect">
            <a:avLst/>
          </a:prstGeom>
          <a:noFill/>
        </p:spPr>
      </p:pic>
      <p:pic>
        <p:nvPicPr>
          <p:cNvPr id="24582" name="Picture 6" descr="virtualparrot"/>
          <p:cNvPicPr>
            <a:picLocks noChangeAspect="1" noChangeArrowheads="1"/>
          </p:cNvPicPr>
          <p:nvPr/>
        </p:nvPicPr>
        <p:blipFill>
          <a:blip r:embed="rId5"/>
          <a:srcRect/>
          <a:stretch>
            <a:fillRect/>
          </a:stretch>
        </p:blipFill>
        <p:spPr bwMode="auto">
          <a:xfrm>
            <a:off x="6248400" y="685800"/>
            <a:ext cx="2441582" cy="2663825"/>
          </a:xfrm>
          <a:prstGeom prst="rect">
            <a:avLst/>
          </a:prstGeom>
          <a:noFill/>
        </p:spPr>
      </p:pic>
      <p:sp>
        <p:nvSpPr>
          <p:cNvPr id="24584" name="Text Box 8"/>
          <p:cNvSpPr txBox="1">
            <a:spLocks noChangeArrowheads="1"/>
          </p:cNvSpPr>
          <p:nvPr/>
        </p:nvSpPr>
        <p:spPr bwMode="auto">
          <a:xfrm>
            <a:off x="381000" y="3733800"/>
            <a:ext cx="2667000" cy="400110"/>
          </a:xfrm>
          <a:prstGeom prst="rect">
            <a:avLst/>
          </a:prstGeom>
          <a:noFill/>
          <a:ln w="9525">
            <a:noFill/>
            <a:miter lim="800000"/>
            <a:headEnd/>
            <a:tailEnd/>
          </a:ln>
          <a:effectLst/>
        </p:spPr>
        <p:txBody>
          <a:bodyPr wrap="square">
            <a:spAutoFit/>
          </a:bodyPr>
          <a:lstStyle/>
          <a:p>
            <a:pPr algn="ctr"/>
            <a:r>
              <a:rPr lang="en-US" sz="2000" dirty="0" smtClean="0">
                <a:latin typeface="Comic Sans MS" pitchFamily="66" charset="0"/>
              </a:rPr>
              <a:t>The </a:t>
            </a:r>
            <a:r>
              <a:rPr lang="en-US" sz="2000" dirty="0" smtClean="0">
                <a:solidFill>
                  <a:schemeClr val="accent1">
                    <a:lumMod val="75000"/>
                  </a:schemeClr>
                </a:solidFill>
                <a:latin typeface="Comic Sans MS" pitchFamily="66" charset="0"/>
              </a:rPr>
              <a:t>Acrobatic</a:t>
            </a:r>
            <a:r>
              <a:rPr lang="en-US" sz="2000" dirty="0" smtClean="0">
                <a:latin typeface="Comic Sans MS" pitchFamily="66" charset="0"/>
              </a:rPr>
              <a:t> </a:t>
            </a:r>
            <a:r>
              <a:rPr lang="en-US" sz="2000" dirty="0">
                <a:latin typeface="Comic Sans MS" pitchFamily="66" charset="0"/>
              </a:rPr>
              <a:t>Dog</a:t>
            </a:r>
          </a:p>
        </p:txBody>
      </p:sp>
      <p:sp>
        <p:nvSpPr>
          <p:cNvPr id="24585" name="Text Box 9"/>
          <p:cNvSpPr txBox="1">
            <a:spLocks noChangeArrowheads="1"/>
          </p:cNvSpPr>
          <p:nvPr/>
        </p:nvSpPr>
        <p:spPr bwMode="auto">
          <a:xfrm>
            <a:off x="5638800" y="228600"/>
            <a:ext cx="2786340" cy="369332"/>
          </a:xfrm>
          <a:prstGeom prst="rect">
            <a:avLst/>
          </a:prstGeom>
          <a:noFill/>
          <a:ln w="9525">
            <a:noFill/>
            <a:miter lim="800000"/>
            <a:headEnd/>
            <a:tailEnd/>
          </a:ln>
          <a:effectLst/>
        </p:spPr>
        <p:txBody>
          <a:bodyPr wrap="none">
            <a:spAutoFit/>
          </a:bodyPr>
          <a:lstStyle/>
          <a:p>
            <a:r>
              <a:rPr lang="en-US" dirty="0" smtClean="0">
                <a:latin typeface="Comic Sans MS" pitchFamily="66" charset="0"/>
              </a:rPr>
              <a:t>Mr. </a:t>
            </a:r>
            <a:r>
              <a:rPr lang="en-US" dirty="0" smtClean="0">
                <a:solidFill>
                  <a:schemeClr val="accent1">
                    <a:lumMod val="75000"/>
                  </a:schemeClr>
                </a:solidFill>
                <a:latin typeface="Comic Sans MS" pitchFamily="66" charset="0"/>
              </a:rPr>
              <a:t>Know-it- ALL </a:t>
            </a:r>
            <a:r>
              <a:rPr lang="en-US" dirty="0" smtClean="0">
                <a:latin typeface="Comic Sans MS" pitchFamily="66" charset="0"/>
              </a:rPr>
              <a:t>parrot</a:t>
            </a:r>
            <a:endParaRPr lang="en-US" dirty="0">
              <a:latin typeface="Comic Sans MS" pitchFamily="66" charset="0"/>
            </a:endParaRPr>
          </a:p>
        </p:txBody>
      </p:sp>
      <p:sp>
        <p:nvSpPr>
          <p:cNvPr id="24586" name="Text Box 10"/>
          <p:cNvSpPr txBox="1">
            <a:spLocks noChangeArrowheads="1"/>
          </p:cNvSpPr>
          <p:nvPr/>
        </p:nvSpPr>
        <p:spPr bwMode="auto">
          <a:xfrm>
            <a:off x="304800" y="6096000"/>
            <a:ext cx="4038600" cy="400110"/>
          </a:xfrm>
          <a:prstGeom prst="rect">
            <a:avLst/>
          </a:prstGeom>
          <a:noFill/>
          <a:ln w="9525">
            <a:noFill/>
            <a:miter lim="800000"/>
            <a:headEnd/>
            <a:tailEnd/>
          </a:ln>
          <a:effectLst/>
        </p:spPr>
        <p:txBody>
          <a:bodyPr wrap="square">
            <a:spAutoFit/>
          </a:bodyPr>
          <a:lstStyle/>
          <a:p>
            <a:r>
              <a:rPr lang="en-US" sz="2000" dirty="0" smtClean="0">
                <a:latin typeface="Comic Sans MS" pitchFamily="66" charset="0"/>
              </a:rPr>
              <a:t>Was ‘</a:t>
            </a:r>
            <a:r>
              <a:rPr lang="en-US" sz="2000" dirty="0" smtClean="0">
                <a:solidFill>
                  <a:schemeClr val="accent1">
                    <a:lumMod val="75000"/>
                  </a:schemeClr>
                </a:solidFill>
                <a:latin typeface="Comic Sans MS" pitchFamily="66" charset="0"/>
              </a:rPr>
              <a:t>Once</a:t>
            </a:r>
            <a:r>
              <a:rPr lang="en-US" sz="2000" dirty="0" smtClean="0">
                <a:latin typeface="Comic Sans MS" pitchFamily="66" charset="0"/>
              </a:rPr>
              <a:t> a Champion’ Cat</a:t>
            </a:r>
            <a:endParaRPr lang="en-US" sz="2000" dirty="0">
              <a:latin typeface="Comic Sans MS" pitchFamily="66" charset="0"/>
            </a:endParaRP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590800"/>
            <a:ext cx="8229600" cy="1143000"/>
          </a:xfrm>
        </p:spPr>
        <p:txBody>
          <a:bodyPr>
            <a:normAutofit/>
          </a:bodyPr>
          <a:lstStyle/>
          <a:p>
            <a:r>
              <a:rPr lang="en-US" sz="2400" dirty="0" smtClean="0">
                <a:latin typeface="Comic Sans MS" pitchFamily="66" charset="0"/>
              </a:rPr>
              <a:t>5. Honk together like the Geese</a:t>
            </a:r>
            <a:endParaRPr lang="en-US" sz="2400" dirty="0">
              <a:latin typeface="Comic Sans MS" pitchFamily="66"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3"/>
          <p:cNvSpPr txBox="1">
            <a:spLocks noChangeArrowheads="1"/>
          </p:cNvSpPr>
          <p:nvPr/>
        </p:nvSpPr>
        <p:spPr bwMode="auto">
          <a:xfrm>
            <a:off x="838200" y="1752600"/>
            <a:ext cx="2590800" cy="2349618"/>
          </a:xfrm>
          <a:prstGeom prst="rect">
            <a:avLst/>
          </a:prstGeom>
          <a:noFill/>
          <a:ln w="9525">
            <a:noFill/>
            <a:miter lim="800000"/>
            <a:headEnd/>
            <a:tailEnd/>
          </a:ln>
        </p:spPr>
        <p:txBody>
          <a:bodyPr>
            <a:spAutoFit/>
          </a:bodyPr>
          <a:lstStyle/>
          <a:p>
            <a:pPr eaLnBrk="0" hangingPunct="0">
              <a:lnSpc>
                <a:spcPct val="150000"/>
              </a:lnSpc>
              <a:spcBef>
                <a:spcPct val="50000"/>
              </a:spcBef>
            </a:pPr>
            <a:r>
              <a:rPr lang="en-US" sz="2000" dirty="0">
                <a:latin typeface="Comic Sans MS" pitchFamily="66" charset="0"/>
              </a:rPr>
              <a:t>T</a:t>
            </a:r>
            <a:r>
              <a:rPr lang="en-US" sz="2000" dirty="0">
                <a:solidFill>
                  <a:schemeClr val="tx2"/>
                </a:solidFill>
                <a:latin typeface="Comic Sans MS" pitchFamily="66" charset="0"/>
              </a:rPr>
              <a:t>:</a:t>
            </a:r>
            <a:r>
              <a:rPr lang="en-US" sz="2000" dirty="0">
                <a:solidFill>
                  <a:schemeClr val="bg2"/>
                </a:solidFill>
                <a:latin typeface="Comic Sans MS" pitchFamily="66" charset="0"/>
              </a:rPr>
              <a:t> </a:t>
            </a:r>
            <a:r>
              <a:rPr lang="en-US" sz="2000" dirty="0">
                <a:solidFill>
                  <a:schemeClr val="tx2"/>
                </a:solidFill>
                <a:latin typeface="Comic Sans MS" pitchFamily="66" charset="0"/>
              </a:rPr>
              <a:t>Together</a:t>
            </a:r>
          </a:p>
          <a:p>
            <a:pPr eaLnBrk="0" hangingPunct="0">
              <a:lnSpc>
                <a:spcPct val="150000"/>
              </a:lnSpc>
              <a:spcBef>
                <a:spcPct val="50000"/>
              </a:spcBef>
            </a:pPr>
            <a:r>
              <a:rPr lang="en-US" sz="2000" dirty="0">
                <a:latin typeface="Comic Sans MS" pitchFamily="66" charset="0"/>
              </a:rPr>
              <a:t>E</a:t>
            </a:r>
            <a:r>
              <a:rPr lang="en-US" sz="2000" dirty="0">
                <a:solidFill>
                  <a:schemeClr val="tx2"/>
                </a:solidFill>
                <a:latin typeface="Comic Sans MS" pitchFamily="66" charset="0"/>
              </a:rPr>
              <a:t>: Everyone</a:t>
            </a:r>
          </a:p>
          <a:p>
            <a:pPr eaLnBrk="0" hangingPunct="0">
              <a:lnSpc>
                <a:spcPct val="150000"/>
              </a:lnSpc>
              <a:spcBef>
                <a:spcPct val="50000"/>
              </a:spcBef>
            </a:pPr>
            <a:r>
              <a:rPr lang="en-US" sz="2000" dirty="0">
                <a:latin typeface="Comic Sans MS" pitchFamily="66" charset="0"/>
              </a:rPr>
              <a:t>A</a:t>
            </a:r>
            <a:r>
              <a:rPr lang="en-US" sz="2000" dirty="0">
                <a:solidFill>
                  <a:schemeClr val="tx2"/>
                </a:solidFill>
                <a:latin typeface="Comic Sans MS" pitchFamily="66" charset="0"/>
              </a:rPr>
              <a:t>: Achieves</a:t>
            </a:r>
          </a:p>
          <a:p>
            <a:pPr eaLnBrk="0" hangingPunct="0">
              <a:lnSpc>
                <a:spcPct val="150000"/>
              </a:lnSpc>
              <a:spcBef>
                <a:spcPct val="50000"/>
              </a:spcBef>
            </a:pPr>
            <a:r>
              <a:rPr lang="en-US" sz="2000" dirty="0">
                <a:latin typeface="Comic Sans MS" pitchFamily="66" charset="0"/>
              </a:rPr>
              <a:t>M</a:t>
            </a:r>
            <a:r>
              <a:rPr lang="en-US" sz="2000" dirty="0">
                <a:solidFill>
                  <a:schemeClr val="tx2"/>
                </a:solidFill>
                <a:latin typeface="Comic Sans MS" pitchFamily="66" charset="0"/>
              </a:rPr>
              <a:t>: More…</a:t>
            </a:r>
          </a:p>
        </p:txBody>
      </p:sp>
      <p:pic>
        <p:nvPicPr>
          <p:cNvPr id="51203" name="Picture 7" descr="http://teamworksweb.com/sitecm/i/team%20with%20puzzle%20pieces.jpg"/>
          <p:cNvPicPr>
            <a:picLocks noChangeAspect="1" noChangeArrowheads="1"/>
          </p:cNvPicPr>
          <p:nvPr/>
        </p:nvPicPr>
        <p:blipFill>
          <a:blip r:embed="rId2"/>
          <a:srcRect/>
          <a:stretch>
            <a:fillRect/>
          </a:stretch>
        </p:blipFill>
        <p:spPr bwMode="auto">
          <a:xfrm>
            <a:off x="3429000" y="3292475"/>
            <a:ext cx="5715000" cy="35655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a:bodyPr>
          <a:lstStyle/>
          <a:p>
            <a:r>
              <a:rPr lang="en-US" sz="3200" dirty="0" smtClean="0">
                <a:latin typeface="Comic Sans MS" pitchFamily="66" charset="0"/>
              </a:rPr>
              <a:t>Team</a:t>
            </a:r>
            <a:endParaRPr lang="en-US" sz="3200" dirty="0">
              <a:latin typeface="Comic Sans MS" pitchFamily="66" charset="0"/>
            </a:endParaRPr>
          </a:p>
        </p:txBody>
      </p:sp>
      <p:sp>
        <p:nvSpPr>
          <p:cNvPr id="3" name="Content Placeholder 2"/>
          <p:cNvSpPr>
            <a:spLocks noGrp="1"/>
          </p:cNvSpPr>
          <p:nvPr>
            <p:ph idx="1"/>
          </p:nvPr>
        </p:nvSpPr>
        <p:spPr>
          <a:xfrm>
            <a:off x="457200" y="1828800"/>
            <a:ext cx="8382000" cy="3733800"/>
          </a:xfrm>
        </p:spPr>
        <p:txBody>
          <a:bodyPr>
            <a:normAutofit/>
          </a:bodyPr>
          <a:lstStyle/>
          <a:p>
            <a:pPr algn="just">
              <a:lnSpc>
                <a:spcPct val="150000"/>
              </a:lnSpc>
              <a:buNone/>
            </a:pPr>
            <a:r>
              <a:rPr lang="en-US" dirty="0" smtClean="0"/>
              <a:t>    </a:t>
            </a:r>
            <a:r>
              <a:rPr lang="en-US" sz="1800" dirty="0" smtClean="0">
                <a:latin typeface="Comic Sans MS" pitchFamily="66" charset="0"/>
              </a:rPr>
              <a:t>Groups two or more people who interact and influence each other</a:t>
            </a:r>
            <a:r>
              <a:rPr lang="en-US" sz="1800" dirty="0" smtClean="0">
                <a:solidFill>
                  <a:schemeClr val="accent1">
                    <a:lumMod val="75000"/>
                  </a:schemeClr>
                </a:solidFill>
                <a:latin typeface="Comic Sans MS" pitchFamily="66" charset="0"/>
              </a:rPr>
              <a:t>,</a:t>
            </a:r>
            <a:r>
              <a:rPr lang="en-US" sz="1800" dirty="0" smtClean="0">
                <a:latin typeface="Comic Sans MS" pitchFamily="66" charset="0"/>
              </a:rPr>
              <a:t> are mutually accountable for achieving </a:t>
            </a:r>
            <a:r>
              <a:rPr lang="en-US" sz="1800" dirty="0" smtClean="0">
                <a:solidFill>
                  <a:schemeClr val="accent1">
                    <a:lumMod val="50000"/>
                  </a:schemeClr>
                </a:solidFill>
                <a:latin typeface="Comic Sans MS" pitchFamily="66" charset="0"/>
              </a:rPr>
              <a:t>common goals associated with </a:t>
            </a:r>
            <a:r>
              <a:rPr lang="en-US" sz="1800" b="1" dirty="0" smtClean="0">
                <a:solidFill>
                  <a:schemeClr val="accent1">
                    <a:lumMod val="50000"/>
                  </a:schemeClr>
                </a:solidFill>
                <a:latin typeface="Comic Sans MS" pitchFamily="66" charset="0"/>
              </a:rPr>
              <a:t>organizational </a:t>
            </a:r>
            <a:r>
              <a:rPr lang="en-US" sz="1800" dirty="0" smtClean="0">
                <a:solidFill>
                  <a:schemeClr val="accent1">
                    <a:lumMod val="50000"/>
                  </a:schemeClr>
                </a:solidFill>
                <a:latin typeface="Comic Sans MS" pitchFamily="66" charset="0"/>
              </a:rPr>
              <a:t>objectives,</a:t>
            </a:r>
            <a:r>
              <a:rPr lang="en-US" sz="1800" dirty="0" smtClean="0">
                <a:latin typeface="Comic Sans MS" pitchFamily="66" charset="0"/>
              </a:rPr>
              <a:t> and perceive themselves as a social entity within an organization.</a:t>
            </a:r>
          </a:p>
          <a:p>
            <a:pPr algn="just">
              <a:lnSpc>
                <a:spcPct val="150000"/>
              </a:lnSpc>
              <a:buNone/>
            </a:pPr>
            <a:endParaRPr lang="en-US" sz="1800" dirty="0" smtClean="0">
              <a:latin typeface="Comic Sans MS" pitchFamily="66" charset="0"/>
            </a:endParaRPr>
          </a:p>
          <a:p>
            <a:pPr algn="just">
              <a:lnSpc>
                <a:spcPct val="150000"/>
              </a:lnSpc>
              <a:buNone/>
            </a:pPr>
            <a:r>
              <a:rPr lang="en-US" sz="1800" dirty="0" smtClean="0">
                <a:latin typeface="Comic Sans MS" pitchFamily="66" charset="0"/>
              </a:rPr>
              <a:t>                                Example: </a:t>
            </a:r>
            <a:r>
              <a:rPr lang="en-US" sz="1800" dirty="0" err="1" smtClean="0">
                <a:solidFill>
                  <a:schemeClr val="tx2">
                    <a:lumMod val="50000"/>
                  </a:schemeClr>
                </a:solidFill>
                <a:latin typeface="Comic Sans MS" pitchFamily="66" charset="0"/>
              </a:rPr>
              <a:t>Mahakumbh</a:t>
            </a:r>
            <a:r>
              <a:rPr lang="en-US" sz="1800" dirty="0" smtClean="0">
                <a:solidFill>
                  <a:schemeClr val="tx2">
                    <a:lumMod val="50000"/>
                  </a:schemeClr>
                </a:solidFill>
                <a:latin typeface="Comic Sans MS" pitchFamily="66" charset="0"/>
              </a:rPr>
              <a:t> Case</a:t>
            </a:r>
            <a:endParaRPr lang="en-US" sz="1800" dirty="0">
              <a:solidFill>
                <a:schemeClr val="tx2">
                  <a:lumMod val="50000"/>
                </a:schemeClr>
              </a:solidFill>
              <a:latin typeface="Comic Sans MS"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p:cNvSpPr>
          <p:nvPr>
            <p:ph type="title" idx="4294967295"/>
          </p:nvPr>
        </p:nvSpPr>
        <p:spPr>
          <a:xfrm>
            <a:off x="1143000" y="4876800"/>
            <a:ext cx="6911975" cy="769938"/>
          </a:xfrm>
        </p:spPr>
        <p:txBody>
          <a:bodyPr>
            <a:normAutofit/>
          </a:bodyPr>
          <a:lstStyle/>
          <a:p>
            <a:pPr eaLnBrk="1" hangingPunct="1"/>
            <a:r>
              <a:rPr lang="en-US" sz="2800" dirty="0" smtClean="0">
                <a:solidFill>
                  <a:schemeClr val="tx2"/>
                </a:solidFill>
                <a:latin typeface="Comic Sans MS" pitchFamily="66" charset="0"/>
              </a:rPr>
              <a:t>Stages</a:t>
            </a:r>
            <a:r>
              <a:rPr lang="en-US" sz="2800" dirty="0" smtClean="0">
                <a:latin typeface="Comic Sans MS" pitchFamily="66" charset="0"/>
              </a:rPr>
              <a:t>: From Group to </a:t>
            </a:r>
            <a:r>
              <a:rPr lang="en-US" sz="2800" dirty="0" smtClean="0">
                <a:solidFill>
                  <a:schemeClr val="accent1"/>
                </a:solidFill>
                <a:latin typeface="Comic Sans MS" pitchFamily="66" charset="0"/>
              </a:rPr>
              <a:t>Team</a:t>
            </a:r>
          </a:p>
        </p:txBody>
      </p:sp>
      <p:pic>
        <p:nvPicPr>
          <p:cNvPr id="8195" name="Picture 1029" descr="http://www.slovenia.info/pictures%5Cprogram%5C1%5C2005%5C024_05_bovec_rafting_team_61823.jpg"/>
          <p:cNvPicPr>
            <a:picLocks noChangeAspect="1" noChangeArrowheads="1"/>
          </p:cNvPicPr>
          <p:nvPr/>
        </p:nvPicPr>
        <p:blipFill>
          <a:blip r:embed="rId2"/>
          <a:srcRect/>
          <a:stretch>
            <a:fillRect/>
          </a:stretch>
        </p:blipFill>
        <p:spPr bwMode="auto">
          <a:xfrm>
            <a:off x="0" y="0"/>
            <a:ext cx="4876800" cy="47720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p:cNvSpPr>
          <p:nvPr>
            <p:ph type="title" idx="4294967295"/>
          </p:nvPr>
        </p:nvSpPr>
        <p:spPr>
          <a:xfrm>
            <a:off x="304800" y="304800"/>
            <a:ext cx="4800600" cy="1143000"/>
          </a:xfrm>
        </p:spPr>
        <p:txBody>
          <a:bodyPr>
            <a:normAutofit/>
          </a:bodyPr>
          <a:lstStyle/>
          <a:p>
            <a:pPr eaLnBrk="1" hangingPunct="1"/>
            <a:r>
              <a:rPr lang="en-US" sz="2800" dirty="0" smtClean="0">
                <a:solidFill>
                  <a:schemeClr val="tx2"/>
                </a:solidFill>
                <a:latin typeface="Comic Sans MS" pitchFamily="66" charset="0"/>
              </a:rPr>
              <a:t>Stages</a:t>
            </a:r>
          </a:p>
        </p:txBody>
      </p:sp>
      <p:pic>
        <p:nvPicPr>
          <p:cNvPr id="9219" name="Picture 3" descr="http://www.businessballs.com/images/forming.jpg"/>
          <p:cNvPicPr>
            <a:picLocks noChangeAspect="1" noChangeArrowheads="1"/>
          </p:cNvPicPr>
          <p:nvPr/>
        </p:nvPicPr>
        <p:blipFill>
          <a:blip r:embed="rId2"/>
          <a:srcRect/>
          <a:stretch>
            <a:fillRect/>
          </a:stretch>
        </p:blipFill>
        <p:spPr bwMode="auto">
          <a:xfrm>
            <a:off x="1981200" y="1143000"/>
            <a:ext cx="5410200" cy="4978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p:cNvSpPr>
          <p:nvPr>
            <p:ph type="title" idx="4294967295"/>
          </p:nvPr>
        </p:nvSpPr>
        <p:spPr>
          <a:xfrm>
            <a:off x="685800" y="609600"/>
            <a:ext cx="3130550" cy="693738"/>
          </a:xfrm>
        </p:spPr>
        <p:txBody>
          <a:bodyPr>
            <a:normAutofit/>
          </a:bodyPr>
          <a:lstStyle/>
          <a:p>
            <a:pPr eaLnBrk="1" hangingPunct="1"/>
            <a:r>
              <a:rPr lang="en-US" sz="2800" dirty="0" smtClean="0">
                <a:solidFill>
                  <a:schemeClr val="tx2"/>
                </a:solidFill>
                <a:latin typeface="Comic Sans MS" pitchFamily="66" charset="0"/>
              </a:rPr>
              <a:t>Form</a:t>
            </a:r>
            <a:r>
              <a:rPr lang="en-US" sz="2800" dirty="0" smtClean="0">
                <a:latin typeface="Comic Sans MS" pitchFamily="66" charset="0"/>
              </a:rPr>
              <a:t> stage</a:t>
            </a:r>
          </a:p>
        </p:txBody>
      </p:sp>
      <p:sp>
        <p:nvSpPr>
          <p:cNvPr id="10243" name="Rectangle 3"/>
          <p:cNvSpPr>
            <a:spLocks noGrp="1"/>
          </p:cNvSpPr>
          <p:nvPr>
            <p:ph type="body" idx="4294967295"/>
          </p:nvPr>
        </p:nvSpPr>
        <p:spPr>
          <a:xfrm>
            <a:off x="381000" y="1676400"/>
            <a:ext cx="8229600" cy="3886200"/>
          </a:xfrm>
        </p:spPr>
        <p:txBody>
          <a:bodyPr>
            <a:normAutofit/>
          </a:bodyPr>
          <a:lstStyle/>
          <a:p>
            <a:pPr lvl="2" eaLnBrk="1" hangingPunct="1">
              <a:lnSpc>
                <a:spcPct val="150000"/>
              </a:lnSpc>
              <a:buSzPct val="70000"/>
              <a:buFont typeface="Wingdings" pitchFamily="2" charset="2"/>
              <a:buChar char="§"/>
            </a:pPr>
            <a:r>
              <a:rPr lang="en-US" sz="1800" b="1" dirty="0" smtClean="0">
                <a:latin typeface="Comic Sans MS" pitchFamily="66" charset="0"/>
              </a:rPr>
              <a:t>Dependent on direction</a:t>
            </a:r>
          </a:p>
          <a:p>
            <a:pPr lvl="2" eaLnBrk="1" hangingPunct="1">
              <a:lnSpc>
                <a:spcPct val="150000"/>
              </a:lnSpc>
              <a:buSzPct val="70000"/>
              <a:buFont typeface="Wingdings" pitchFamily="2" charset="2"/>
              <a:buChar char="§"/>
            </a:pPr>
            <a:endParaRPr lang="en-US" sz="1800" b="1" dirty="0" smtClean="0">
              <a:latin typeface="Comic Sans MS" pitchFamily="66" charset="0"/>
            </a:endParaRPr>
          </a:p>
          <a:p>
            <a:pPr lvl="2" eaLnBrk="1" hangingPunct="1">
              <a:lnSpc>
                <a:spcPct val="150000"/>
              </a:lnSpc>
              <a:buSzPct val="70000"/>
              <a:buFont typeface="Wingdings" pitchFamily="2" charset="2"/>
              <a:buChar char="§"/>
            </a:pPr>
            <a:r>
              <a:rPr lang="en-US" sz="1800" b="1" dirty="0" smtClean="0">
                <a:latin typeface="Comic Sans MS" pitchFamily="66" charset="0"/>
              </a:rPr>
              <a:t>Members are apparently polite</a:t>
            </a:r>
          </a:p>
          <a:p>
            <a:pPr lvl="2" eaLnBrk="1" hangingPunct="1">
              <a:lnSpc>
                <a:spcPct val="150000"/>
              </a:lnSpc>
              <a:buSzPct val="70000"/>
              <a:buFont typeface="Wingdings" pitchFamily="2" charset="2"/>
              <a:buChar char="§"/>
            </a:pPr>
            <a:endParaRPr lang="en-US" sz="1800" b="1" dirty="0" smtClean="0">
              <a:latin typeface="Comic Sans MS" pitchFamily="66" charset="0"/>
            </a:endParaRPr>
          </a:p>
          <a:p>
            <a:pPr lvl="2" eaLnBrk="1" hangingPunct="1">
              <a:lnSpc>
                <a:spcPct val="150000"/>
              </a:lnSpc>
              <a:buSzPct val="70000"/>
              <a:buFont typeface="Wingdings" pitchFamily="2" charset="2"/>
              <a:buChar char="§"/>
            </a:pPr>
            <a:r>
              <a:rPr lang="en-US" sz="1800" b="1" dirty="0" smtClean="0">
                <a:latin typeface="Comic Sans MS" pitchFamily="66" charset="0"/>
              </a:rPr>
              <a:t>Conversations are about safe acceptable topics</a:t>
            </a:r>
          </a:p>
          <a:p>
            <a:pPr lvl="2" eaLnBrk="1" hangingPunct="1">
              <a:lnSpc>
                <a:spcPct val="150000"/>
              </a:lnSpc>
              <a:buSzPct val="70000"/>
              <a:buFont typeface="Wingdings" pitchFamily="2" charset="2"/>
              <a:buChar char="§"/>
            </a:pPr>
            <a:endParaRPr lang="en-US" sz="1800" b="1" dirty="0" smtClean="0">
              <a:latin typeface="Comic Sans MS" pitchFamily="66" charset="0"/>
            </a:endParaRPr>
          </a:p>
          <a:p>
            <a:pPr lvl="2" eaLnBrk="1" hangingPunct="1">
              <a:lnSpc>
                <a:spcPct val="150000"/>
              </a:lnSpc>
              <a:buSzPct val="70000"/>
              <a:buFont typeface="Wingdings" pitchFamily="2" charset="2"/>
              <a:buChar char="§"/>
            </a:pPr>
            <a:r>
              <a:rPr lang="en-US" sz="1800" b="1" dirty="0" smtClean="0">
                <a:latin typeface="Comic Sans MS" pitchFamily="66" charset="0"/>
              </a:rPr>
              <a:t>Avoid disclosure, feedback, and try interpreting non-verbal</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TotalTime>
  <Words>1228</Words>
  <Application>Microsoft Office PowerPoint</Application>
  <PresentationFormat>On-screen Show (4:3)</PresentationFormat>
  <Paragraphs>120</Paragraphs>
  <Slides>54</Slides>
  <Notes>0</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Office Theme</vt:lpstr>
      <vt:lpstr>Group Dynamics and Team  @buddhadip mukherjee</vt:lpstr>
      <vt:lpstr>Slide 2</vt:lpstr>
      <vt:lpstr>Slide 3</vt:lpstr>
      <vt:lpstr>Group</vt:lpstr>
      <vt:lpstr>Two group types</vt:lpstr>
      <vt:lpstr>Team</vt:lpstr>
      <vt:lpstr>Stages: From Group to Team</vt:lpstr>
      <vt:lpstr>Stages</vt:lpstr>
      <vt:lpstr>Form stage</vt:lpstr>
      <vt:lpstr>Storm stage</vt:lpstr>
      <vt:lpstr>Norm stage</vt:lpstr>
      <vt:lpstr>Perform stage (from Group to Team)</vt:lpstr>
      <vt:lpstr>Slide 13</vt:lpstr>
      <vt:lpstr>Groupthink</vt:lpstr>
      <vt:lpstr>5 Salient Principles</vt:lpstr>
      <vt:lpstr>Slide 16</vt:lpstr>
      <vt:lpstr>Slide 17</vt:lpstr>
      <vt:lpstr>Slide 18</vt:lpstr>
      <vt:lpstr>Slide 19</vt:lpstr>
      <vt:lpstr>Slide 20</vt:lpstr>
      <vt:lpstr>Slide 21</vt:lpstr>
      <vt:lpstr>Johnny would describe the ‘world outside the window’ to Jack…</vt:lpstr>
      <vt:lpstr>He would describe the beautiful moon, the bright sun, the white clouds…</vt:lpstr>
      <vt:lpstr>Time went passing by…</vt:lpstr>
      <vt:lpstr>Jack would lie in bed all alone in the room …who would tell him now what was outside the window?</vt:lpstr>
      <vt:lpstr>One day as nurse came in, Jack asked: “Please say how is it outside window today? Johnny used to tell me everyday…</vt:lpstr>
      <vt:lpstr>“Outside the window there is a wall!” said the nurse</vt:lpstr>
      <vt:lpstr>“ And how could Johnny have told you what was out? He was blind from birth”…</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So what’s Our take Home?</vt:lpstr>
      <vt:lpstr>Slide 42</vt:lpstr>
      <vt:lpstr>Slide 43</vt:lpstr>
      <vt:lpstr>Life Positions</vt:lpstr>
      <vt:lpstr>Games played in Office Drama Triangle</vt:lpstr>
      <vt:lpstr>Slide 46</vt:lpstr>
      <vt:lpstr>Slide 47</vt:lpstr>
      <vt:lpstr>Slide 48</vt:lpstr>
      <vt:lpstr>The Hurried One</vt:lpstr>
      <vt:lpstr>That’s His Job</vt:lpstr>
      <vt:lpstr>   Rapo</vt:lpstr>
      <vt:lpstr>Slide 52</vt:lpstr>
      <vt:lpstr>5. Honk together like the Geese</vt:lpstr>
      <vt:lpstr>Slide 54</vt:lpstr>
    </vt:vector>
  </TitlesOfParts>
  <Company>IISWBM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Group Dynamics and Team</dc:title>
  <dc:creator>BUDDHADEEP</dc:creator>
  <cp:lastModifiedBy>BUDDHADEEP</cp:lastModifiedBy>
  <cp:revision>79</cp:revision>
  <dcterms:created xsi:type="dcterms:W3CDTF">2019-07-10T06:56:04Z</dcterms:created>
  <dcterms:modified xsi:type="dcterms:W3CDTF">2019-07-11T06:40:16Z</dcterms:modified>
</cp:coreProperties>
</file>