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sldIdLst>
    <p:sldId id="316" r:id="rId2"/>
    <p:sldId id="318" r:id="rId3"/>
    <p:sldId id="325" r:id="rId4"/>
    <p:sldId id="317" r:id="rId5"/>
    <p:sldId id="319" r:id="rId6"/>
    <p:sldId id="320" r:id="rId7"/>
    <p:sldId id="321" r:id="rId8"/>
    <p:sldId id="322" r:id="rId9"/>
    <p:sldId id="323" r:id="rId10"/>
    <p:sldId id="329" r:id="rId11"/>
    <p:sldId id="258" r:id="rId12"/>
    <p:sldId id="257" r:id="rId13"/>
    <p:sldId id="264" r:id="rId14"/>
    <p:sldId id="259" r:id="rId15"/>
    <p:sldId id="328" r:id="rId16"/>
    <p:sldId id="266" r:id="rId17"/>
    <p:sldId id="265" r:id="rId18"/>
    <p:sldId id="330" r:id="rId19"/>
    <p:sldId id="262" r:id="rId20"/>
    <p:sldId id="263" r:id="rId21"/>
    <p:sldId id="331" r:id="rId22"/>
    <p:sldId id="267" r:id="rId23"/>
    <p:sldId id="269" r:id="rId24"/>
    <p:sldId id="270" r:id="rId25"/>
    <p:sldId id="332" r:id="rId26"/>
    <p:sldId id="327" r:id="rId27"/>
    <p:sldId id="333" r:id="rId28"/>
    <p:sldId id="272" r:id="rId29"/>
    <p:sldId id="271" r:id="rId30"/>
    <p:sldId id="307" r:id="rId31"/>
    <p:sldId id="273" r:id="rId32"/>
    <p:sldId id="274" r:id="rId33"/>
    <p:sldId id="261" r:id="rId34"/>
    <p:sldId id="277" r:id="rId35"/>
    <p:sldId id="278" r:id="rId36"/>
    <p:sldId id="276" r:id="rId37"/>
    <p:sldId id="279" r:id="rId38"/>
    <p:sldId id="280" r:id="rId39"/>
    <p:sldId id="308" r:id="rId40"/>
    <p:sldId id="309" r:id="rId41"/>
    <p:sldId id="282" r:id="rId42"/>
    <p:sldId id="283" r:id="rId43"/>
    <p:sldId id="310" r:id="rId44"/>
    <p:sldId id="281" r:id="rId45"/>
    <p:sldId id="305" r:id="rId46"/>
    <p:sldId id="311" r:id="rId47"/>
    <p:sldId id="285" r:id="rId48"/>
    <p:sldId id="313" r:id="rId49"/>
    <p:sldId id="284" r:id="rId50"/>
    <p:sldId id="314" r:id="rId51"/>
    <p:sldId id="286" r:id="rId52"/>
    <p:sldId id="298" r:id="rId53"/>
    <p:sldId id="299" r:id="rId54"/>
    <p:sldId id="300" r:id="rId55"/>
    <p:sldId id="301" r:id="rId56"/>
    <p:sldId id="302" r:id="rId57"/>
    <p:sldId id="296"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48" d="100"/>
          <a:sy n="48" d="100"/>
        </p:scale>
        <p:origin x="1339"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82"/>
    </p:cViewPr>
  </p:sorterViewPr>
  <p:notesViewPr>
    <p:cSldViewPr>
      <p:cViewPr>
        <p:scale>
          <a:sx n="90" d="100"/>
          <a:sy n="90" d="100"/>
        </p:scale>
        <p:origin x="-2118" y="6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AEE115-6A36-4A4E-8DBB-A18BB2D7715E}" type="datetimeFigureOut">
              <a:rPr lang="en-US" smtClean="0"/>
              <a:pPr/>
              <a:t>7/10/2019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18A589-13AE-433A-AE52-432C330A0EB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Negative people always criticise. A completed task is fulfilling and energising. Count</a:t>
            </a:r>
          </a:p>
        </p:txBody>
      </p:sp>
      <p:sp>
        <p:nvSpPr>
          <p:cNvPr id="4" name="Slide Number Placeholder 3"/>
          <p:cNvSpPr>
            <a:spLocks noGrp="1"/>
          </p:cNvSpPr>
          <p:nvPr>
            <p:ph type="sldNum" sz="quarter" idx="5"/>
          </p:nvPr>
        </p:nvSpPr>
        <p:spPr/>
        <p:txBody>
          <a:bodyPr/>
          <a:lstStyle/>
          <a:p>
            <a:fld id="{8618A589-13AE-433A-AE52-432C330A0EB9}" type="slidenum">
              <a:rPr lang="en-US" smtClean="0"/>
              <a:pPr/>
              <a:t>7</a:t>
            </a:fld>
            <a:endParaRPr lang="en-US"/>
          </a:p>
        </p:txBody>
      </p:sp>
    </p:spTree>
    <p:extLst>
      <p:ext uri="{BB962C8B-B14F-4D97-AF65-F5344CB8AC3E}">
        <p14:creationId xmlns:p14="http://schemas.microsoft.com/office/powerpoint/2010/main" val="2327508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Little kindness and courtesies are important. Small discourtesies, little unkindness, unkindness, disrespect make large withdrawals.</a:t>
            </a:r>
          </a:p>
          <a:p>
            <a:r>
              <a:rPr lang="en-IN" dirty="0"/>
              <a:t>Keeping commitment or a promise is a major deposit; breaking one is a major withdrawal. </a:t>
            </a:r>
          </a:p>
          <a:p>
            <a:r>
              <a:rPr lang="en-IN" dirty="0"/>
              <a:t>Integrity is keeping commitments and fulfilling expectations.  To be loyal to those who are not present.</a:t>
            </a:r>
          </a:p>
        </p:txBody>
      </p:sp>
      <p:sp>
        <p:nvSpPr>
          <p:cNvPr id="4" name="Slide Number Placeholder 3"/>
          <p:cNvSpPr>
            <a:spLocks noGrp="1"/>
          </p:cNvSpPr>
          <p:nvPr>
            <p:ph type="sldNum" sz="quarter" idx="5"/>
          </p:nvPr>
        </p:nvSpPr>
        <p:spPr/>
        <p:txBody>
          <a:bodyPr/>
          <a:lstStyle/>
          <a:p>
            <a:fld id="{8618A589-13AE-433A-AE52-432C330A0EB9}" type="slidenum">
              <a:rPr lang="en-US" smtClean="0"/>
              <a:pPr/>
              <a:t>42</a:t>
            </a:fld>
            <a:endParaRPr lang="en-US"/>
          </a:p>
        </p:txBody>
      </p:sp>
    </p:spTree>
    <p:extLst>
      <p:ext uri="{BB962C8B-B14F-4D97-AF65-F5344CB8AC3E}">
        <p14:creationId xmlns:p14="http://schemas.microsoft.com/office/powerpoint/2010/main" val="2166267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Most people do not listen with the intent to understand, they listen with the intent to reply. They are either speaking or preparing to speak.</a:t>
            </a:r>
          </a:p>
        </p:txBody>
      </p:sp>
      <p:sp>
        <p:nvSpPr>
          <p:cNvPr id="4" name="Slide Number Placeholder 3"/>
          <p:cNvSpPr>
            <a:spLocks noGrp="1"/>
          </p:cNvSpPr>
          <p:nvPr>
            <p:ph type="sldNum" sz="quarter" idx="5"/>
          </p:nvPr>
        </p:nvSpPr>
        <p:spPr/>
        <p:txBody>
          <a:bodyPr/>
          <a:lstStyle/>
          <a:p>
            <a:fld id="{8618A589-13AE-433A-AE52-432C330A0EB9}" type="slidenum">
              <a:rPr lang="en-US" smtClean="0"/>
              <a:pPr/>
              <a:t>49</a:t>
            </a:fld>
            <a:endParaRPr lang="en-US"/>
          </a:p>
        </p:txBody>
      </p:sp>
    </p:spTree>
    <p:extLst>
      <p:ext uri="{BB962C8B-B14F-4D97-AF65-F5344CB8AC3E}">
        <p14:creationId xmlns:p14="http://schemas.microsoft.com/office/powerpoint/2010/main" val="2550842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618A589-13AE-433A-AE52-432C330A0EB9}"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618A589-13AE-433A-AE52-432C330A0EB9}"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each begin life as an infant, totally dependent on others. We are directed , nurtured,</a:t>
            </a:r>
            <a:r>
              <a:rPr lang="en-US" baseline="0" dirty="0"/>
              <a:t> and sustained by others. We move progressively through a maturity continuum- from dependence to independence to interdependence. Then gradually , over the ensuing months and years, we become more and more independent- physically, mentally, emotionally, and financially- until eventually we can essentially take care of ourselves, becoming inner-directed and self-reliant.</a:t>
            </a:r>
            <a:endParaRPr lang="en-US" dirty="0"/>
          </a:p>
        </p:txBody>
      </p:sp>
      <p:sp>
        <p:nvSpPr>
          <p:cNvPr id="4" name="Slide Number Placeholder 3"/>
          <p:cNvSpPr>
            <a:spLocks noGrp="1"/>
          </p:cNvSpPr>
          <p:nvPr>
            <p:ph type="sldNum" sz="quarter" idx="10"/>
          </p:nvPr>
        </p:nvSpPr>
        <p:spPr/>
        <p:txBody>
          <a:bodyPr/>
          <a:lstStyle/>
          <a:p>
            <a:fld id="{8618A589-13AE-433A-AE52-432C330A0EB9}"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Proactive people focus their efforts in the circle of influence. They work on things they can do something about it. The nature of their energy is positive, enlarging and magnifying, causing their circle of influence to increase.</a:t>
            </a:r>
          </a:p>
          <a:p>
            <a:r>
              <a:rPr lang="en-IN" dirty="0"/>
              <a:t>Reactive people focus their efforts in the circle of concern. They focus on weakness of other people, the problems to the environment, and circumstances over which they have no control. Their focus results in blaming and accusing attitudes, reactive language, and increased feeling of victimization. The negative energy generated by this focus, combined with neglect the areas they could do something about, causes their circle of influence to shrink.</a:t>
            </a:r>
          </a:p>
        </p:txBody>
      </p:sp>
      <p:sp>
        <p:nvSpPr>
          <p:cNvPr id="4" name="Slide Number Placeholder 3"/>
          <p:cNvSpPr>
            <a:spLocks noGrp="1"/>
          </p:cNvSpPr>
          <p:nvPr>
            <p:ph type="sldNum" sz="quarter" idx="5"/>
          </p:nvPr>
        </p:nvSpPr>
        <p:spPr/>
        <p:txBody>
          <a:bodyPr/>
          <a:lstStyle/>
          <a:p>
            <a:fld id="{8618A589-13AE-433A-AE52-432C330A0EB9}" type="slidenum">
              <a:rPr lang="en-US" smtClean="0"/>
              <a:pPr/>
              <a:t>24</a:t>
            </a:fld>
            <a:endParaRPr lang="en-US"/>
          </a:p>
        </p:txBody>
      </p:sp>
    </p:spTree>
    <p:extLst>
      <p:ext uri="{BB962C8B-B14F-4D97-AF65-F5344CB8AC3E}">
        <p14:creationId xmlns:p14="http://schemas.microsoft.com/office/powerpoint/2010/main" val="37887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Urgent: They press on us; they insist on action. </a:t>
            </a:r>
          </a:p>
          <a:p>
            <a:r>
              <a:rPr lang="en-IN" dirty="0"/>
              <a:t>Important: Has to do with the results. If something is important, it contributes to your mission, your values, your high priority goals. </a:t>
            </a:r>
          </a:p>
        </p:txBody>
      </p:sp>
      <p:sp>
        <p:nvSpPr>
          <p:cNvPr id="4" name="Slide Number Placeholder 3"/>
          <p:cNvSpPr>
            <a:spLocks noGrp="1"/>
          </p:cNvSpPr>
          <p:nvPr>
            <p:ph type="sldNum" sz="quarter" idx="5"/>
          </p:nvPr>
        </p:nvSpPr>
        <p:spPr/>
        <p:txBody>
          <a:bodyPr/>
          <a:lstStyle/>
          <a:p>
            <a:fld id="{8618A589-13AE-433A-AE52-432C330A0EB9}" type="slidenum">
              <a:rPr lang="en-US" smtClean="0"/>
              <a:pPr/>
              <a:t>34</a:t>
            </a:fld>
            <a:endParaRPr lang="en-US"/>
          </a:p>
        </p:txBody>
      </p:sp>
    </p:spTree>
    <p:extLst>
      <p:ext uri="{BB962C8B-B14F-4D97-AF65-F5344CB8AC3E}">
        <p14:creationId xmlns:p14="http://schemas.microsoft.com/office/powerpoint/2010/main" val="4103713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Q1 deals with significant results, and require immediate attention. We all have Q1 activities in our life. But Q1 consumes many people. They are crisis managers, deadline driven producers.</a:t>
            </a:r>
          </a:p>
        </p:txBody>
      </p:sp>
      <p:sp>
        <p:nvSpPr>
          <p:cNvPr id="4" name="Slide Number Placeholder 3"/>
          <p:cNvSpPr>
            <a:spLocks noGrp="1"/>
          </p:cNvSpPr>
          <p:nvPr>
            <p:ph type="sldNum" sz="quarter" idx="5"/>
          </p:nvPr>
        </p:nvSpPr>
        <p:spPr/>
        <p:txBody>
          <a:bodyPr/>
          <a:lstStyle/>
          <a:p>
            <a:fld id="{8618A589-13AE-433A-AE52-432C330A0EB9}" type="slidenum">
              <a:rPr lang="en-US" smtClean="0"/>
              <a:pPr/>
              <a:t>35</a:t>
            </a:fld>
            <a:endParaRPr lang="en-US"/>
          </a:p>
        </p:txBody>
      </p:sp>
    </p:spTree>
    <p:extLst>
      <p:ext uri="{BB962C8B-B14F-4D97-AF65-F5344CB8AC3E}">
        <p14:creationId xmlns:p14="http://schemas.microsoft.com/office/powerpoint/2010/main" val="2584323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Q3, thinking they are in Q1.  The urgency of these matters is often based on the priorities and expectations of others.</a:t>
            </a:r>
          </a:p>
        </p:txBody>
      </p:sp>
      <p:sp>
        <p:nvSpPr>
          <p:cNvPr id="4" name="Slide Number Placeholder 3"/>
          <p:cNvSpPr>
            <a:spLocks noGrp="1"/>
          </p:cNvSpPr>
          <p:nvPr>
            <p:ph type="sldNum" sz="quarter" idx="5"/>
          </p:nvPr>
        </p:nvSpPr>
        <p:spPr/>
        <p:txBody>
          <a:bodyPr/>
          <a:lstStyle/>
          <a:p>
            <a:fld id="{8618A589-13AE-433A-AE52-432C330A0EB9}" type="slidenum">
              <a:rPr lang="en-US" smtClean="0"/>
              <a:pPr/>
              <a:t>36</a:t>
            </a:fld>
            <a:endParaRPr lang="en-US"/>
          </a:p>
        </p:txBody>
      </p:sp>
    </p:spTree>
    <p:extLst>
      <p:ext uri="{BB962C8B-B14F-4D97-AF65-F5344CB8AC3E}">
        <p14:creationId xmlns:p14="http://schemas.microsoft.com/office/powerpoint/2010/main" val="1543791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Q2 is the heart of effective personal management.</a:t>
            </a:r>
          </a:p>
        </p:txBody>
      </p:sp>
      <p:sp>
        <p:nvSpPr>
          <p:cNvPr id="4" name="Slide Number Placeholder 3"/>
          <p:cNvSpPr>
            <a:spLocks noGrp="1"/>
          </p:cNvSpPr>
          <p:nvPr>
            <p:ph type="sldNum" sz="quarter" idx="5"/>
          </p:nvPr>
        </p:nvSpPr>
        <p:spPr/>
        <p:txBody>
          <a:bodyPr/>
          <a:lstStyle/>
          <a:p>
            <a:fld id="{8618A589-13AE-433A-AE52-432C330A0EB9}" type="slidenum">
              <a:rPr lang="en-US" smtClean="0"/>
              <a:pPr/>
              <a:t>38</a:t>
            </a:fld>
            <a:endParaRPr lang="en-US"/>
          </a:p>
        </p:txBody>
      </p:sp>
    </p:spTree>
    <p:extLst>
      <p:ext uri="{BB962C8B-B14F-4D97-AF65-F5344CB8AC3E}">
        <p14:creationId xmlns:p14="http://schemas.microsoft.com/office/powerpoint/2010/main" val="3056578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a:t>Click to edit Master title style</a:t>
            </a:r>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7/10/2019</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1D8BD707-D9CF-40AE-B4C6-C98DA3205C09}" type="datetimeFigureOut">
              <a:rPr lang="en-US" smtClean="0"/>
              <a:pPr/>
              <a:t>7/10/2019</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539875" y="0"/>
            <a:ext cx="7604125" cy="893763"/>
          </a:xfrm>
        </p:spPr>
        <p:txBody>
          <a:bodyPr/>
          <a:lstStyle/>
          <a:p>
            <a:r>
              <a:rPr lang="en-US"/>
              <a:t>Click to edit Master title style</a:t>
            </a:r>
          </a:p>
        </p:txBody>
      </p:sp>
      <p:sp>
        <p:nvSpPr>
          <p:cNvPr id="3" name="SmartArt Placeholder 2"/>
          <p:cNvSpPr>
            <a:spLocks noGrp="1"/>
          </p:cNvSpPr>
          <p:nvPr>
            <p:ph type="dgm" idx="1"/>
          </p:nvPr>
        </p:nvSpPr>
        <p:spPr>
          <a:xfrm>
            <a:off x="990600" y="1371600"/>
            <a:ext cx="7772400" cy="4876800"/>
          </a:xfrm>
        </p:spPr>
        <p:txBody>
          <a:bodyPr/>
          <a:lstStyle/>
          <a:p>
            <a:endParaRPr lang="en-US"/>
          </a:p>
        </p:txBody>
      </p:sp>
      <p:sp>
        <p:nvSpPr>
          <p:cNvPr id="4" name="Slide Number Placeholder 3"/>
          <p:cNvSpPr>
            <a:spLocks noGrp="1"/>
          </p:cNvSpPr>
          <p:nvPr>
            <p:ph type="sldNum" sz="quarter" idx="10"/>
          </p:nvPr>
        </p:nvSpPr>
        <p:spPr>
          <a:xfrm>
            <a:off x="6858000" y="6540500"/>
            <a:ext cx="1905000" cy="317500"/>
          </a:xfrm>
        </p:spPr>
        <p:txBody>
          <a:bodyPr/>
          <a:lstStyle>
            <a:lvl1pPr>
              <a:defRPr/>
            </a:lvl1pPr>
          </a:lstStyle>
          <a:p>
            <a:fld id="{DB054D97-BD02-49AE-99E5-080B2E93E6D7}" type="slidenum">
              <a:rPr lang="en-US"/>
              <a:pPr/>
              <a:t>‹#›</a:t>
            </a:fld>
            <a:endParaRPr lang="en-US"/>
          </a:p>
        </p:txBody>
      </p:sp>
    </p:spTree>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39875" y="0"/>
            <a:ext cx="7604125" cy="893763"/>
          </a:xfrm>
        </p:spPr>
        <p:txBody>
          <a:bodyPr/>
          <a:lstStyle/>
          <a:p>
            <a:r>
              <a:rPr lang="en-US"/>
              <a:t>Click to edit Master title style</a:t>
            </a:r>
          </a:p>
        </p:txBody>
      </p:sp>
      <p:sp>
        <p:nvSpPr>
          <p:cNvPr id="3" name="Text Placeholder 2"/>
          <p:cNvSpPr>
            <a:spLocks noGrp="1"/>
          </p:cNvSpPr>
          <p:nvPr>
            <p:ph type="body" sz="half" idx="1"/>
          </p:nvPr>
        </p:nvSpPr>
        <p:spPr>
          <a:xfrm>
            <a:off x="990600" y="1371600"/>
            <a:ext cx="38100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371600"/>
            <a:ext cx="38100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6858000" y="6540500"/>
            <a:ext cx="1905000" cy="317500"/>
          </a:xfrm>
        </p:spPr>
        <p:txBody>
          <a:bodyPr/>
          <a:lstStyle>
            <a:lvl1pPr>
              <a:defRPr/>
            </a:lvl1pPr>
          </a:lstStyle>
          <a:p>
            <a:fld id="{FB3B2F5E-2C34-451E-AC44-4D8BF39BA9A5}" type="slidenum">
              <a:rPr lang="en-US"/>
              <a:pPr/>
              <a:t>‹#›</a:t>
            </a:fld>
            <a:endParaRPr lang="en-US"/>
          </a:p>
        </p:txBody>
      </p:sp>
    </p:spTree>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a:t>Click to edit Master title style</a:t>
            </a:r>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7/10/2019</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7/10/2019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7/10/2019</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a:t>Click to edit Master title style</a:t>
            </a:r>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a:t>Click to edit Master title style</a:t>
            </a:r>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7/10/2019</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ATTITUDE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4624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8B7E5-B00A-4953-8FED-81C3F324F4C5}"/>
              </a:ext>
            </a:extLst>
          </p:cNvPr>
          <p:cNvSpPr>
            <a:spLocks noGrp="1"/>
          </p:cNvSpPr>
          <p:nvPr>
            <p:ph type="title"/>
          </p:nvPr>
        </p:nvSpPr>
        <p:spPr/>
        <p:txBody>
          <a:bodyPr/>
          <a:lstStyle/>
          <a:p>
            <a:r>
              <a:rPr lang="en-IN" dirty="0"/>
              <a:t>develop seven habits</a:t>
            </a:r>
          </a:p>
        </p:txBody>
      </p:sp>
      <p:sp>
        <p:nvSpPr>
          <p:cNvPr id="3" name="Text Placeholder 2">
            <a:extLst>
              <a:ext uri="{FF2B5EF4-FFF2-40B4-BE49-F238E27FC236}">
                <a16:creationId xmlns:a16="http://schemas.microsoft.com/office/drawing/2014/main" id="{72D556FC-F415-45F1-AFEC-85825483EC80}"/>
              </a:ext>
            </a:extLst>
          </p:cNvPr>
          <p:cNvSpPr>
            <a:spLocks noGrp="1"/>
          </p:cNvSpPr>
          <p:nvPr>
            <p:ph type="body" idx="1"/>
          </p:nvPr>
        </p:nvSpPr>
        <p:spPr/>
        <p:txBody>
          <a:bodyPr/>
          <a:lstStyle/>
          <a:p>
            <a:endParaRPr lang="en-IN"/>
          </a:p>
        </p:txBody>
      </p:sp>
    </p:spTree>
    <p:extLst>
      <p:ext uri="{BB962C8B-B14F-4D97-AF65-F5344CB8AC3E}">
        <p14:creationId xmlns:p14="http://schemas.microsoft.com/office/powerpoint/2010/main" val="2628939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438400"/>
            <a:ext cx="7543800" cy="1815882"/>
          </a:xfrm>
          <a:prstGeom prst="rect">
            <a:avLst/>
          </a:prstGeom>
          <a:noFill/>
        </p:spPr>
        <p:txBody>
          <a:bodyPr wrap="square" rtlCol="0">
            <a:spAutoFit/>
          </a:bodyPr>
          <a:lstStyle/>
          <a:p>
            <a:r>
              <a:rPr lang="en-US" sz="2800" dirty="0"/>
              <a:t>WE ARE WHAT WE REPEATEDLY DO. </a:t>
            </a:r>
          </a:p>
          <a:p>
            <a:endParaRPr lang="en-US" sz="2800" dirty="0"/>
          </a:p>
          <a:p>
            <a:r>
              <a:rPr lang="en-US" sz="2800" dirty="0"/>
              <a:t>EXCELLENCE IN ANY SPHERE OF LIFE, IS NOT AN ACT, BUT A HABIT.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HABIT</a:t>
            </a:r>
          </a:p>
        </p:txBody>
      </p:sp>
      <p:sp>
        <p:nvSpPr>
          <p:cNvPr id="3" name="Content Placeholder 2"/>
          <p:cNvSpPr>
            <a:spLocks noGrp="1"/>
          </p:cNvSpPr>
          <p:nvPr>
            <p:ph idx="1"/>
          </p:nvPr>
        </p:nvSpPr>
        <p:spPr/>
        <p:txBody>
          <a:bodyPr/>
          <a:lstStyle/>
          <a:p>
            <a:r>
              <a:rPr lang="en-US" dirty="0"/>
              <a:t>Is the intersection of knowledge, skill, and desire.</a:t>
            </a:r>
          </a:p>
          <a:p>
            <a:r>
              <a:rPr lang="en-US" dirty="0">
                <a:solidFill>
                  <a:srgbClr val="FF0000"/>
                </a:solidFill>
              </a:rPr>
              <a:t>Knowledge</a:t>
            </a:r>
            <a:r>
              <a:rPr lang="en-US" dirty="0"/>
              <a:t> is the theoretical paradigm, what to do and why.</a:t>
            </a:r>
          </a:p>
          <a:p>
            <a:r>
              <a:rPr lang="en-US" dirty="0">
                <a:solidFill>
                  <a:srgbClr val="FF0000"/>
                </a:solidFill>
              </a:rPr>
              <a:t>Skill</a:t>
            </a:r>
            <a:r>
              <a:rPr lang="en-US" dirty="0"/>
              <a:t> is the how to do.</a:t>
            </a:r>
          </a:p>
          <a:p>
            <a:r>
              <a:rPr lang="en-US" dirty="0">
                <a:solidFill>
                  <a:srgbClr val="FF0000"/>
                </a:solidFill>
              </a:rPr>
              <a:t>Desire</a:t>
            </a:r>
            <a:r>
              <a:rPr lang="en-US" dirty="0"/>
              <a:t> is the motivation, the want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Components of a Habit</a:t>
            </a:r>
            <a:endParaRPr lang="en-GB"/>
          </a:p>
        </p:txBody>
      </p:sp>
      <p:grpSp>
        <p:nvGrpSpPr>
          <p:cNvPr id="2" name="Group 24"/>
          <p:cNvGrpSpPr>
            <a:grpSpLocks/>
          </p:cNvGrpSpPr>
          <p:nvPr/>
        </p:nvGrpSpPr>
        <p:grpSpPr bwMode="auto">
          <a:xfrm>
            <a:off x="2819400" y="1066800"/>
            <a:ext cx="3505200" cy="3200400"/>
            <a:chOff x="1776" y="672"/>
            <a:chExt cx="2208" cy="2016"/>
          </a:xfrm>
        </p:grpSpPr>
        <p:sp>
          <p:nvSpPr>
            <p:cNvPr id="8195" name="Oval 3"/>
            <p:cNvSpPr>
              <a:spLocks noChangeArrowheads="1"/>
            </p:cNvSpPr>
            <p:nvPr/>
          </p:nvSpPr>
          <p:spPr bwMode="auto">
            <a:xfrm>
              <a:off x="1776" y="672"/>
              <a:ext cx="2208" cy="2016"/>
            </a:xfrm>
            <a:prstGeom prst="ellipse">
              <a:avLst/>
            </a:prstGeom>
            <a:gradFill rotWithShape="1">
              <a:gsLst>
                <a:gs pos="0">
                  <a:schemeClr val="bg1">
                    <a:alpha val="0"/>
                  </a:schemeClr>
                </a:gs>
                <a:gs pos="100000">
                  <a:srgbClr val="FFCC00">
                    <a:alpha val="70000"/>
                  </a:srgbClr>
                </a:gs>
              </a:gsLst>
              <a:path path="shape">
                <a:fillToRect l="50000" t="50000" r="50000" b="50000"/>
              </a:path>
            </a:gradFill>
            <a:ln w="9525">
              <a:noFill/>
              <a:round/>
              <a:headEnd/>
              <a:tailEnd/>
            </a:ln>
            <a:effectLst/>
          </p:spPr>
          <p:txBody>
            <a:bodyPr wrap="none" anchor="ctr"/>
            <a:lstStyle/>
            <a:p>
              <a:endParaRPr lang="en-US"/>
            </a:p>
          </p:txBody>
        </p:sp>
        <p:sp>
          <p:nvSpPr>
            <p:cNvPr id="8198" name="Text Box 6"/>
            <p:cNvSpPr txBox="1">
              <a:spLocks noChangeArrowheads="1"/>
            </p:cNvSpPr>
            <p:nvPr/>
          </p:nvSpPr>
          <p:spPr bwMode="auto">
            <a:xfrm>
              <a:off x="2448" y="912"/>
              <a:ext cx="882" cy="404"/>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eaLnBrk="0" hangingPunct="0"/>
              <a:r>
                <a:rPr lang="en-US" sz="3600" b="1">
                  <a:solidFill>
                    <a:srgbClr val="6600CC"/>
                  </a:solidFill>
                  <a:effectLst>
                    <a:outerShdw blurRad="38100" dist="38100" dir="2700000" algn="tl">
                      <a:srgbClr val="C0C0C0"/>
                    </a:outerShdw>
                  </a:effectLst>
                </a:rPr>
                <a:t>Know</a:t>
              </a:r>
            </a:p>
          </p:txBody>
        </p:sp>
        <p:sp>
          <p:nvSpPr>
            <p:cNvPr id="8201" name="Text Box 9"/>
            <p:cNvSpPr txBox="1">
              <a:spLocks noChangeArrowheads="1"/>
            </p:cNvSpPr>
            <p:nvPr/>
          </p:nvSpPr>
          <p:spPr bwMode="auto">
            <a:xfrm>
              <a:off x="2592" y="1296"/>
              <a:ext cx="559" cy="404"/>
            </a:xfrm>
            <a:prstGeom prst="rect">
              <a:avLst/>
            </a:prstGeom>
            <a:noFill/>
            <a:ln w="9525">
              <a:noFill/>
              <a:miter lim="800000"/>
              <a:headEnd/>
              <a:tailEnd/>
            </a:ln>
            <a:effectLst/>
          </p:spPr>
          <p:txBody>
            <a:bodyPr wrap="none">
              <a:spAutoFit/>
            </a:bodyPr>
            <a:lstStyle/>
            <a:p>
              <a:pPr eaLnBrk="0" hangingPunct="0">
                <a:buFontTx/>
                <a:buChar char="-"/>
              </a:pPr>
              <a:r>
                <a:rPr lang="en-US">
                  <a:solidFill>
                    <a:schemeClr val="accent2"/>
                  </a:solidFill>
                </a:rPr>
                <a:t> what</a:t>
              </a:r>
            </a:p>
            <a:p>
              <a:pPr eaLnBrk="0" hangingPunct="0">
                <a:buFontTx/>
                <a:buChar char="-"/>
              </a:pPr>
              <a:r>
                <a:rPr lang="en-US">
                  <a:solidFill>
                    <a:schemeClr val="accent2"/>
                  </a:solidFill>
                </a:rPr>
                <a:t> why</a:t>
              </a:r>
            </a:p>
          </p:txBody>
        </p:sp>
      </p:grpSp>
      <p:grpSp>
        <p:nvGrpSpPr>
          <p:cNvPr id="3" name="Group 26"/>
          <p:cNvGrpSpPr>
            <a:grpSpLocks/>
          </p:cNvGrpSpPr>
          <p:nvPr/>
        </p:nvGrpSpPr>
        <p:grpSpPr bwMode="auto">
          <a:xfrm>
            <a:off x="3886200" y="2743200"/>
            <a:ext cx="3505200" cy="3200400"/>
            <a:chOff x="2448" y="1728"/>
            <a:chExt cx="2208" cy="2016"/>
          </a:xfrm>
        </p:grpSpPr>
        <p:sp>
          <p:nvSpPr>
            <p:cNvPr id="8196" name="Oval 4"/>
            <p:cNvSpPr>
              <a:spLocks noChangeArrowheads="1"/>
            </p:cNvSpPr>
            <p:nvPr/>
          </p:nvSpPr>
          <p:spPr bwMode="auto">
            <a:xfrm>
              <a:off x="2448" y="1728"/>
              <a:ext cx="2208" cy="2016"/>
            </a:xfrm>
            <a:prstGeom prst="ellipse">
              <a:avLst/>
            </a:prstGeom>
            <a:gradFill rotWithShape="1">
              <a:gsLst>
                <a:gs pos="0">
                  <a:schemeClr val="bg1"/>
                </a:gs>
                <a:gs pos="100000">
                  <a:srgbClr val="FF99CC">
                    <a:alpha val="70000"/>
                  </a:srgbClr>
                </a:gs>
              </a:gsLst>
              <a:path path="shape">
                <a:fillToRect l="50000" t="50000" r="50000" b="50000"/>
              </a:path>
            </a:gradFill>
            <a:ln w="9525">
              <a:noFill/>
              <a:round/>
              <a:headEnd/>
              <a:tailEnd/>
            </a:ln>
            <a:effectLst/>
          </p:spPr>
          <p:txBody>
            <a:bodyPr wrap="none" anchor="ctr"/>
            <a:lstStyle/>
            <a:p>
              <a:endParaRPr lang="en-US"/>
            </a:p>
          </p:txBody>
        </p:sp>
        <p:sp>
          <p:nvSpPr>
            <p:cNvPr id="8199" name="Text Box 7"/>
            <p:cNvSpPr txBox="1">
              <a:spLocks noChangeArrowheads="1"/>
            </p:cNvSpPr>
            <p:nvPr/>
          </p:nvSpPr>
          <p:spPr bwMode="auto">
            <a:xfrm>
              <a:off x="3552" y="2592"/>
              <a:ext cx="974" cy="404"/>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eaLnBrk="0" hangingPunct="0"/>
              <a:r>
                <a:rPr lang="en-US" sz="3600" b="1">
                  <a:solidFill>
                    <a:srgbClr val="6600CC"/>
                  </a:solidFill>
                  <a:effectLst>
                    <a:outerShdw blurRad="38100" dist="38100" dir="2700000" algn="tl">
                      <a:srgbClr val="C0C0C0"/>
                    </a:outerShdw>
                  </a:effectLst>
                </a:rPr>
                <a:t>Desire</a:t>
              </a:r>
            </a:p>
          </p:txBody>
        </p:sp>
        <p:sp>
          <p:nvSpPr>
            <p:cNvPr id="8202" name="Text Box 10"/>
            <p:cNvSpPr txBox="1">
              <a:spLocks noChangeArrowheads="1"/>
            </p:cNvSpPr>
            <p:nvPr/>
          </p:nvSpPr>
          <p:spPr bwMode="auto">
            <a:xfrm>
              <a:off x="3792" y="3037"/>
              <a:ext cx="559" cy="231"/>
            </a:xfrm>
            <a:prstGeom prst="rect">
              <a:avLst/>
            </a:prstGeom>
            <a:noFill/>
            <a:ln w="9525">
              <a:noFill/>
              <a:miter lim="800000"/>
              <a:headEnd/>
              <a:tailEnd/>
            </a:ln>
            <a:effectLst/>
          </p:spPr>
          <p:txBody>
            <a:bodyPr wrap="none">
              <a:spAutoFit/>
            </a:bodyPr>
            <a:lstStyle/>
            <a:p>
              <a:pPr eaLnBrk="0" hangingPunct="0"/>
              <a:r>
                <a:rPr lang="en-US">
                  <a:solidFill>
                    <a:schemeClr val="accent2"/>
                  </a:solidFill>
                </a:rPr>
                <a:t>- want</a:t>
              </a:r>
            </a:p>
          </p:txBody>
        </p:sp>
      </p:grpSp>
      <p:grpSp>
        <p:nvGrpSpPr>
          <p:cNvPr id="4" name="Group 25"/>
          <p:cNvGrpSpPr>
            <a:grpSpLocks/>
          </p:cNvGrpSpPr>
          <p:nvPr/>
        </p:nvGrpSpPr>
        <p:grpSpPr bwMode="auto">
          <a:xfrm>
            <a:off x="1828800" y="2743200"/>
            <a:ext cx="3505200" cy="3200400"/>
            <a:chOff x="1152" y="1728"/>
            <a:chExt cx="2208" cy="2016"/>
          </a:xfrm>
        </p:grpSpPr>
        <p:sp>
          <p:nvSpPr>
            <p:cNvPr id="8197" name="Oval 5"/>
            <p:cNvSpPr>
              <a:spLocks noChangeArrowheads="1"/>
            </p:cNvSpPr>
            <p:nvPr/>
          </p:nvSpPr>
          <p:spPr bwMode="auto">
            <a:xfrm>
              <a:off x="1152" y="1728"/>
              <a:ext cx="2208" cy="2016"/>
            </a:xfrm>
            <a:prstGeom prst="ellipse">
              <a:avLst/>
            </a:prstGeom>
            <a:gradFill rotWithShape="1">
              <a:gsLst>
                <a:gs pos="0">
                  <a:schemeClr val="hlink"/>
                </a:gs>
                <a:gs pos="100000">
                  <a:srgbClr val="99CCFF">
                    <a:alpha val="39999"/>
                  </a:srgbClr>
                </a:gs>
              </a:gsLst>
              <a:path path="shape">
                <a:fillToRect l="50000" t="50000" r="50000" b="50000"/>
              </a:path>
            </a:gradFill>
            <a:ln w="9525">
              <a:noFill/>
              <a:round/>
              <a:headEnd/>
              <a:tailEnd/>
            </a:ln>
            <a:effectLst/>
          </p:spPr>
          <p:txBody>
            <a:bodyPr wrap="none" anchor="ctr"/>
            <a:lstStyle/>
            <a:p>
              <a:endParaRPr lang="en-US"/>
            </a:p>
          </p:txBody>
        </p:sp>
        <p:sp>
          <p:nvSpPr>
            <p:cNvPr id="8200" name="Text Box 8"/>
            <p:cNvSpPr txBox="1">
              <a:spLocks noChangeArrowheads="1"/>
            </p:cNvSpPr>
            <p:nvPr/>
          </p:nvSpPr>
          <p:spPr bwMode="auto">
            <a:xfrm>
              <a:off x="1536" y="2592"/>
              <a:ext cx="640" cy="404"/>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eaLnBrk="0" hangingPunct="0"/>
              <a:r>
                <a:rPr lang="en-US" sz="3600" b="1">
                  <a:solidFill>
                    <a:srgbClr val="6600CC"/>
                  </a:solidFill>
                  <a:effectLst>
                    <a:outerShdw blurRad="38100" dist="38100" dir="2700000" algn="tl">
                      <a:srgbClr val="C0C0C0"/>
                    </a:outerShdw>
                  </a:effectLst>
                </a:rPr>
                <a:t>Skill</a:t>
              </a:r>
            </a:p>
          </p:txBody>
        </p:sp>
        <p:sp>
          <p:nvSpPr>
            <p:cNvPr id="8203" name="Text Box 11"/>
            <p:cNvSpPr txBox="1">
              <a:spLocks noChangeArrowheads="1"/>
            </p:cNvSpPr>
            <p:nvPr/>
          </p:nvSpPr>
          <p:spPr bwMode="auto">
            <a:xfrm>
              <a:off x="1584" y="3038"/>
              <a:ext cx="496" cy="231"/>
            </a:xfrm>
            <a:prstGeom prst="rect">
              <a:avLst/>
            </a:prstGeom>
            <a:noFill/>
            <a:ln w="9525">
              <a:noFill/>
              <a:miter lim="800000"/>
              <a:headEnd/>
              <a:tailEnd/>
            </a:ln>
            <a:effectLst/>
          </p:spPr>
          <p:txBody>
            <a:bodyPr wrap="none">
              <a:spAutoFit/>
            </a:bodyPr>
            <a:lstStyle/>
            <a:p>
              <a:pPr eaLnBrk="0" hangingPunct="0"/>
              <a:r>
                <a:rPr lang="en-US" sz="1600">
                  <a:solidFill>
                    <a:schemeClr val="accent2"/>
                  </a:solidFill>
                </a:rPr>
                <a:t>- </a:t>
              </a:r>
              <a:r>
                <a:rPr lang="en-US">
                  <a:solidFill>
                    <a:schemeClr val="accent2"/>
                  </a:solidFill>
                </a:rPr>
                <a:t>how</a:t>
              </a:r>
            </a:p>
          </p:txBody>
        </p:sp>
      </p:grpSp>
      <p:sp>
        <p:nvSpPr>
          <p:cNvPr id="8215" name="Text Box 23"/>
          <p:cNvSpPr txBox="1">
            <a:spLocks noChangeArrowheads="1"/>
          </p:cNvSpPr>
          <p:nvPr/>
        </p:nvSpPr>
        <p:spPr bwMode="auto">
          <a:xfrm>
            <a:off x="3965575" y="3581400"/>
            <a:ext cx="1216025" cy="579438"/>
          </a:xfrm>
          <a:prstGeom prst="rect">
            <a:avLst/>
          </a:prstGeom>
          <a:noFill/>
          <a:ln w="9525">
            <a:noFill/>
            <a:miter lim="800000"/>
            <a:headEnd/>
            <a:tailEnd/>
          </a:ln>
          <a:effectLst>
            <a:outerShdw dist="35921" dir="2700000" algn="ctr" rotWithShape="0">
              <a:schemeClr val="tx1"/>
            </a:outerShdw>
          </a:effectLst>
        </p:spPr>
        <p:txBody>
          <a:bodyPr wrap="none">
            <a:spAutoFit/>
          </a:bodyPr>
          <a:lstStyle/>
          <a:p>
            <a:r>
              <a:rPr lang="en-US" sz="3200" b="1">
                <a:solidFill>
                  <a:srgbClr val="FF0000"/>
                </a:solidFill>
                <a:effectLst>
                  <a:outerShdw blurRad="38100" dist="38100" dir="2700000" algn="tl">
                    <a:srgbClr val="C0C0C0"/>
                  </a:outerShdw>
                </a:effectLst>
              </a:rPr>
              <a:t>Habit</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8215"/>
                                        </p:tgtEl>
                                        <p:attrNameLst>
                                          <p:attrName>style.visibility</p:attrName>
                                        </p:attrNameLst>
                                      </p:cBhvr>
                                      <p:to>
                                        <p:strVal val="visible"/>
                                      </p:to>
                                    </p:set>
                                    <p:animEffect transition="in" filter="diamond(in)">
                                      <p:cBhvr>
                                        <p:cTn id="22" dur="1000"/>
                                        <p:tgtEl>
                                          <p:spTgt spid="8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MATURITY CONTINUUM- DEPENDENT, INDEPENTENT, INTERDEPENDENT</a:t>
            </a:r>
          </a:p>
        </p:txBody>
      </p:sp>
      <p:sp>
        <p:nvSpPr>
          <p:cNvPr id="3" name="Content Placeholder 2"/>
          <p:cNvSpPr>
            <a:spLocks noGrp="1"/>
          </p:cNvSpPr>
          <p:nvPr>
            <p:ph idx="1"/>
          </p:nvPr>
        </p:nvSpPr>
        <p:spPr/>
        <p:txBody>
          <a:bodyPr/>
          <a:lstStyle/>
          <a:p>
            <a:r>
              <a:rPr lang="en-US" dirty="0"/>
              <a:t>DEPENDENCE is the paradigm of YOU.</a:t>
            </a:r>
          </a:p>
          <a:p>
            <a:endParaRPr lang="en-US" dirty="0"/>
          </a:p>
          <a:p>
            <a:endParaRPr lang="en-US" dirty="0"/>
          </a:p>
          <a:p>
            <a:r>
              <a:rPr lang="en-US" dirty="0"/>
              <a:t>INDEPENDENCE is the paradigm of I.</a:t>
            </a:r>
          </a:p>
          <a:p>
            <a:endParaRPr lang="en-US" dirty="0"/>
          </a:p>
          <a:p>
            <a:endParaRPr lang="en-US" dirty="0"/>
          </a:p>
          <a:p>
            <a:r>
              <a:rPr lang="en-US" dirty="0"/>
              <a:t>INTERDEPENDENCE is the paradigm of WE.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8009F-A4AC-41EC-A3CF-3A43892B7A2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F0A019B-633F-4394-8D46-8BC2AF272B00}"/>
              </a:ext>
            </a:extLst>
          </p:cNvPr>
          <p:cNvSpPr>
            <a:spLocks noGrp="1"/>
          </p:cNvSpPr>
          <p:nvPr>
            <p:ph idx="1"/>
          </p:nvPr>
        </p:nvSpPr>
        <p:spPr/>
        <p:txBody>
          <a:bodyPr/>
          <a:lstStyle/>
          <a:p>
            <a:r>
              <a:rPr lang="en-IN" dirty="0"/>
              <a:t>Dependent people need others to get what they want.</a:t>
            </a:r>
          </a:p>
          <a:p>
            <a:endParaRPr lang="en-IN" dirty="0"/>
          </a:p>
          <a:p>
            <a:r>
              <a:rPr lang="en-IN" dirty="0"/>
              <a:t>Independent people can get what they want through their own effort.</a:t>
            </a:r>
          </a:p>
          <a:p>
            <a:pPr marL="0" indent="0">
              <a:buNone/>
            </a:pPr>
            <a:endParaRPr lang="en-IN" dirty="0"/>
          </a:p>
          <a:p>
            <a:r>
              <a:rPr lang="en-IN" dirty="0"/>
              <a:t>Interdependent people combine their own efforts with the efforts of others to achieve their greatest success.</a:t>
            </a:r>
          </a:p>
        </p:txBody>
      </p:sp>
    </p:spTree>
    <p:extLst>
      <p:ext uri="{BB962C8B-B14F-4D97-AF65-F5344CB8AC3E}">
        <p14:creationId xmlns:p14="http://schemas.microsoft.com/office/powerpoint/2010/main" val="537070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56" name="Oval 28"/>
          <p:cNvSpPr>
            <a:spLocks noChangeArrowheads="1"/>
          </p:cNvSpPr>
          <p:nvPr/>
        </p:nvSpPr>
        <p:spPr bwMode="auto">
          <a:xfrm>
            <a:off x="838200" y="1371600"/>
            <a:ext cx="7315200" cy="5486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44" name="Oval 16"/>
          <p:cNvSpPr>
            <a:spLocks noChangeArrowheads="1"/>
          </p:cNvSpPr>
          <p:nvPr/>
        </p:nvSpPr>
        <p:spPr bwMode="auto">
          <a:xfrm>
            <a:off x="1189038" y="1295400"/>
            <a:ext cx="6613525" cy="4900613"/>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8173" name="WordArt 45"/>
          <p:cNvSpPr>
            <a:spLocks noChangeArrowheads="1" noChangeShapeType="1" noTextEdit="1"/>
          </p:cNvSpPr>
          <p:nvPr/>
        </p:nvSpPr>
        <p:spPr bwMode="auto">
          <a:xfrm rot="-2742114">
            <a:off x="954881" y="2132807"/>
            <a:ext cx="1690687" cy="273050"/>
          </a:xfrm>
          <a:prstGeom prst="rect">
            <a:avLst/>
          </a:prstGeom>
        </p:spPr>
        <p:txBody>
          <a:bodyPr spcFirstLastPara="1" wrap="none" fromWordArt="1">
            <a:prstTxWarp prst="textArchUp">
              <a:avLst>
                <a:gd name="adj" fmla="val 10800000"/>
              </a:avLst>
            </a:prstTxWarp>
          </a:bodyPr>
          <a:lstStyle/>
          <a:p>
            <a:pPr algn="ctr"/>
            <a:r>
              <a:rPr lang="en-US" sz="1200" i="1" kern="10">
                <a:ln w="9525">
                  <a:solidFill>
                    <a:srgbClr val="000000"/>
                  </a:solidFill>
                  <a:round/>
                  <a:headEnd/>
                  <a:tailEnd/>
                </a:ln>
                <a:solidFill>
                  <a:srgbClr val="000000"/>
                </a:solidFill>
                <a:latin typeface="Century Gothic"/>
              </a:rPr>
              <a:t>H#7 Sharpen The Saw</a:t>
            </a:r>
          </a:p>
        </p:txBody>
      </p:sp>
      <p:sp>
        <p:nvSpPr>
          <p:cNvPr id="48130" name="Rectangle 2"/>
          <p:cNvSpPr>
            <a:spLocks noGrp="1" noChangeArrowheads="1"/>
          </p:cNvSpPr>
          <p:nvPr>
            <p:ph type="title"/>
          </p:nvPr>
        </p:nvSpPr>
        <p:spPr/>
        <p:txBody>
          <a:bodyPr/>
          <a:lstStyle/>
          <a:p>
            <a:r>
              <a:rPr lang="en-US" dirty="0"/>
              <a:t>the Maturity Continuum</a:t>
            </a:r>
          </a:p>
        </p:txBody>
      </p:sp>
      <p:sp>
        <p:nvSpPr>
          <p:cNvPr id="48154" name="Text Box 26"/>
          <p:cNvSpPr txBox="1">
            <a:spLocks noChangeArrowheads="1"/>
          </p:cNvSpPr>
          <p:nvPr/>
        </p:nvSpPr>
        <p:spPr bwMode="auto">
          <a:xfrm>
            <a:off x="2514600" y="3581400"/>
            <a:ext cx="3962400" cy="304800"/>
          </a:xfrm>
          <a:prstGeom prst="rect">
            <a:avLst/>
          </a:prstGeom>
          <a:solidFill>
            <a:srgbClr val="339966">
              <a:alpha val="50000"/>
            </a:srgbClr>
          </a:solidFill>
          <a:ln w="9525">
            <a:noFill/>
            <a:miter lim="800000"/>
            <a:headEnd/>
            <a:tailEnd/>
          </a:ln>
          <a:effectLst/>
        </p:spPr>
        <p:txBody>
          <a:bodyPr anchor="ctr"/>
          <a:lstStyle/>
          <a:p>
            <a:pPr algn="ctr"/>
            <a:r>
              <a:rPr lang="en-US"/>
              <a:t>Independence</a:t>
            </a:r>
          </a:p>
        </p:txBody>
      </p:sp>
      <p:grpSp>
        <p:nvGrpSpPr>
          <p:cNvPr id="2" name="Group 90"/>
          <p:cNvGrpSpPr>
            <a:grpSpLocks/>
          </p:cNvGrpSpPr>
          <p:nvPr/>
        </p:nvGrpSpPr>
        <p:grpSpPr bwMode="auto">
          <a:xfrm>
            <a:off x="2514600" y="3886200"/>
            <a:ext cx="3962400" cy="2133600"/>
            <a:chOff x="1584" y="2448"/>
            <a:chExt cx="2496" cy="1344"/>
          </a:xfrm>
        </p:grpSpPr>
        <p:sp>
          <p:nvSpPr>
            <p:cNvPr id="48153" name="Text Box 25"/>
            <p:cNvSpPr txBox="1">
              <a:spLocks noChangeArrowheads="1"/>
            </p:cNvSpPr>
            <p:nvPr/>
          </p:nvSpPr>
          <p:spPr bwMode="auto">
            <a:xfrm>
              <a:off x="1584" y="3600"/>
              <a:ext cx="2496" cy="192"/>
            </a:xfrm>
            <a:prstGeom prst="rect">
              <a:avLst/>
            </a:prstGeom>
            <a:solidFill>
              <a:srgbClr val="339966">
                <a:alpha val="50000"/>
              </a:srgbClr>
            </a:solidFill>
            <a:ln w="9525">
              <a:noFill/>
              <a:miter lim="800000"/>
              <a:headEnd/>
              <a:tailEnd/>
            </a:ln>
            <a:effectLst/>
          </p:spPr>
          <p:txBody>
            <a:bodyPr anchor="ctr"/>
            <a:lstStyle/>
            <a:p>
              <a:pPr algn="ctr"/>
              <a:r>
                <a:rPr lang="en-US"/>
                <a:t>Dependence</a:t>
              </a:r>
            </a:p>
          </p:txBody>
        </p:sp>
        <p:sp>
          <p:nvSpPr>
            <p:cNvPr id="48163" name="AutoShape 35"/>
            <p:cNvSpPr>
              <a:spLocks noChangeArrowheads="1"/>
            </p:cNvSpPr>
            <p:nvPr/>
          </p:nvSpPr>
          <p:spPr bwMode="auto">
            <a:xfrm>
              <a:off x="1584" y="3024"/>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wrap="none" anchor="ctr"/>
            <a:lstStyle/>
            <a:p>
              <a:pPr algn="ctr"/>
              <a:r>
                <a:rPr lang="en-US" sz="1200"/>
                <a:t>H#1</a:t>
              </a:r>
            </a:p>
            <a:p>
              <a:pPr algn="ctr"/>
              <a:r>
                <a:rPr lang="en-US" sz="1200"/>
                <a:t>Be Proactive</a:t>
              </a:r>
            </a:p>
          </p:txBody>
        </p:sp>
        <p:sp>
          <p:nvSpPr>
            <p:cNvPr id="48164" name="AutoShape 36"/>
            <p:cNvSpPr>
              <a:spLocks noChangeArrowheads="1"/>
            </p:cNvSpPr>
            <p:nvPr/>
          </p:nvSpPr>
          <p:spPr bwMode="auto">
            <a:xfrm>
              <a:off x="2208" y="2448"/>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wrap="none" anchor="ctr"/>
            <a:lstStyle/>
            <a:p>
              <a:pPr algn="ctr"/>
              <a:r>
                <a:rPr lang="en-US" sz="1200"/>
                <a:t>H#3</a:t>
              </a:r>
            </a:p>
            <a:p>
              <a:pPr algn="ctr"/>
              <a:r>
                <a:rPr lang="en-US" sz="1200"/>
                <a:t>First Things First</a:t>
              </a:r>
            </a:p>
          </p:txBody>
        </p:sp>
        <p:sp>
          <p:nvSpPr>
            <p:cNvPr id="48165" name="AutoShape 37"/>
            <p:cNvSpPr>
              <a:spLocks noChangeArrowheads="1"/>
            </p:cNvSpPr>
            <p:nvPr/>
          </p:nvSpPr>
          <p:spPr bwMode="auto">
            <a:xfrm>
              <a:off x="2832" y="3024"/>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wrap="none" anchor="ctr"/>
            <a:lstStyle/>
            <a:p>
              <a:pPr algn="ctr"/>
              <a:r>
                <a:rPr lang="en-US" sz="1200"/>
                <a:t>H#2</a:t>
              </a:r>
            </a:p>
            <a:p>
              <a:pPr algn="ctr"/>
              <a:r>
                <a:rPr lang="en-US" sz="1200"/>
                <a:t>Begin With End</a:t>
              </a:r>
            </a:p>
            <a:p>
              <a:pPr algn="ctr"/>
              <a:r>
                <a:rPr lang="en-US" sz="1200"/>
                <a:t>In Mind</a:t>
              </a:r>
            </a:p>
          </p:txBody>
        </p:sp>
        <p:sp>
          <p:nvSpPr>
            <p:cNvPr id="48166" name="AutoShape 38"/>
            <p:cNvSpPr>
              <a:spLocks noChangeArrowheads="1"/>
            </p:cNvSpPr>
            <p:nvPr/>
          </p:nvSpPr>
          <p:spPr bwMode="auto">
            <a:xfrm rot="10800000">
              <a:off x="2208" y="3024"/>
              <a:ext cx="1248" cy="576"/>
            </a:xfrm>
            <a:prstGeom prst="triangle">
              <a:avLst>
                <a:gd name="adj" fmla="val 50000"/>
              </a:avLst>
            </a:prstGeom>
            <a:solidFill>
              <a:schemeClr val="accent1"/>
            </a:solidFill>
            <a:ln w="9525">
              <a:solidFill>
                <a:schemeClr val="tx1"/>
              </a:solidFill>
              <a:miter lim="800000"/>
              <a:headEnd/>
              <a:tailEnd/>
            </a:ln>
            <a:effectLst/>
          </p:spPr>
          <p:txBody>
            <a:bodyPr rot="10800000" wrap="none" anchor="ctr"/>
            <a:lstStyle/>
            <a:p>
              <a:pPr algn="ctr"/>
              <a:r>
                <a:rPr lang="en-US" sz="1600" b="1"/>
                <a:t>Private</a:t>
              </a:r>
            </a:p>
            <a:p>
              <a:pPr algn="ctr"/>
              <a:r>
                <a:rPr lang="en-US" sz="1600" b="1"/>
                <a:t>Victory</a:t>
              </a:r>
            </a:p>
          </p:txBody>
        </p:sp>
      </p:grpSp>
      <p:grpSp>
        <p:nvGrpSpPr>
          <p:cNvPr id="3" name="Group 89"/>
          <p:cNvGrpSpPr>
            <a:grpSpLocks/>
          </p:cNvGrpSpPr>
          <p:nvPr/>
        </p:nvGrpSpPr>
        <p:grpSpPr bwMode="auto">
          <a:xfrm>
            <a:off x="2513013" y="1447800"/>
            <a:ext cx="3963987" cy="2133600"/>
            <a:chOff x="1583" y="912"/>
            <a:chExt cx="2497" cy="1344"/>
          </a:xfrm>
        </p:grpSpPr>
        <p:sp>
          <p:nvSpPr>
            <p:cNvPr id="48155" name="Text Box 27"/>
            <p:cNvSpPr txBox="1">
              <a:spLocks noChangeArrowheads="1"/>
            </p:cNvSpPr>
            <p:nvPr/>
          </p:nvSpPr>
          <p:spPr bwMode="auto">
            <a:xfrm>
              <a:off x="1584" y="912"/>
              <a:ext cx="2496" cy="192"/>
            </a:xfrm>
            <a:prstGeom prst="rect">
              <a:avLst/>
            </a:prstGeom>
            <a:solidFill>
              <a:srgbClr val="339966">
                <a:alpha val="50000"/>
              </a:srgbClr>
            </a:solidFill>
            <a:ln w="9525">
              <a:noFill/>
              <a:miter lim="800000"/>
              <a:headEnd/>
              <a:tailEnd/>
            </a:ln>
            <a:effectLst/>
          </p:spPr>
          <p:txBody>
            <a:bodyPr anchor="ctr"/>
            <a:lstStyle/>
            <a:p>
              <a:pPr algn="ctr"/>
              <a:r>
                <a:rPr lang="en-US"/>
                <a:t>Interdependence</a:t>
              </a:r>
            </a:p>
          </p:txBody>
        </p:sp>
        <p:sp>
          <p:nvSpPr>
            <p:cNvPr id="48169" name="AutoShape 41"/>
            <p:cNvSpPr>
              <a:spLocks noChangeArrowheads="1"/>
            </p:cNvSpPr>
            <p:nvPr/>
          </p:nvSpPr>
          <p:spPr bwMode="auto">
            <a:xfrm rot="10800000">
              <a:off x="2831" y="1103"/>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rot="10800000" wrap="none" anchor="ctr"/>
            <a:lstStyle/>
            <a:p>
              <a:pPr algn="ctr"/>
              <a:r>
                <a:rPr lang="en-US" sz="1200"/>
                <a:t>H#6</a:t>
              </a:r>
            </a:p>
            <a:p>
              <a:pPr algn="ctr"/>
              <a:r>
                <a:rPr lang="en-US" sz="1200"/>
                <a:t>Synergize</a:t>
              </a:r>
            </a:p>
          </p:txBody>
        </p:sp>
        <p:sp>
          <p:nvSpPr>
            <p:cNvPr id="48170" name="AutoShape 42"/>
            <p:cNvSpPr>
              <a:spLocks noChangeArrowheads="1"/>
            </p:cNvSpPr>
            <p:nvPr/>
          </p:nvSpPr>
          <p:spPr bwMode="auto">
            <a:xfrm rot="10800000">
              <a:off x="2208" y="1680"/>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rot="10800000" wrap="none" anchor="ctr"/>
            <a:lstStyle/>
            <a:p>
              <a:pPr algn="ctr"/>
              <a:r>
                <a:rPr lang="en-US" sz="1200"/>
                <a:t>H#4</a:t>
              </a:r>
            </a:p>
            <a:p>
              <a:pPr algn="ctr"/>
              <a:r>
                <a:rPr lang="en-US" sz="1200"/>
                <a:t>Win-Win</a:t>
              </a:r>
            </a:p>
          </p:txBody>
        </p:sp>
        <p:sp>
          <p:nvSpPr>
            <p:cNvPr id="48171" name="AutoShape 43"/>
            <p:cNvSpPr>
              <a:spLocks noChangeArrowheads="1"/>
            </p:cNvSpPr>
            <p:nvPr/>
          </p:nvSpPr>
          <p:spPr bwMode="auto">
            <a:xfrm rot="10800000">
              <a:off x="1583" y="1104"/>
              <a:ext cx="1248" cy="576"/>
            </a:xfrm>
            <a:prstGeom prst="triangle">
              <a:avLst>
                <a:gd name="adj" fmla="val 50000"/>
              </a:avLst>
            </a:prstGeom>
            <a:solidFill>
              <a:srgbClr val="339966">
                <a:alpha val="80000"/>
              </a:srgbClr>
            </a:solidFill>
            <a:ln w="9525">
              <a:solidFill>
                <a:schemeClr val="tx1"/>
              </a:solidFill>
              <a:miter lim="800000"/>
              <a:headEnd/>
              <a:tailEnd/>
            </a:ln>
            <a:effectLst/>
          </p:spPr>
          <p:txBody>
            <a:bodyPr rot="10800000" wrap="none" anchor="ctr"/>
            <a:lstStyle/>
            <a:p>
              <a:pPr algn="ctr"/>
              <a:r>
                <a:rPr lang="en-US" sz="1200"/>
                <a:t>H#5</a:t>
              </a:r>
            </a:p>
            <a:p>
              <a:pPr algn="ctr"/>
              <a:r>
                <a:rPr lang="en-US" sz="1200"/>
                <a:t>Empathize</a:t>
              </a:r>
            </a:p>
          </p:txBody>
        </p:sp>
        <p:sp>
          <p:nvSpPr>
            <p:cNvPr id="48172" name="AutoShape 44"/>
            <p:cNvSpPr>
              <a:spLocks noChangeArrowheads="1"/>
            </p:cNvSpPr>
            <p:nvPr/>
          </p:nvSpPr>
          <p:spPr bwMode="auto">
            <a:xfrm rot="21600000">
              <a:off x="2207" y="1104"/>
              <a:ext cx="1248" cy="576"/>
            </a:xfrm>
            <a:prstGeom prst="triangle">
              <a:avLst>
                <a:gd name="adj" fmla="val 50000"/>
              </a:avLst>
            </a:prstGeom>
            <a:solidFill>
              <a:schemeClr val="accent1"/>
            </a:solidFill>
            <a:ln w="9525">
              <a:solidFill>
                <a:schemeClr val="tx1"/>
              </a:solidFill>
              <a:miter lim="800000"/>
              <a:headEnd/>
              <a:tailEnd/>
            </a:ln>
            <a:effectLst/>
          </p:spPr>
          <p:txBody>
            <a:bodyPr wrap="none" anchor="ctr"/>
            <a:lstStyle/>
            <a:p>
              <a:pPr algn="ctr"/>
              <a:r>
                <a:rPr lang="en-US" sz="1600" b="1"/>
                <a:t>Public</a:t>
              </a:r>
            </a:p>
            <a:p>
              <a:pPr algn="ctr"/>
              <a:r>
                <a:rPr lang="en-US" sz="1600" b="1"/>
                <a:t>Victory</a:t>
              </a:r>
            </a:p>
          </p:txBody>
        </p: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EFFECTIVENESS DEFINED</a:t>
            </a:r>
          </a:p>
        </p:txBody>
      </p:sp>
      <p:sp>
        <p:nvSpPr>
          <p:cNvPr id="3" name="Content Placeholder 2"/>
          <p:cNvSpPr>
            <a:spLocks noGrp="1"/>
          </p:cNvSpPr>
          <p:nvPr>
            <p:ph idx="1"/>
          </p:nvPr>
        </p:nvSpPr>
        <p:spPr/>
        <p:txBody>
          <a:bodyPr/>
          <a:lstStyle/>
          <a:p>
            <a:r>
              <a:rPr lang="en-US" dirty="0"/>
              <a:t>Effectiveness is a function of two things: what is produced (the result) and the production capability.</a:t>
            </a:r>
          </a:p>
          <a:p>
            <a:r>
              <a:rPr lang="en-US" dirty="0"/>
              <a:t>Three Kinds of assets: Physical, Financial and Human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A001C-EA07-46FB-8606-FA2F71687619}"/>
              </a:ext>
            </a:extLst>
          </p:cNvPr>
          <p:cNvSpPr>
            <a:spLocks noGrp="1"/>
          </p:cNvSpPr>
          <p:nvPr>
            <p:ph type="title"/>
          </p:nvPr>
        </p:nvSpPr>
        <p:spPr/>
        <p:txBody>
          <a:bodyPr/>
          <a:lstStyle/>
          <a:p>
            <a:r>
              <a:rPr lang="en-IN" dirty="0"/>
              <a:t>What are seven habits?</a:t>
            </a:r>
          </a:p>
        </p:txBody>
      </p:sp>
      <p:sp>
        <p:nvSpPr>
          <p:cNvPr id="3" name="Content Placeholder 2">
            <a:extLst>
              <a:ext uri="{FF2B5EF4-FFF2-40B4-BE49-F238E27FC236}">
                <a16:creationId xmlns:a16="http://schemas.microsoft.com/office/drawing/2014/main" id="{DC7A2295-E7DA-4703-8EB5-98828AB61967}"/>
              </a:ext>
            </a:extLst>
          </p:cNvPr>
          <p:cNvSpPr>
            <a:spLocks noGrp="1"/>
          </p:cNvSpPr>
          <p:nvPr>
            <p:ph idx="1"/>
          </p:nvPr>
        </p:nvSpPr>
        <p:spPr/>
        <p:txBody>
          <a:bodyPr/>
          <a:lstStyle/>
          <a:p>
            <a:r>
              <a:rPr lang="en-IN" dirty="0"/>
              <a:t>Be proactive</a:t>
            </a:r>
          </a:p>
          <a:p>
            <a:r>
              <a:rPr lang="en-IN" dirty="0"/>
              <a:t>Begin with end in mind</a:t>
            </a:r>
          </a:p>
          <a:p>
            <a:r>
              <a:rPr lang="en-IN" dirty="0"/>
              <a:t>Put first things first</a:t>
            </a:r>
          </a:p>
          <a:p>
            <a:r>
              <a:rPr lang="en-IN" dirty="0"/>
              <a:t>Think Win-Win</a:t>
            </a:r>
          </a:p>
          <a:p>
            <a:r>
              <a:rPr lang="en-IN" dirty="0"/>
              <a:t>Seek first to understand, then to be understood</a:t>
            </a:r>
          </a:p>
          <a:p>
            <a:r>
              <a:rPr lang="en-IN" dirty="0"/>
              <a:t>Synergise</a:t>
            </a:r>
          </a:p>
          <a:p>
            <a:r>
              <a:rPr lang="en-IN" dirty="0"/>
              <a:t>Sharpen the saw</a:t>
            </a:r>
          </a:p>
        </p:txBody>
      </p:sp>
    </p:spTree>
    <p:extLst>
      <p:ext uri="{BB962C8B-B14F-4D97-AF65-F5344CB8AC3E}">
        <p14:creationId xmlns:p14="http://schemas.microsoft.com/office/powerpoint/2010/main" val="3611552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 PROACTIVE</a:t>
            </a:r>
          </a:p>
        </p:txBody>
      </p:sp>
      <p:sp>
        <p:nvSpPr>
          <p:cNvPr id="3" name="Text Placeholder 2"/>
          <p:cNvSpPr>
            <a:spLocks noGrp="1"/>
          </p:cNvSpPr>
          <p:nvPr>
            <p:ph type="body" idx="1"/>
          </p:nvPr>
        </p:nvSpPr>
        <p:spPr/>
        <p:txBody>
          <a:bodyPr/>
          <a:lstStyle/>
          <a:p>
            <a:r>
              <a:rPr lang="en-US" dirty="0"/>
              <a:t>HABIT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485900" y="1200150"/>
            <a:ext cx="5429250" cy="971550"/>
          </a:xfrm>
        </p:spPr>
        <p:txBody>
          <a:bodyPr/>
          <a:lstStyle/>
          <a:p>
            <a:r>
              <a:rPr lang="en-GB" dirty="0">
                <a:solidFill>
                  <a:schemeClr val="accent4"/>
                </a:solidFill>
              </a:rPr>
              <a:t>WHAT IS ATTITUDE?</a:t>
            </a:r>
          </a:p>
        </p:txBody>
      </p:sp>
      <p:sp>
        <p:nvSpPr>
          <p:cNvPr id="6147" name="Rectangle 3"/>
          <p:cNvSpPr>
            <a:spLocks noGrp="1" noChangeArrowheads="1"/>
          </p:cNvSpPr>
          <p:nvPr>
            <p:ph type="body" idx="1"/>
          </p:nvPr>
        </p:nvSpPr>
        <p:spPr/>
        <p:txBody>
          <a:bodyPr/>
          <a:lstStyle/>
          <a:p>
            <a:endParaRPr lang="en-GB" dirty="0">
              <a:solidFill>
                <a:srgbClr val="009900"/>
              </a:solidFill>
            </a:endParaRPr>
          </a:p>
          <a:p>
            <a:r>
              <a:rPr lang="en-GB" dirty="0"/>
              <a:t>An attitude can be defined as a persistent tendency to feel and behave in a particular way toward some object, event or person.</a:t>
            </a:r>
          </a:p>
        </p:txBody>
      </p:sp>
    </p:spTree>
    <p:extLst>
      <p:ext uri="{BB962C8B-B14F-4D97-AF65-F5344CB8AC3E}">
        <p14:creationId xmlns:p14="http://schemas.microsoft.com/office/powerpoint/2010/main" val="96729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err="1"/>
              <a:t>proactivity</a:t>
            </a:r>
            <a:r>
              <a:rPr lang="en-US" dirty="0"/>
              <a:t>?</a:t>
            </a:r>
          </a:p>
        </p:txBody>
      </p:sp>
      <p:sp>
        <p:nvSpPr>
          <p:cNvPr id="3" name="Content Placeholder 2"/>
          <p:cNvSpPr>
            <a:spLocks noGrp="1"/>
          </p:cNvSpPr>
          <p:nvPr>
            <p:ph idx="1"/>
          </p:nvPr>
        </p:nvSpPr>
        <p:spPr/>
        <p:txBody>
          <a:bodyPr/>
          <a:lstStyle/>
          <a:p>
            <a:r>
              <a:rPr lang="en-US" dirty="0"/>
              <a:t>Reactive people are driven by feelings, by circumstances, by conditions, by their environment.</a:t>
            </a:r>
          </a:p>
          <a:p>
            <a:r>
              <a:rPr lang="en-US" dirty="0"/>
              <a:t>Proactive people are driven by values- carefully thought about, selected and internalized values.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F4FA4-E8E1-4CA7-A1EF-0AD00E0AE64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774AE72E-20E5-4DD5-81A3-398643A41B29}"/>
              </a:ext>
            </a:extLst>
          </p:cNvPr>
          <p:cNvSpPr>
            <a:spLocks noGrp="1"/>
          </p:cNvSpPr>
          <p:nvPr>
            <p:ph sz="half" idx="1"/>
          </p:nvPr>
        </p:nvSpPr>
        <p:spPr/>
        <p:txBody>
          <a:bodyPr>
            <a:normAutofit lnSpcReduction="10000"/>
          </a:bodyPr>
          <a:lstStyle/>
          <a:p>
            <a:r>
              <a:rPr lang="en-IN" dirty="0"/>
              <a:t>Reactive language</a:t>
            </a:r>
          </a:p>
          <a:p>
            <a:r>
              <a:rPr lang="en-IN" dirty="0"/>
              <a:t>There is nothing I can do</a:t>
            </a:r>
          </a:p>
          <a:p>
            <a:r>
              <a:rPr lang="en-IN" dirty="0"/>
              <a:t>He makes me so mad</a:t>
            </a:r>
          </a:p>
          <a:p>
            <a:r>
              <a:rPr lang="en-IN" dirty="0"/>
              <a:t>They won’t allow that</a:t>
            </a:r>
          </a:p>
          <a:p>
            <a:r>
              <a:rPr lang="en-IN" dirty="0"/>
              <a:t>I am not responsible</a:t>
            </a:r>
          </a:p>
        </p:txBody>
      </p:sp>
      <p:sp>
        <p:nvSpPr>
          <p:cNvPr id="4" name="Content Placeholder 3">
            <a:extLst>
              <a:ext uri="{FF2B5EF4-FFF2-40B4-BE49-F238E27FC236}">
                <a16:creationId xmlns:a16="http://schemas.microsoft.com/office/drawing/2014/main" id="{86B2BBE9-4DBE-4A85-8495-7692B8398E36}"/>
              </a:ext>
            </a:extLst>
          </p:cNvPr>
          <p:cNvSpPr>
            <a:spLocks noGrp="1"/>
          </p:cNvSpPr>
          <p:nvPr>
            <p:ph sz="half" idx="2"/>
          </p:nvPr>
        </p:nvSpPr>
        <p:spPr/>
        <p:txBody>
          <a:bodyPr>
            <a:normAutofit lnSpcReduction="10000"/>
          </a:bodyPr>
          <a:lstStyle/>
          <a:p>
            <a:r>
              <a:rPr lang="en-IN" dirty="0"/>
              <a:t>Proactive language</a:t>
            </a:r>
          </a:p>
          <a:p>
            <a:r>
              <a:rPr lang="en-IN" dirty="0"/>
              <a:t>Let us look at our alternatives</a:t>
            </a:r>
          </a:p>
          <a:p>
            <a:r>
              <a:rPr lang="en-IN" dirty="0"/>
              <a:t>I control my own </a:t>
            </a:r>
            <a:r>
              <a:rPr lang="en-IN" dirty="0" err="1"/>
              <a:t>feeings</a:t>
            </a:r>
            <a:endParaRPr lang="en-IN" dirty="0"/>
          </a:p>
          <a:p>
            <a:r>
              <a:rPr lang="en-IN" dirty="0"/>
              <a:t>I can create an effective presentation</a:t>
            </a:r>
          </a:p>
          <a:p>
            <a:r>
              <a:rPr lang="en-IN" dirty="0"/>
              <a:t>I am responsible for my behaviour</a:t>
            </a:r>
          </a:p>
        </p:txBody>
      </p:sp>
    </p:spTree>
    <p:extLst>
      <p:ext uri="{BB962C8B-B14F-4D97-AF65-F5344CB8AC3E}">
        <p14:creationId xmlns:p14="http://schemas.microsoft.com/office/powerpoint/2010/main" val="374764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endParaRPr lang="en-GB" dirty="0"/>
          </a:p>
        </p:txBody>
      </p:sp>
      <p:sp>
        <p:nvSpPr>
          <p:cNvPr id="10243" name="Rectangle 3"/>
          <p:cNvSpPr>
            <a:spLocks noGrp="1" noChangeArrowheads="1"/>
          </p:cNvSpPr>
          <p:nvPr>
            <p:ph type="body" idx="1"/>
          </p:nvPr>
        </p:nvSpPr>
        <p:spPr/>
        <p:txBody>
          <a:bodyPr>
            <a:normAutofit lnSpcReduction="10000"/>
          </a:bodyPr>
          <a:lstStyle/>
          <a:p>
            <a:pPr>
              <a:lnSpc>
                <a:spcPct val="90000"/>
              </a:lnSpc>
              <a:buFontTx/>
              <a:buNone/>
            </a:pPr>
            <a:r>
              <a:rPr lang="en-GB" sz="2800" b="1" dirty="0">
                <a:solidFill>
                  <a:srgbClr val="990099"/>
                </a:solidFill>
                <a:latin typeface="Arial" charset="0"/>
              </a:rPr>
              <a:t>I am the programmer</a:t>
            </a:r>
          </a:p>
          <a:p>
            <a:pPr>
              <a:lnSpc>
                <a:spcPct val="90000"/>
              </a:lnSpc>
            </a:pPr>
            <a:r>
              <a:rPr lang="en-GB" b="1" u="sng" dirty="0"/>
              <a:t>Principle</a:t>
            </a:r>
          </a:p>
          <a:p>
            <a:pPr lvl="1">
              <a:lnSpc>
                <a:spcPct val="90000"/>
              </a:lnSpc>
            </a:pPr>
            <a:r>
              <a:rPr lang="en-GB" sz="2400" b="1" dirty="0"/>
              <a:t>I have the </a:t>
            </a:r>
            <a:r>
              <a:rPr lang="en-GB" sz="2400" b="1" dirty="0">
                <a:solidFill>
                  <a:schemeClr val="accent2"/>
                </a:solidFill>
              </a:rPr>
              <a:t>freedom to choose</a:t>
            </a:r>
          </a:p>
          <a:p>
            <a:pPr lvl="1">
              <a:lnSpc>
                <a:spcPct val="90000"/>
              </a:lnSpc>
            </a:pPr>
            <a:endParaRPr lang="en-GB" sz="2400" b="1" dirty="0">
              <a:solidFill>
                <a:schemeClr val="accent2"/>
              </a:solidFill>
            </a:endParaRPr>
          </a:p>
          <a:p>
            <a:pPr>
              <a:lnSpc>
                <a:spcPct val="90000"/>
              </a:lnSpc>
            </a:pPr>
            <a:r>
              <a:rPr lang="en-GB" b="1" u="sng" dirty="0"/>
              <a:t>Paradigm</a:t>
            </a:r>
          </a:p>
          <a:p>
            <a:pPr lvl="1">
              <a:lnSpc>
                <a:spcPct val="90000"/>
              </a:lnSpc>
            </a:pPr>
            <a:r>
              <a:rPr lang="en-GB" sz="2400" b="1" dirty="0">
                <a:solidFill>
                  <a:schemeClr val="accent2"/>
                </a:solidFill>
              </a:rPr>
              <a:t>I am responsible</a:t>
            </a:r>
            <a:r>
              <a:rPr lang="en-GB" sz="2400" b="1" dirty="0"/>
              <a:t> for my choices</a:t>
            </a:r>
          </a:p>
          <a:p>
            <a:pPr lvl="1">
              <a:lnSpc>
                <a:spcPct val="90000"/>
              </a:lnSpc>
            </a:pPr>
            <a:r>
              <a:rPr lang="en-GB" sz="2400" b="1" dirty="0"/>
              <a:t>I expand my freedom and influence by being proactive</a:t>
            </a:r>
          </a:p>
          <a:p>
            <a:pPr lvl="1">
              <a:lnSpc>
                <a:spcPct val="90000"/>
              </a:lnSpc>
            </a:pPr>
            <a:endParaRPr lang="en-GB" sz="2400" b="1" dirty="0"/>
          </a:p>
          <a:p>
            <a:pPr>
              <a:lnSpc>
                <a:spcPct val="90000"/>
              </a:lnSpc>
            </a:pPr>
            <a:r>
              <a:rPr lang="en-GB" b="1" u="sng" dirty="0"/>
              <a:t>Processes</a:t>
            </a:r>
          </a:p>
          <a:p>
            <a:pPr lvl="1">
              <a:lnSpc>
                <a:spcPct val="90000"/>
              </a:lnSpc>
            </a:pPr>
            <a:r>
              <a:rPr lang="en-GB" sz="2400" b="1" dirty="0">
                <a:solidFill>
                  <a:schemeClr val="accent2"/>
                </a:solidFill>
              </a:rPr>
              <a:t>Reactive</a:t>
            </a:r>
            <a:r>
              <a:rPr lang="en-GB" sz="2400" b="1" dirty="0"/>
              <a:t> versus </a:t>
            </a:r>
            <a:r>
              <a:rPr lang="en-GB" sz="2400" b="1" dirty="0">
                <a:solidFill>
                  <a:schemeClr val="accent2"/>
                </a:solidFill>
              </a:rPr>
              <a:t>proactive</a:t>
            </a:r>
            <a:r>
              <a:rPr lang="en-GB" sz="2400" b="1" dirty="0"/>
              <a:t> responses</a:t>
            </a:r>
          </a:p>
          <a:p>
            <a:pPr lvl="1">
              <a:lnSpc>
                <a:spcPct val="90000"/>
              </a:lnSpc>
            </a:pPr>
            <a:r>
              <a:rPr lang="en-GB" sz="2400" b="1" dirty="0">
                <a:solidFill>
                  <a:schemeClr val="accent2"/>
                </a:solidFill>
              </a:rPr>
              <a:t>Circle of Influence</a:t>
            </a:r>
            <a:endParaRPr lang="en-GB" b="1"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5" name="Text Box 21"/>
          <p:cNvSpPr txBox="1">
            <a:spLocks noChangeArrowheads="1"/>
          </p:cNvSpPr>
          <p:nvPr/>
        </p:nvSpPr>
        <p:spPr bwMode="auto">
          <a:xfrm>
            <a:off x="5867400" y="4267200"/>
            <a:ext cx="2133600" cy="1455738"/>
          </a:xfrm>
          <a:prstGeom prst="rect">
            <a:avLst/>
          </a:prstGeom>
          <a:gradFill rotWithShape="1">
            <a:gsLst>
              <a:gs pos="0">
                <a:srgbClr val="92D050"/>
              </a:gs>
              <a:gs pos="100000">
                <a:srgbClr val="008000">
                  <a:gamma/>
                  <a:shade val="46275"/>
                  <a:invGamma/>
                </a:srgbClr>
              </a:gs>
            </a:gsLst>
            <a:path path="shape">
              <a:fillToRect l="50000" t="50000" r="50000" b="50000"/>
            </a:path>
          </a:gradFill>
          <a:ln w="9525">
            <a:solidFill>
              <a:srgbClr val="92D050"/>
            </a:solidFill>
            <a:miter lim="800000"/>
            <a:headEnd/>
            <a:tailEnd/>
          </a:ln>
          <a:effectLst/>
        </p:spPr>
        <p:txBody>
          <a:bodyPr anchor="ctr"/>
          <a:lstStyle/>
          <a:p>
            <a:pPr algn="ctr">
              <a:spcBef>
                <a:spcPct val="50000"/>
              </a:spcBef>
            </a:pPr>
            <a:r>
              <a:rPr lang="en-US" sz="2400" b="1">
                <a:solidFill>
                  <a:schemeClr val="hlink"/>
                </a:solidFill>
              </a:rPr>
              <a:t>Response</a:t>
            </a:r>
          </a:p>
        </p:txBody>
      </p:sp>
      <p:sp>
        <p:nvSpPr>
          <p:cNvPr id="11284" name="Text Box 20"/>
          <p:cNvSpPr txBox="1">
            <a:spLocks noChangeArrowheads="1"/>
          </p:cNvSpPr>
          <p:nvPr/>
        </p:nvSpPr>
        <p:spPr bwMode="auto">
          <a:xfrm>
            <a:off x="4267200" y="1981200"/>
            <a:ext cx="2133600" cy="1455738"/>
          </a:xfrm>
          <a:prstGeom prst="rect">
            <a:avLst/>
          </a:prstGeom>
          <a:gradFill rotWithShape="1">
            <a:gsLst>
              <a:gs pos="0">
                <a:srgbClr val="92D050"/>
              </a:gs>
              <a:gs pos="100000">
                <a:srgbClr val="008000">
                  <a:gamma/>
                  <a:shade val="46275"/>
                  <a:invGamma/>
                </a:srgbClr>
              </a:gs>
            </a:gsLst>
            <a:path path="shape">
              <a:fillToRect l="50000" t="50000" r="50000" b="50000"/>
            </a:path>
          </a:gradFill>
          <a:ln w="9525">
            <a:solidFill>
              <a:schemeClr val="tx1"/>
            </a:solidFill>
            <a:miter lim="800000"/>
            <a:headEnd/>
            <a:tailEnd/>
          </a:ln>
          <a:effectLst/>
        </p:spPr>
        <p:txBody>
          <a:bodyPr anchor="ctr"/>
          <a:lstStyle/>
          <a:p>
            <a:pPr algn="ctr">
              <a:spcBef>
                <a:spcPct val="50000"/>
              </a:spcBef>
            </a:pPr>
            <a:r>
              <a:rPr lang="en-US" sz="2400" b="1">
                <a:solidFill>
                  <a:schemeClr val="hlink"/>
                </a:solidFill>
              </a:rPr>
              <a:t>Response</a:t>
            </a:r>
          </a:p>
        </p:txBody>
      </p:sp>
      <p:sp>
        <p:nvSpPr>
          <p:cNvPr id="11283" name="Text Box 19"/>
          <p:cNvSpPr txBox="1">
            <a:spLocks noChangeArrowheads="1"/>
          </p:cNvSpPr>
          <p:nvPr/>
        </p:nvSpPr>
        <p:spPr bwMode="auto">
          <a:xfrm>
            <a:off x="1257300" y="4343400"/>
            <a:ext cx="2133600" cy="1455738"/>
          </a:xfrm>
          <a:prstGeom prst="rect">
            <a:avLst/>
          </a:prstGeom>
          <a:solidFill>
            <a:schemeClr val="accent2">
              <a:lumMod val="40000"/>
              <a:lumOff val="60000"/>
            </a:schemeClr>
          </a:solidFill>
          <a:ln w="9525">
            <a:solidFill>
              <a:schemeClr val="tx1"/>
            </a:solidFill>
            <a:miter lim="800000"/>
            <a:headEnd/>
            <a:tailEnd/>
          </a:ln>
          <a:effectLst/>
        </p:spPr>
        <p:txBody>
          <a:bodyPr anchor="ctr"/>
          <a:lstStyle/>
          <a:p>
            <a:pPr algn="ctr">
              <a:spcBef>
                <a:spcPct val="50000"/>
              </a:spcBef>
            </a:pPr>
            <a:r>
              <a:rPr lang="en-US" sz="2400" b="1">
                <a:solidFill>
                  <a:schemeClr val="tx2"/>
                </a:solidFill>
              </a:rPr>
              <a:t>Stimulus</a:t>
            </a:r>
          </a:p>
        </p:txBody>
      </p:sp>
      <p:sp>
        <p:nvSpPr>
          <p:cNvPr id="11282" name="Text Box 18"/>
          <p:cNvSpPr txBox="1">
            <a:spLocks noChangeArrowheads="1"/>
          </p:cNvSpPr>
          <p:nvPr/>
        </p:nvSpPr>
        <p:spPr bwMode="auto">
          <a:xfrm>
            <a:off x="1219200" y="1981200"/>
            <a:ext cx="2133600" cy="1455738"/>
          </a:xfrm>
          <a:prstGeom prst="rect">
            <a:avLst/>
          </a:prstGeom>
          <a:gradFill rotWithShape="1">
            <a:gsLst>
              <a:gs pos="0">
                <a:schemeClr val="tx2">
                  <a:lumMod val="20000"/>
                  <a:lumOff val="80000"/>
                </a:schemeClr>
              </a:gs>
              <a:gs pos="100000">
                <a:srgbClr val="760000"/>
              </a:gs>
            </a:gsLst>
            <a:path path="shape">
              <a:fillToRect l="50000" t="50000" r="50000" b="50000"/>
            </a:path>
          </a:gradFill>
          <a:ln w="9525">
            <a:solidFill>
              <a:schemeClr val="tx1"/>
            </a:solidFill>
            <a:miter lim="800000"/>
            <a:headEnd/>
            <a:tailEnd/>
          </a:ln>
          <a:effectLst/>
        </p:spPr>
        <p:txBody>
          <a:bodyPr anchor="ctr"/>
          <a:lstStyle/>
          <a:p>
            <a:pPr algn="ctr">
              <a:spcBef>
                <a:spcPct val="50000"/>
              </a:spcBef>
            </a:pPr>
            <a:r>
              <a:rPr lang="en-US" sz="2400" b="1" dirty="0">
                <a:solidFill>
                  <a:schemeClr val="tx2"/>
                </a:solidFill>
              </a:rPr>
              <a:t>Stimulus</a:t>
            </a:r>
          </a:p>
        </p:txBody>
      </p:sp>
      <p:sp>
        <p:nvSpPr>
          <p:cNvPr id="11266" name="Rectangle 2"/>
          <p:cNvSpPr>
            <a:spLocks noGrp="1" noChangeArrowheads="1"/>
          </p:cNvSpPr>
          <p:nvPr>
            <p:ph type="title"/>
          </p:nvPr>
        </p:nvSpPr>
        <p:spPr/>
        <p:txBody>
          <a:bodyPr/>
          <a:lstStyle/>
          <a:p>
            <a:r>
              <a:rPr lang="en-GB" sz="2600"/>
              <a:t>#1 : Reactive VS Proactive Response</a:t>
            </a:r>
          </a:p>
        </p:txBody>
      </p:sp>
      <p:sp>
        <p:nvSpPr>
          <p:cNvPr id="11267" name="Text Box 3"/>
          <p:cNvSpPr txBox="1">
            <a:spLocks noChangeArrowheads="1"/>
          </p:cNvSpPr>
          <p:nvPr/>
        </p:nvSpPr>
        <p:spPr bwMode="auto">
          <a:xfrm>
            <a:off x="914400" y="1447800"/>
            <a:ext cx="1522413" cy="519113"/>
          </a:xfrm>
          <a:prstGeom prst="rect">
            <a:avLst/>
          </a:prstGeom>
          <a:noFill/>
          <a:ln w="9525">
            <a:noFill/>
            <a:miter lim="800000"/>
            <a:headEnd/>
            <a:tailEnd/>
          </a:ln>
          <a:effectLst/>
        </p:spPr>
        <p:txBody>
          <a:bodyPr wrap="none">
            <a:spAutoFit/>
          </a:bodyPr>
          <a:lstStyle/>
          <a:p>
            <a:pPr eaLnBrk="0" hangingPunct="0"/>
            <a:r>
              <a:rPr lang="en-US" sz="2800" dirty="0">
                <a:solidFill>
                  <a:srgbClr val="990099"/>
                </a:solidFill>
                <a:latin typeface="Times New Roman" pitchFamily="18" charset="0"/>
              </a:rPr>
              <a:t>Reactive:</a:t>
            </a:r>
          </a:p>
        </p:txBody>
      </p:sp>
      <p:sp>
        <p:nvSpPr>
          <p:cNvPr id="11273" name="AutoShape 9"/>
          <p:cNvSpPr>
            <a:spLocks noChangeArrowheads="1"/>
          </p:cNvSpPr>
          <p:nvPr/>
        </p:nvSpPr>
        <p:spPr bwMode="auto">
          <a:xfrm>
            <a:off x="3276600" y="2514600"/>
            <a:ext cx="990600" cy="533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1274" name="AutoShape 10"/>
          <p:cNvSpPr>
            <a:spLocks noChangeArrowheads="1"/>
          </p:cNvSpPr>
          <p:nvPr/>
        </p:nvSpPr>
        <p:spPr bwMode="auto">
          <a:xfrm>
            <a:off x="3048000" y="4876800"/>
            <a:ext cx="762000" cy="533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1277" name="Text Box 13"/>
          <p:cNvSpPr txBox="1">
            <a:spLocks noChangeArrowheads="1"/>
          </p:cNvSpPr>
          <p:nvPr/>
        </p:nvSpPr>
        <p:spPr bwMode="auto">
          <a:xfrm>
            <a:off x="990600" y="3733800"/>
            <a:ext cx="1624013" cy="519113"/>
          </a:xfrm>
          <a:prstGeom prst="rect">
            <a:avLst/>
          </a:prstGeom>
          <a:noFill/>
          <a:ln w="9525">
            <a:noFill/>
            <a:miter lim="800000"/>
            <a:headEnd/>
            <a:tailEnd/>
          </a:ln>
          <a:effectLst/>
        </p:spPr>
        <p:txBody>
          <a:bodyPr wrap="none">
            <a:spAutoFit/>
          </a:bodyPr>
          <a:lstStyle/>
          <a:p>
            <a:pPr eaLnBrk="0" hangingPunct="0"/>
            <a:r>
              <a:rPr lang="en-US" sz="2800" dirty="0">
                <a:solidFill>
                  <a:schemeClr val="accent2"/>
                </a:solidFill>
                <a:latin typeface="Times New Roman" pitchFamily="18" charset="0"/>
              </a:rPr>
              <a:t>Proactive:</a:t>
            </a:r>
          </a:p>
        </p:txBody>
      </p:sp>
      <p:sp>
        <p:nvSpPr>
          <p:cNvPr id="11279" name="AutoShape 15"/>
          <p:cNvSpPr>
            <a:spLocks noChangeArrowheads="1"/>
          </p:cNvSpPr>
          <p:nvPr/>
        </p:nvSpPr>
        <p:spPr bwMode="auto">
          <a:xfrm>
            <a:off x="5181600" y="4876800"/>
            <a:ext cx="762000" cy="533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1280" name="Text Box 16"/>
          <p:cNvSpPr txBox="1">
            <a:spLocks noChangeArrowheads="1"/>
          </p:cNvSpPr>
          <p:nvPr/>
        </p:nvSpPr>
        <p:spPr bwMode="auto">
          <a:xfrm>
            <a:off x="3886200" y="4495800"/>
            <a:ext cx="1328738" cy="1069975"/>
          </a:xfrm>
          <a:prstGeom prst="rect">
            <a:avLst/>
          </a:prstGeom>
          <a:noFill/>
          <a:ln w="9525">
            <a:noFill/>
            <a:miter lim="800000"/>
            <a:headEnd/>
            <a:tailEnd/>
          </a:ln>
          <a:effectLst/>
        </p:spPr>
        <p:txBody>
          <a:bodyPr wrap="none">
            <a:spAutoFit/>
          </a:bodyPr>
          <a:lstStyle/>
          <a:p>
            <a:pPr algn="ctr" eaLnBrk="0" hangingPunct="0"/>
            <a:r>
              <a:rPr lang="en-US" sz="1600"/>
              <a:t>Freedom to</a:t>
            </a:r>
          </a:p>
          <a:p>
            <a:pPr algn="ctr" eaLnBrk="0" hangingPunct="0"/>
            <a:r>
              <a:rPr lang="en-US" sz="1600"/>
              <a:t>choose</a:t>
            </a:r>
          </a:p>
          <a:p>
            <a:pPr algn="ctr" eaLnBrk="0" hangingPunct="0"/>
            <a:r>
              <a:rPr lang="en-US" sz="1600"/>
              <a:t>according</a:t>
            </a:r>
          </a:p>
          <a:p>
            <a:pPr algn="ctr" eaLnBrk="0" hangingPunct="0"/>
            <a:r>
              <a:rPr lang="en-US" sz="1600"/>
              <a:t>to values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wipe(left)">
                                      <p:cBhvr>
                                        <p:cTn id="7" dur="500"/>
                                        <p:tgtEl>
                                          <p:spTgt spid="112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84"/>
                                        </p:tgtEl>
                                        <p:attrNameLst>
                                          <p:attrName>style.visibility</p:attrName>
                                        </p:attrNameLst>
                                      </p:cBhvr>
                                      <p:to>
                                        <p:strVal val="visible"/>
                                      </p:to>
                                    </p:set>
                                    <p:animEffect transition="in" filter="wipe(left)">
                                      <p:cBhvr>
                                        <p:cTn id="11" dur="500"/>
                                        <p:tgtEl>
                                          <p:spTgt spid="1128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1274"/>
                                        </p:tgtEl>
                                        <p:attrNameLst>
                                          <p:attrName>style.visibility</p:attrName>
                                        </p:attrNameLst>
                                      </p:cBhvr>
                                      <p:to>
                                        <p:strVal val="visible"/>
                                      </p:to>
                                    </p:set>
                                    <p:animEffect transition="in" filter="wipe(left)">
                                      <p:cBhvr>
                                        <p:cTn id="16" dur="500"/>
                                        <p:tgtEl>
                                          <p:spTgt spid="11274"/>
                                        </p:tgtEl>
                                      </p:cBhvr>
                                    </p:animEffect>
                                  </p:childTnLst>
                                </p:cTn>
                              </p:par>
                            </p:childTnLst>
                          </p:cTn>
                        </p:par>
                        <p:par>
                          <p:cTn id="17" fill="hold">
                            <p:stCondLst>
                              <p:cond delay="500"/>
                            </p:stCondLst>
                            <p:childTnLst>
                              <p:par>
                                <p:cTn id="18" presetID="5" presetClass="entr" presetSubtype="10" fill="hold" nodeType="afterEffect">
                                  <p:stCondLst>
                                    <p:cond delay="0"/>
                                  </p:stCondLst>
                                  <p:childTnLst>
                                    <p:set>
                                      <p:cBhvr>
                                        <p:cTn id="19" dur="1" fill="hold">
                                          <p:stCondLst>
                                            <p:cond delay="0"/>
                                          </p:stCondLst>
                                        </p:cTn>
                                        <p:tgtEl>
                                          <p:spTgt spid="11280">
                                            <p:txEl>
                                              <p:pRg st="0" end="0"/>
                                            </p:txEl>
                                          </p:spTgt>
                                        </p:tgtEl>
                                        <p:attrNameLst>
                                          <p:attrName>style.visibility</p:attrName>
                                        </p:attrNameLst>
                                      </p:cBhvr>
                                      <p:to>
                                        <p:strVal val="visible"/>
                                      </p:to>
                                    </p:set>
                                    <p:animEffect transition="in" filter="checkerboard(across)">
                                      <p:cBhvr>
                                        <p:cTn id="20" dur="500"/>
                                        <p:tgtEl>
                                          <p:spTgt spid="11280">
                                            <p:txEl>
                                              <p:pRg st="0" end="0"/>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11280">
                                            <p:txEl>
                                              <p:pRg st="1" end="1"/>
                                            </p:txEl>
                                          </p:spTgt>
                                        </p:tgtEl>
                                        <p:attrNameLst>
                                          <p:attrName>style.visibility</p:attrName>
                                        </p:attrNameLst>
                                      </p:cBhvr>
                                      <p:to>
                                        <p:strVal val="visible"/>
                                      </p:to>
                                    </p:set>
                                    <p:animEffect transition="in" filter="checkerboard(across)">
                                      <p:cBhvr>
                                        <p:cTn id="23" dur="500"/>
                                        <p:tgtEl>
                                          <p:spTgt spid="11280">
                                            <p:txEl>
                                              <p:pRg st="1" end="1"/>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11280">
                                            <p:txEl>
                                              <p:pRg st="2" end="2"/>
                                            </p:txEl>
                                          </p:spTgt>
                                        </p:tgtEl>
                                        <p:attrNameLst>
                                          <p:attrName>style.visibility</p:attrName>
                                        </p:attrNameLst>
                                      </p:cBhvr>
                                      <p:to>
                                        <p:strVal val="visible"/>
                                      </p:to>
                                    </p:set>
                                    <p:animEffect transition="in" filter="checkerboard(across)">
                                      <p:cBhvr>
                                        <p:cTn id="26" dur="500"/>
                                        <p:tgtEl>
                                          <p:spTgt spid="11280">
                                            <p:txEl>
                                              <p:pRg st="2" end="2"/>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11280">
                                            <p:txEl>
                                              <p:pRg st="3" end="3"/>
                                            </p:txEl>
                                          </p:spTgt>
                                        </p:tgtEl>
                                        <p:attrNameLst>
                                          <p:attrName>style.visibility</p:attrName>
                                        </p:attrNameLst>
                                      </p:cBhvr>
                                      <p:to>
                                        <p:strVal val="visible"/>
                                      </p:to>
                                    </p:set>
                                    <p:animEffect transition="in" filter="checkerboard(across)">
                                      <p:cBhvr>
                                        <p:cTn id="29" dur="500"/>
                                        <p:tgtEl>
                                          <p:spTgt spid="11280">
                                            <p:txEl>
                                              <p:pRg st="3" end="3"/>
                                            </p:txEl>
                                          </p:spTgt>
                                        </p:tgtEl>
                                      </p:cBhvr>
                                    </p:animEffect>
                                  </p:childTnLst>
                                </p:cTn>
                              </p:par>
                            </p:childTnLst>
                          </p:cTn>
                        </p:par>
                        <p:par>
                          <p:cTn id="30" fill="hold">
                            <p:stCondLst>
                              <p:cond delay="1000"/>
                            </p:stCondLst>
                            <p:childTnLst>
                              <p:par>
                                <p:cTn id="31" presetID="22" presetClass="entr" presetSubtype="8" fill="hold" grpId="0" nodeType="afterEffect">
                                  <p:stCondLst>
                                    <p:cond delay="3000"/>
                                  </p:stCondLst>
                                  <p:childTnLst>
                                    <p:set>
                                      <p:cBhvr>
                                        <p:cTn id="32" dur="1" fill="hold">
                                          <p:stCondLst>
                                            <p:cond delay="0"/>
                                          </p:stCondLst>
                                        </p:cTn>
                                        <p:tgtEl>
                                          <p:spTgt spid="11279"/>
                                        </p:tgtEl>
                                        <p:attrNameLst>
                                          <p:attrName>style.visibility</p:attrName>
                                        </p:attrNameLst>
                                      </p:cBhvr>
                                      <p:to>
                                        <p:strVal val="visible"/>
                                      </p:to>
                                    </p:set>
                                    <p:animEffect transition="in" filter="wipe(left)">
                                      <p:cBhvr>
                                        <p:cTn id="33" dur="500"/>
                                        <p:tgtEl>
                                          <p:spTgt spid="11279"/>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285"/>
                                        </p:tgtEl>
                                        <p:attrNameLst>
                                          <p:attrName>style.visibility</p:attrName>
                                        </p:attrNameLst>
                                      </p:cBhvr>
                                      <p:to>
                                        <p:strVal val="visible"/>
                                      </p:to>
                                    </p:set>
                                    <p:animEffect transition="in" filter="wipe(left)">
                                      <p:cBhvr>
                                        <p:cTn id="37" dur="500"/>
                                        <p:tgtEl>
                                          <p:spTgt spid="11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5" grpId="0" animBg="1"/>
      <p:bldP spid="11284" grpId="0" animBg="1"/>
      <p:bldP spid="11273" grpId="0" animBg="1"/>
      <p:bldP spid="11274" grpId="0" animBg="1"/>
      <p:bldP spid="1127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35" name="Oval 47"/>
          <p:cNvSpPr>
            <a:spLocks noChangeArrowheads="1"/>
          </p:cNvSpPr>
          <p:nvPr/>
        </p:nvSpPr>
        <p:spPr bwMode="auto">
          <a:xfrm>
            <a:off x="5486400" y="2346325"/>
            <a:ext cx="2133600" cy="2057400"/>
          </a:xfrm>
          <a:prstGeom prst="ellipse">
            <a:avLst/>
          </a:prstGeom>
          <a:gradFill rotWithShape="1">
            <a:gsLst>
              <a:gs pos="0">
                <a:srgbClr val="FF0000">
                  <a:alpha val="47000"/>
                </a:srgbClr>
              </a:gs>
              <a:gs pos="100000">
                <a:srgbClr val="FF0000">
                  <a:gamma/>
                  <a:shade val="54510"/>
                  <a:invGamma/>
                </a:srgbClr>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2336" name="Oval 48"/>
          <p:cNvSpPr>
            <a:spLocks noChangeArrowheads="1"/>
          </p:cNvSpPr>
          <p:nvPr/>
        </p:nvSpPr>
        <p:spPr bwMode="auto">
          <a:xfrm>
            <a:off x="1219200" y="2346325"/>
            <a:ext cx="2133600" cy="2057400"/>
          </a:xfrm>
          <a:prstGeom prst="ellipse">
            <a:avLst/>
          </a:prstGeom>
          <a:gradFill rotWithShape="1">
            <a:gsLst>
              <a:gs pos="0">
                <a:srgbClr val="FF0000">
                  <a:alpha val="47000"/>
                </a:srgbClr>
              </a:gs>
              <a:gs pos="100000">
                <a:srgbClr val="FF0000">
                  <a:gamma/>
                  <a:shade val="54510"/>
                  <a:invGamma/>
                </a:srgbClr>
              </a:gs>
            </a:gsLst>
            <a:path path="shape">
              <a:fillToRect l="50000" t="50000" r="50000" b="50000"/>
            </a:path>
          </a:gradFill>
          <a:ln w="9525">
            <a:solidFill>
              <a:schemeClr val="tx1"/>
            </a:solidFill>
            <a:round/>
            <a:headEnd/>
            <a:tailEnd/>
          </a:ln>
          <a:effectLst/>
        </p:spPr>
        <p:txBody>
          <a:bodyPr wrap="none" anchor="ctr"/>
          <a:lstStyle/>
          <a:p>
            <a:endParaRPr lang="en-US"/>
          </a:p>
        </p:txBody>
      </p:sp>
      <p:sp>
        <p:nvSpPr>
          <p:cNvPr id="12290" name="Rectangle 2"/>
          <p:cNvSpPr>
            <a:spLocks noGrp="1" noChangeArrowheads="1"/>
          </p:cNvSpPr>
          <p:nvPr>
            <p:ph type="title"/>
          </p:nvPr>
        </p:nvSpPr>
        <p:spPr/>
        <p:txBody>
          <a:bodyPr/>
          <a:lstStyle/>
          <a:p>
            <a:r>
              <a:rPr lang="en-GB" dirty="0"/>
              <a:t> Circle of Influence</a:t>
            </a:r>
          </a:p>
        </p:txBody>
      </p:sp>
      <p:sp>
        <p:nvSpPr>
          <p:cNvPr id="12294" name="Text Box 6"/>
          <p:cNvSpPr txBox="1">
            <a:spLocks noChangeArrowheads="1"/>
          </p:cNvSpPr>
          <p:nvPr/>
        </p:nvSpPr>
        <p:spPr bwMode="auto">
          <a:xfrm>
            <a:off x="3455988" y="1836738"/>
            <a:ext cx="1898650" cy="581025"/>
          </a:xfrm>
          <a:prstGeom prst="rect">
            <a:avLst/>
          </a:prstGeom>
          <a:noFill/>
          <a:ln w="9525">
            <a:noFill/>
            <a:miter lim="800000"/>
            <a:headEnd/>
            <a:tailEnd/>
          </a:ln>
          <a:effectLst/>
        </p:spPr>
        <p:txBody>
          <a:bodyPr wrap="none">
            <a:spAutoFit/>
          </a:bodyPr>
          <a:lstStyle/>
          <a:p>
            <a:pPr algn="ctr" eaLnBrk="0" hangingPunct="0"/>
            <a:r>
              <a:rPr lang="en-US" sz="1600" b="1"/>
              <a:t>Circle of concern</a:t>
            </a:r>
          </a:p>
          <a:p>
            <a:pPr algn="ctr" eaLnBrk="0" hangingPunct="0"/>
            <a:r>
              <a:rPr lang="en-US" sz="1600" b="1"/>
              <a:t>(no control)</a:t>
            </a:r>
          </a:p>
        </p:txBody>
      </p:sp>
      <p:sp>
        <p:nvSpPr>
          <p:cNvPr id="12308" name="Text Box 20"/>
          <p:cNvSpPr txBox="1">
            <a:spLocks noChangeArrowheads="1"/>
          </p:cNvSpPr>
          <p:nvPr/>
        </p:nvSpPr>
        <p:spPr bwMode="auto">
          <a:xfrm>
            <a:off x="701609" y="1611251"/>
            <a:ext cx="2692532" cy="523220"/>
          </a:xfrm>
          <a:prstGeom prst="rect">
            <a:avLst/>
          </a:prstGeom>
          <a:noFill/>
          <a:ln w="9525">
            <a:noFill/>
            <a:miter lim="800000"/>
            <a:headEnd/>
            <a:tailEnd/>
          </a:ln>
          <a:effectLst/>
        </p:spPr>
        <p:txBody>
          <a:bodyPr wrap="none">
            <a:spAutoFit/>
          </a:bodyPr>
          <a:lstStyle/>
          <a:p>
            <a:pPr eaLnBrk="0" hangingPunct="0"/>
            <a:r>
              <a:rPr lang="en-US" sz="2800" dirty="0">
                <a:solidFill>
                  <a:schemeClr val="accent2"/>
                </a:solidFill>
              </a:rPr>
              <a:t>Proactive Focus</a:t>
            </a:r>
          </a:p>
        </p:txBody>
      </p:sp>
      <p:sp>
        <p:nvSpPr>
          <p:cNvPr id="12309" name="Text Box 21"/>
          <p:cNvSpPr txBox="1">
            <a:spLocks noChangeArrowheads="1"/>
          </p:cNvSpPr>
          <p:nvPr/>
        </p:nvSpPr>
        <p:spPr bwMode="auto">
          <a:xfrm>
            <a:off x="5589588" y="1565275"/>
            <a:ext cx="2566600" cy="523220"/>
          </a:xfrm>
          <a:prstGeom prst="rect">
            <a:avLst/>
          </a:prstGeom>
          <a:noFill/>
          <a:ln w="9525">
            <a:noFill/>
            <a:miter lim="800000"/>
            <a:headEnd/>
            <a:tailEnd/>
          </a:ln>
          <a:effectLst/>
        </p:spPr>
        <p:txBody>
          <a:bodyPr wrap="none">
            <a:spAutoFit/>
          </a:bodyPr>
          <a:lstStyle/>
          <a:p>
            <a:pPr eaLnBrk="0" hangingPunct="0"/>
            <a:r>
              <a:rPr lang="en-US" sz="2800" dirty="0">
                <a:solidFill>
                  <a:srgbClr val="990099"/>
                </a:solidFill>
              </a:rPr>
              <a:t>Reactive Focus</a:t>
            </a:r>
          </a:p>
        </p:txBody>
      </p:sp>
      <p:sp>
        <p:nvSpPr>
          <p:cNvPr id="12300" name="AutoShape 12"/>
          <p:cNvSpPr>
            <a:spLocks noChangeArrowheads="1"/>
          </p:cNvSpPr>
          <p:nvPr/>
        </p:nvSpPr>
        <p:spPr bwMode="auto">
          <a:xfrm rot="10800000" flipV="1">
            <a:off x="1343025" y="3260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06" name="Line 18"/>
          <p:cNvSpPr>
            <a:spLocks noChangeShapeType="1"/>
          </p:cNvSpPr>
          <p:nvPr/>
        </p:nvSpPr>
        <p:spPr bwMode="auto">
          <a:xfrm flipH="1">
            <a:off x="1819275" y="2159000"/>
            <a:ext cx="457200" cy="152400"/>
          </a:xfrm>
          <a:prstGeom prst="line">
            <a:avLst/>
          </a:prstGeom>
          <a:noFill/>
          <a:ln w="9525">
            <a:solidFill>
              <a:schemeClr val="tx1"/>
            </a:solidFill>
            <a:round/>
            <a:headEnd/>
            <a:tailEnd type="triangle" w="med" len="med"/>
          </a:ln>
          <a:effectLst/>
        </p:spPr>
        <p:txBody>
          <a:bodyPr/>
          <a:lstStyle/>
          <a:p>
            <a:endParaRPr lang="en-US"/>
          </a:p>
        </p:txBody>
      </p:sp>
      <p:sp>
        <p:nvSpPr>
          <p:cNvPr id="12319" name="AutoShape 31"/>
          <p:cNvSpPr>
            <a:spLocks noChangeArrowheads="1"/>
          </p:cNvSpPr>
          <p:nvPr/>
        </p:nvSpPr>
        <p:spPr bwMode="auto">
          <a:xfrm>
            <a:off x="1038225" y="2117725"/>
            <a:ext cx="2514600" cy="2514600"/>
          </a:xfrm>
          <a:custGeom>
            <a:avLst/>
            <a:gdLst>
              <a:gd name="G0" fmla="+- 2482 0 0"/>
              <a:gd name="G1" fmla="+- 21600 0 2482"/>
              <a:gd name="G2" fmla="+- 21600 0 248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82" y="10800"/>
                </a:moveTo>
                <a:cubicBezTo>
                  <a:pt x="2482" y="15394"/>
                  <a:pt x="6206" y="19118"/>
                  <a:pt x="10800" y="19118"/>
                </a:cubicBezTo>
                <a:cubicBezTo>
                  <a:pt x="15394" y="19118"/>
                  <a:pt x="19118" y="15394"/>
                  <a:pt x="19118" y="10800"/>
                </a:cubicBezTo>
                <a:cubicBezTo>
                  <a:pt x="19118" y="6206"/>
                  <a:pt x="15394" y="2482"/>
                  <a:pt x="10800" y="2482"/>
                </a:cubicBezTo>
                <a:cubicBezTo>
                  <a:pt x="6206" y="2482"/>
                  <a:pt x="2482" y="6206"/>
                  <a:pt x="2482" y="10800"/>
                </a:cubicBezTo>
                <a:close/>
              </a:path>
            </a:pathLst>
          </a:custGeom>
          <a:gradFill rotWithShape="1">
            <a:gsLst>
              <a:gs pos="0">
                <a:schemeClr val="hlink"/>
              </a:gs>
              <a:gs pos="100000">
                <a:schemeClr val="hlink">
                  <a:gamma/>
                  <a:shade val="54510"/>
                  <a:invGamma/>
                </a:schemeClr>
              </a:gs>
            </a:gsLst>
            <a:path path="rect">
              <a:fillToRect l="50000" t="50000" r="50000" b="50000"/>
            </a:path>
          </a:gradFill>
          <a:ln w="9525">
            <a:noFill/>
            <a:round/>
            <a:headEnd/>
            <a:tailEnd/>
          </a:ln>
          <a:effectLst/>
        </p:spPr>
        <p:txBody>
          <a:bodyPr wrap="none" anchor="ctr"/>
          <a:lstStyle/>
          <a:p>
            <a:pPr algn="ctr"/>
            <a:r>
              <a:rPr lang="en-US" sz="1600" b="1"/>
              <a:t>Circle of</a:t>
            </a:r>
          </a:p>
          <a:p>
            <a:pPr algn="ctr"/>
            <a:r>
              <a:rPr lang="en-US" sz="1600" b="1"/>
              <a:t>Influence</a:t>
            </a:r>
            <a:endParaRPr lang="en-US" sz="1600"/>
          </a:p>
        </p:txBody>
      </p:sp>
      <p:sp>
        <p:nvSpPr>
          <p:cNvPr id="12321" name="AutoShape 33"/>
          <p:cNvSpPr>
            <a:spLocks noChangeArrowheads="1"/>
          </p:cNvSpPr>
          <p:nvPr/>
        </p:nvSpPr>
        <p:spPr bwMode="auto">
          <a:xfrm rot="10800000" flipH="1" flipV="1">
            <a:off x="2867025" y="3260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2" name="AutoShape 34"/>
          <p:cNvSpPr>
            <a:spLocks noChangeArrowheads="1"/>
          </p:cNvSpPr>
          <p:nvPr/>
        </p:nvSpPr>
        <p:spPr bwMode="auto">
          <a:xfrm rot="16200000" flipH="1" flipV="1">
            <a:off x="2105025" y="4022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3" name="AutoShape 35"/>
          <p:cNvSpPr>
            <a:spLocks noChangeArrowheads="1"/>
          </p:cNvSpPr>
          <p:nvPr/>
        </p:nvSpPr>
        <p:spPr bwMode="auto">
          <a:xfrm rot="5400000" flipH="1">
            <a:off x="2105025" y="2498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4" name="AutoShape 36"/>
          <p:cNvSpPr>
            <a:spLocks noChangeArrowheads="1"/>
          </p:cNvSpPr>
          <p:nvPr/>
        </p:nvSpPr>
        <p:spPr bwMode="auto">
          <a:xfrm>
            <a:off x="5257800" y="2117725"/>
            <a:ext cx="2514600" cy="2514600"/>
          </a:xfrm>
          <a:custGeom>
            <a:avLst/>
            <a:gdLst>
              <a:gd name="G0" fmla="+- 5386 0 0"/>
              <a:gd name="G1" fmla="+- 21600 0 5386"/>
              <a:gd name="G2" fmla="+- 21600 0 538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386" y="10800"/>
                </a:moveTo>
                <a:cubicBezTo>
                  <a:pt x="5386" y="13790"/>
                  <a:pt x="7810" y="16214"/>
                  <a:pt x="10800" y="16214"/>
                </a:cubicBezTo>
                <a:cubicBezTo>
                  <a:pt x="13790" y="16214"/>
                  <a:pt x="16214" y="13790"/>
                  <a:pt x="16214" y="10800"/>
                </a:cubicBezTo>
                <a:cubicBezTo>
                  <a:pt x="16214" y="7810"/>
                  <a:pt x="13790" y="5386"/>
                  <a:pt x="10800" y="5386"/>
                </a:cubicBezTo>
                <a:cubicBezTo>
                  <a:pt x="7810" y="5386"/>
                  <a:pt x="5386" y="7810"/>
                  <a:pt x="5386" y="10800"/>
                </a:cubicBezTo>
                <a:close/>
              </a:path>
            </a:pathLst>
          </a:custGeom>
          <a:gradFill rotWithShape="1">
            <a:gsLst>
              <a:gs pos="0">
                <a:schemeClr val="hlink"/>
              </a:gs>
              <a:gs pos="100000">
                <a:schemeClr val="hlink">
                  <a:gamma/>
                  <a:shade val="27451"/>
                  <a:invGamma/>
                </a:schemeClr>
              </a:gs>
            </a:gsLst>
            <a:path path="rect">
              <a:fillToRect l="50000" t="50000" r="50000" b="50000"/>
            </a:path>
          </a:gradFill>
          <a:ln w="9525">
            <a:noFill/>
            <a:round/>
            <a:headEnd/>
            <a:tailEnd/>
          </a:ln>
          <a:effectLst/>
        </p:spPr>
        <p:txBody>
          <a:bodyPr wrap="none" anchor="ctr"/>
          <a:lstStyle/>
          <a:p>
            <a:pPr algn="ctr"/>
            <a:r>
              <a:rPr lang="en-US" sz="1600" b="1"/>
              <a:t>Circle of</a:t>
            </a:r>
          </a:p>
          <a:p>
            <a:pPr algn="ctr"/>
            <a:r>
              <a:rPr lang="en-US" sz="1600" b="1"/>
              <a:t>Influence</a:t>
            </a:r>
            <a:endParaRPr lang="en-US" sz="1600"/>
          </a:p>
        </p:txBody>
      </p:sp>
      <p:sp>
        <p:nvSpPr>
          <p:cNvPr id="12307" name="Line 19"/>
          <p:cNvSpPr>
            <a:spLocks noChangeShapeType="1"/>
          </p:cNvSpPr>
          <p:nvPr/>
        </p:nvSpPr>
        <p:spPr bwMode="auto">
          <a:xfrm>
            <a:off x="4953000" y="2422525"/>
            <a:ext cx="609600" cy="381000"/>
          </a:xfrm>
          <a:prstGeom prst="line">
            <a:avLst/>
          </a:prstGeom>
          <a:noFill/>
          <a:ln w="9525">
            <a:solidFill>
              <a:schemeClr val="tx1"/>
            </a:solidFill>
            <a:round/>
            <a:headEnd/>
            <a:tailEnd type="triangle" w="med" len="med"/>
          </a:ln>
          <a:effectLst/>
        </p:spPr>
        <p:txBody>
          <a:bodyPr/>
          <a:lstStyle/>
          <a:p>
            <a:endParaRPr lang="en-US"/>
          </a:p>
        </p:txBody>
      </p:sp>
      <p:sp>
        <p:nvSpPr>
          <p:cNvPr id="12325" name="AutoShape 37"/>
          <p:cNvSpPr>
            <a:spLocks noChangeArrowheads="1"/>
          </p:cNvSpPr>
          <p:nvPr/>
        </p:nvSpPr>
        <p:spPr bwMode="auto">
          <a:xfrm rot="10800000" flipV="1">
            <a:off x="7162800" y="3260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6" name="AutoShape 38"/>
          <p:cNvSpPr>
            <a:spLocks noChangeArrowheads="1"/>
          </p:cNvSpPr>
          <p:nvPr/>
        </p:nvSpPr>
        <p:spPr bwMode="auto">
          <a:xfrm rot="10800000" flipH="1" flipV="1">
            <a:off x="5486400" y="32607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7" name="AutoShape 39"/>
          <p:cNvSpPr>
            <a:spLocks noChangeArrowheads="1"/>
          </p:cNvSpPr>
          <p:nvPr/>
        </p:nvSpPr>
        <p:spPr bwMode="auto">
          <a:xfrm rot="5400000" flipH="1">
            <a:off x="6324600" y="40989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28" name="AutoShape 40"/>
          <p:cNvSpPr>
            <a:spLocks noChangeArrowheads="1"/>
          </p:cNvSpPr>
          <p:nvPr/>
        </p:nvSpPr>
        <p:spPr bwMode="auto">
          <a:xfrm rot="16200000" flipH="1" flipV="1">
            <a:off x="6324600" y="2422525"/>
            <a:ext cx="381000" cy="228600"/>
          </a:xfrm>
          <a:prstGeom prst="rightArrow">
            <a:avLst>
              <a:gd name="adj1" fmla="val 50000"/>
              <a:gd name="adj2" fmla="val 41667"/>
            </a:avLst>
          </a:prstGeom>
          <a:solidFill>
            <a:schemeClr val="accent1"/>
          </a:solidFill>
          <a:ln w="9525">
            <a:solidFill>
              <a:schemeClr val="tx1"/>
            </a:solidFill>
            <a:miter lim="800000"/>
            <a:headEnd/>
            <a:tailEnd/>
          </a:ln>
          <a:effectLst/>
        </p:spPr>
        <p:txBody>
          <a:bodyPr wrap="none" anchor="ctr"/>
          <a:lstStyle/>
          <a:p>
            <a:endParaRPr lang="en-US"/>
          </a:p>
        </p:txBody>
      </p:sp>
      <p:sp>
        <p:nvSpPr>
          <p:cNvPr id="12333" name="Line 45"/>
          <p:cNvSpPr>
            <a:spLocks noChangeShapeType="1"/>
          </p:cNvSpPr>
          <p:nvPr/>
        </p:nvSpPr>
        <p:spPr bwMode="auto">
          <a:xfrm flipH="1">
            <a:off x="3276600" y="2422525"/>
            <a:ext cx="609600" cy="3810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D7BFC-AADB-4340-B7BD-0909EC56046A}"/>
              </a:ext>
            </a:extLst>
          </p:cNvPr>
          <p:cNvSpPr>
            <a:spLocks noGrp="1"/>
          </p:cNvSpPr>
          <p:nvPr>
            <p:ph type="title"/>
          </p:nvPr>
        </p:nvSpPr>
        <p:spPr/>
        <p:txBody>
          <a:bodyPr/>
          <a:lstStyle/>
          <a:p>
            <a:r>
              <a:rPr lang="en-IN" dirty="0"/>
              <a:t>Nature of problem</a:t>
            </a:r>
          </a:p>
        </p:txBody>
      </p:sp>
      <p:sp>
        <p:nvSpPr>
          <p:cNvPr id="3" name="Content Placeholder 2">
            <a:extLst>
              <a:ext uri="{FF2B5EF4-FFF2-40B4-BE49-F238E27FC236}">
                <a16:creationId xmlns:a16="http://schemas.microsoft.com/office/drawing/2014/main" id="{FA4CEEE7-8DED-4DEA-9903-908B9C4BC4BE}"/>
              </a:ext>
            </a:extLst>
          </p:cNvPr>
          <p:cNvSpPr>
            <a:spLocks noGrp="1"/>
          </p:cNvSpPr>
          <p:nvPr>
            <p:ph idx="1"/>
          </p:nvPr>
        </p:nvSpPr>
        <p:spPr/>
        <p:txBody>
          <a:bodyPr/>
          <a:lstStyle/>
          <a:p>
            <a:r>
              <a:rPr lang="en-IN" dirty="0"/>
              <a:t>Direct: Problems involving our own behaviour</a:t>
            </a:r>
          </a:p>
          <a:p>
            <a:r>
              <a:rPr lang="en-IN" dirty="0"/>
              <a:t>Indirect: Problems involving other people’s behaviour</a:t>
            </a:r>
          </a:p>
          <a:p>
            <a:r>
              <a:rPr lang="en-IN" dirty="0"/>
              <a:t>No control: Problems we can do nothing about, such as our past or situational realities</a:t>
            </a:r>
          </a:p>
        </p:txBody>
      </p:sp>
    </p:spTree>
    <p:extLst>
      <p:ext uri="{BB962C8B-B14F-4D97-AF65-F5344CB8AC3E}">
        <p14:creationId xmlns:p14="http://schemas.microsoft.com/office/powerpoint/2010/main" val="3315601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Select a problem from your work or personal life that is frustrating to you. Determine whether it is a direct, indirect or no control problem. Identify the first step you can take in your circle of influence to solve it and then write down the steps.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14398-9BE7-4CAC-B047-FC1F6EA5414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A83E9CA-E149-444A-ADDE-56224C41200A}"/>
              </a:ext>
            </a:extLst>
          </p:cNvPr>
          <p:cNvSpPr>
            <a:spLocks noGrp="1"/>
          </p:cNvSpPr>
          <p:nvPr>
            <p:ph idx="1"/>
          </p:nvPr>
        </p:nvSpPr>
        <p:spPr/>
        <p:txBody>
          <a:bodyPr/>
          <a:lstStyle/>
          <a:p>
            <a:r>
              <a:rPr lang="en-IN" dirty="0"/>
              <a:t>Identify a situation that you may encounter in the near future where, based on past experience you mat behave reactively. Review the situation in the context of your circle of influence. How could you respond proactively?</a:t>
            </a:r>
          </a:p>
        </p:txBody>
      </p:sp>
    </p:spTree>
    <p:extLst>
      <p:ext uri="{BB962C8B-B14F-4D97-AF65-F5344CB8AC3E}">
        <p14:creationId xmlns:p14="http://schemas.microsoft.com/office/powerpoint/2010/main" val="31615571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BEGIN WITH </a:t>
            </a:r>
            <a:br>
              <a:rPr lang="en-US" dirty="0"/>
            </a:br>
            <a:r>
              <a:rPr lang="en-US" dirty="0"/>
              <a:t>THE END IN MIND</a:t>
            </a:r>
          </a:p>
        </p:txBody>
      </p:sp>
      <p:sp>
        <p:nvSpPr>
          <p:cNvPr id="3" name="Text Placeholder 2"/>
          <p:cNvSpPr>
            <a:spLocks noGrp="1"/>
          </p:cNvSpPr>
          <p:nvPr>
            <p:ph type="body" idx="1"/>
          </p:nvPr>
        </p:nvSpPr>
        <p:spPr/>
        <p:txBody>
          <a:bodyPr/>
          <a:lstStyle/>
          <a:p>
            <a:r>
              <a:rPr lang="en-US" dirty="0"/>
              <a:t>HABIT 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All things are created twice: mental or first creation and physical or second creation.</a:t>
            </a:r>
          </a:p>
          <a:p>
            <a:r>
              <a:rPr lang="en-US" dirty="0"/>
              <a:t>Write a personal mission statement.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lum bright="5000" contrast="5000"/>
          </a:blip>
          <a:stretch>
            <a:fillRect/>
          </a:stretch>
        </p:blipFill>
        <p:spPr bwMode="auto">
          <a:xfrm>
            <a:off x="2628901" y="2343151"/>
            <a:ext cx="2393156" cy="1678781"/>
          </a:xfrm>
          <a:prstGeom prst="rect">
            <a:avLst/>
          </a:prstGeom>
          <a:noFill/>
          <a:ln>
            <a:noFill/>
          </a:ln>
        </p:spPr>
      </p:pic>
    </p:spTree>
    <p:extLst>
      <p:ext uri="{BB962C8B-B14F-4D97-AF65-F5344CB8AC3E}">
        <p14:creationId xmlns:p14="http://schemas.microsoft.com/office/powerpoint/2010/main" val="40901441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a:t>Identify different roles in your life.</a:t>
            </a:r>
          </a:p>
          <a:p>
            <a:r>
              <a:rPr lang="en-IN" dirty="0"/>
              <a:t>Write down specific role areas of your life and the goals you want to accomplish in each area.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a:grpSpLocks/>
          </p:cNvGrpSpPr>
          <p:nvPr/>
        </p:nvGrpSpPr>
        <p:grpSpPr bwMode="auto">
          <a:xfrm>
            <a:off x="381000" y="3048000"/>
            <a:ext cx="3200400" cy="3200400"/>
            <a:chOff x="240" y="1920"/>
            <a:chExt cx="2016" cy="2016"/>
          </a:xfrm>
          <a:gradFill>
            <a:gsLst>
              <a:gs pos="0">
                <a:srgbClr val="FFFFFF"/>
              </a:gs>
              <a:gs pos="7001">
                <a:srgbClr val="E6E6E6"/>
              </a:gs>
              <a:gs pos="32001">
                <a:srgbClr val="7D8496"/>
              </a:gs>
              <a:gs pos="47000">
                <a:srgbClr val="E6E6E6"/>
              </a:gs>
              <a:gs pos="85001">
                <a:srgbClr val="7D8496"/>
              </a:gs>
              <a:gs pos="100000">
                <a:srgbClr val="E6E6E6"/>
              </a:gs>
            </a:gsLst>
            <a:lin ang="5400000" scaled="0"/>
          </a:gradFill>
        </p:grpSpPr>
        <p:sp>
          <p:nvSpPr>
            <p:cNvPr id="14354" name="Oval 18"/>
            <p:cNvSpPr>
              <a:spLocks noChangeArrowheads="1"/>
            </p:cNvSpPr>
            <p:nvPr/>
          </p:nvSpPr>
          <p:spPr bwMode="auto">
            <a:xfrm>
              <a:off x="240" y="1920"/>
              <a:ext cx="2016" cy="2016"/>
            </a:xfrm>
            <a:prstGeom prst="ellipse">
              <a:avLst/>
            </a:prstGeom>
            <a:grpFill/>
            <a:ln w="12700" cap="rnd">
              <a:solidFill>
                <a:srgbClr val="FFFF99"/>
              </a:solidFill>
              <a:prstDash val="sysDot"/>
              <a:round/>
              <a:headEnd/>
              <a:tailEnd/>
            </a:ln>
            <a:effectLst/>
          </p:spPr>
          <p:txBody>
            <a:bodyPr wrap="none" anchor="ctr"/>
            <a:lstStyle/>
            <a:p>
              <a:endParaRPr lang="en-US"/>
            </a:p>
          </p:txBody>
        </p:sp>
        <p:sp>
          <p:nvSpPr>
            <p:cNvPr id="14357" name="Rectangle 21"/>
            <p:cNvSpPr>
              <a:spLocks noChangeArrowheads="1"/>
            </p:cNvSpPr>
            <p:nvPr/>
          </p:nvSpPr>
          <p:spPr bwMode="auto">
            <a:xfrm>
              <a:off x="1008" y="3632"/>
              <a:ext cx="523" cy="250"/>
            </a:xfrm>
            <a:prstGeom prst="rect">
              <a:avLst/>
            </a:prstGeom>
            <a:grpFill/>
            <a:ln w="9525">
              <a:noFill/>
              <a:miter lim="800000"/>
              <a:headEnd/>
              <a:tailEnd/>
            </a:ln>
            <a:effectLst/>
          </p:spPr>
          <p:txBody>
            <a:bodyPr wrap="none">
              <a:spAutoFit/>
            </a:bodyPr>
            <a:lstStyle/>
            <a:p>
              <a:r>
                <a:rPr lang="en-US" sz="2000" b="1">
                  <a:solidFill>
                    <a:srgbClr val="008000"/>
                  </a:solidFill>
                </a:rPr>
                <a:t>Have</a:t>
              </a:r>
            </a:p>
          </p:txBody>
        </p:sp>
      </p:grpSp>
      <p:sp>
        <p:nvSpPr>
          <p:cNvPr id="14338" name="Rectangle 2"/>
          <p:cNvSpPr>
            <a:spLocks noGrp="1" noChangeArrowheads="1"/>
          </p:cNvSpPr>
          <p:nvPr>
            <p:ph type="title"/>
          </p:nvPr>
        </p:nvSpPr>
        <p:spPr/>
        <p:txBody>
          <a:bodyPr/>
          <a:lstStyle/>
          <a:p>
            <a:r>
              <a:rPr lang="en-GB" dirty="0"/>
              <a:t># 2 : Mission Statement</a:t>
            </a:r>
          </a:p>
        </p:txBody>
      </p:sp>
      <p:sp>
        <p:nvSpPr>
          <p:cNvPr id="14345" name="Text Box 9"/>
          <p:cNvSpPr txBox="1">
            <a:spLocks noChangeArrowheads="1"/>
          </p:cNvSpPr>
          <p:nvPr/>
        </p:nvSpPr>
        <p:spPr bwMode="auto">
          <a:xfrm>
            <a:off x="228600" y="1339850"/>
            <a:ext cx="5589588" cy="1066800"/>
          </a:xfrm>
          <a:prstGeom prst="rect">
            <a:avLst/>
          </a:prstGeom>
          <a:noFill/>
          <a:ln w="9525">
            <a:noFill/>
            <a:miter lim="800000"/>
            <a:headEnd/>
            <a:tailEnd/>
          </a:ln>
          <a:effectLst/>
        </p:spPr>
        <p:txBody>
          <a:bodyPr wrap="none">
            <a:spAutoFit/>
          </a:bodyPr>
          <a:lstStyle/>
          <a:p>
            <a:pPr eaLnBrk="0" hangingPunct="0"/>
            <a:r>
              <a:rPr lang="en-US" sz="2400" b="1"/>
              <a:t>BE</a:t>
            </a:r>
          </a:p>
          <a:p>
            <a:pPr eaLnBrk="0" hangingPunct="0"/>
            <a:r>
              <a:rPr lang="en-US" sz="2000" b="1"/>
              <a:t>* What am I all about?</a:t>
            </a:r>
          </a:p>
          <a:p>
            <a:pPr eaLnBrk="0" hangingPunct="0"/>
            <a:r>
              <a:rPr lang="en-US" sz="2000" b="1"/>
              <a:t>* Upon what principles do I operate my life</a:t>
            </a:r>
            <a:r>
              <a:rPr lang="en-US" sz="1600" b="1"/>
              <a:t>? </a:t>
            </a:r>
          </a:p>
        </p:txBody>
      </p:sp>
      <p:sp>
        <p:nvSpPr>
          <p:cNvPr id="14347" name="Text Box 11"/>
          <p:cNvSpPr txBox="1">
            <a:spLocks noChangeArrowheads="1"/>
          </p:cNvSpPr>
          <p:nvPr/>
        </p:nvSpPr>
        <p:spPr bwMode="auto">
          <a:xfrm>
            <a:off x="3429000" y="2590800"/>
            <a:ext cx="4741863" cy="1006475"/>
          </a:xfrm>
          <a:prstGeom prst="rect">
            <a:avLst/>
          </a:prstGeom>
          <a:noFill/>
          <a:ln w="9525">
            <a:noFill/>
            <a:miter lim="800000"/>
            <a:headEnd/>
            <a:tailEnd/>
          </a:ln>
          <a:effectLst/>
        </p:spPr>
        <p:txBody>
          <a:bodyPr wrap="none">
            <a:spAutoFit/>
          </a:bodyPr>
          <a:lstStyle/>
          <a:p>
            <a:pPr eaLnBrk="0" hangingPunct="0"/>
            <a:r>
              <a:rPr lang="en-US" sz="2000" b="1" dirty="0">
                <a:solidFill>
                  <a:schemeClr val="accent2"/>
                </a:solidFill>
              </a:rPr>
              <a:t>DO</a:t>
            </a:r>
          </a:p>
          <a:p>
            <a:pPr eaLnBrk="0" hangingPunct="0"/>
            <a:r>
              <a:rPr lang="en-US" sz="2000" b="1" dirty="0">
                <a:solidFill>
                  <a:schemeClr val="accent2"/>
                </a:solidFill>
              </a:rPr>
              <a:t>* Contributions &amp; accomplishments</a:t>
            </a:r>
          </a:p>
          <a:p>
            <a:pPr eaLnBrk="0" hangingPunct="0"/>
            <a:r>
              <a:rPr lang="en-US" sz="2000" b="1" dirty="0">
                <a:solidFill>
                  <a:schemeClr val="accent2"/>
                </a:solidFill>
              </a:rPr>
              <a:t>   that tie to your purpose and values.</a:t>
            </a:r>
          </a:p>
        </p:txBody>
      </p:sp>
      <p:sp>
        <p:nvSpPr>
          <p:cNvPr id="14349" name="Text Box 13"/>
          <p:cNvSpPr txBox="1">
            <a:spLocks noChangeArrowheads="1"/>
          </p:cNvSpPr>
          <p:nvPr/>
        </p:nvSpPr>
        <p:spPr bwMode="auto">
          <a:xfrm>
            <a:off x="4191000" y="4699000"/>
            <a:ext cx="3746500" cy="701675"/>
          </a:xfrm>
          <a:prstGeom prst="rect">
            <a:avLst/>
          </a:prstGeom>
          <a:noFill/>
          <a:ln w="9525">
            <a:noFill/>
            <a:miter lim="800000"/>
            <a:headEnd/>
            <a:tailEnd/>
          </a:ln>
          <a:effectLst/>
        </p:spPr>
        <p:txBody>
          <a:bodyPr wrap="none">
            <a:spAutoFit/>
          </a:bodyPr>
          <a:lstStyle/>
          <a:p>
            <a:pPr eaLnBrk="0" hangingPunct="0"/>
            <a:r>
              <a:rPr lang="en-US" sz="2000" b="1">
                <a:solidFill>
                  <a:srgbClr val="008000"/>
                </a:solidFill>
              </a:rPr>
              <a:t>Have</a:t>
            </a:r>
          </a:p>
          <a:p>
            <a:pPr eaLnBrk="0" hangingPunct="0"/>
            <a:r>
              <a:rPr lang="en-US" sz="1600" b="1">
                <a:solidFill>
                  <a:srgbClr val="008000"/>
                </a:solidFill>
              </a:rPr>
              <a:t>* </a:t>
            </a:r>
            <a:r>
              <a:rPr lang="en-US" sz="2000" b="1">
                <a:solidFill>
                  <a:srgbClr val="008000"/>
                </a:solidFill>
              </a:rPr>
              <a:t>Results you want to achieve</a:t>
            </a:r>
          </a:p>
        </p:txBody>
      </p:sp>
      <p:grpSp>
        <p:nvGrpSpPr>
          <p:cNvPr id="3" name="Group 40"/>
          <p:cNvGrpSpPr>
            <a:grpSpLocks/>
          </p:cNvGrpSpPr>
          <p:nvPr/>
        </p:nvGrpSpPr>
        <p:grpSpPr bwMode="auto">
          <a:xfrm>
            <a:off x="1295400" y="3962400"/>
            <a:ext cx="1371600" cy="1371600"/>
            <a:chOff x="816" y="2496"/>
            <a:chExt cx="864" cy="864"/>
          </a:xfrm>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p:grpSpPr>
        <p:sp>
          <p:nvSpPr>
            <p:cNvPr id="14358" name="Oval 22"/>
            <p:cNvSpPr>
              <a:spLocks noChangeArrowheads="1"/>
            </p:cNvSpPr>
            <p:nvPr/>
          </p:nvSpPr>
          <p:spPr bwMode="auto">
            <a:xfrm>
              <a:off x="816" y="2496"/>
              <a:ext cx="864" cy="864"/>
            </a:xfrm>
            <a:prstGeom prst="ellipse">
              <a:avLst/>
            </a:prstGeom>
            <a:grpFill/>
            <a:ln w="12700" cap="rnd">
              <a:solidFill>
                <a:srgbClr val="FFFF99"/>
              </a:solidFill>
              <a:prstDash val="sysDot"/>
              <a:round/>
              <a:headEnd/>
              <a:tailEnd/>
            </a:ln>
            <a:effectLst/>
          </p:spPr>
          <p:txBody>
            <a:bodyPr wrap="none" anchor="ctr"/>
            <a:lstStyle/>
            <a:p>
              <a:endParaRPr lang="en-US"/>
            </a:p>
          </p:txBody>
        </p:sp>
        <p:sp>
          <p:nvSpPr>
            <p:cNvPr id="14355" name="Rectangle 19"/>
            <p:cNvSpPr>
              <a:spLocks noChangeArrowheads="1"/>
            </p:cNvSpPr>
            <p:nvPr/>
          </p:nvSpPr>
          <p:spPr bwMode="auto">
            <a:xfrm>
              <a:off x="1111" y="2797"/>
              <a:ext cx="292" cy="250"/>
            </a:xfrm>
            <a:prstGeom prst="rect">
              <a:avLst/>
            </a:prstGeom>
            <a:grpFill/>
            <a:ln w="9525">
              <a:noFill/>
              <a:miter lim="800000"/>
              <a:headEnd/>
              <a:tailEnd/>
            </a:ln>
            <a:effectLst/>
          </p:spPr>
          <p:txBody>
            <a:bodyPr wrap="none">
              <a:spAutoFit/>
            </a:bodyPr>
            <a:lstStyle/>
            <a:p>
              <a:r>
                <a:rPr lang="en-US" sz="2000" b="1"/>
                <a:t>BE</a:t>
              </a:r>
            </a:p>
          </p:txBody>
        </p:sp>
      </p:grpSp>
      <p:grpSp>
        <p:nvGrpSpPr>
          <p:cNvPr id="4" name="Group 41"/>
          <p:cNvGrpSpPr>
            <a:grpSpLocks/>
          </p:cNvGrpSpPr>
          <p:nvPr/>
        </p:nvGrpSpPr>
        <p:grpSpPr bwMode="auto">
          <a:xfrm>
            <a:off x="838200" y="3505200"/>
            <a:ext cx="2286000" cy="2286000"/>
            <a:chOff x="528" y="2208"/>
            <a:chExt cx="1440" cy="1440"/>
          </a:xfrm>
          <a:blipFill>
            <a:blip r:embed="rId2"/>
            <a:tile tx="0" ty="0" sx="100000" sy="100000" flip="none" algn="tl"/>
          </a:blipFill>
        </p:grpSpPr>
        <p:sp>
          <p:nvSpPr>
            <p:cNvPr id="14353" name="AutoShape 17"/>
            <p:cNvSpPr>
              <a:spLocks noChangeArrowheads="1"/>
            </p:cNvSpPr>
            <p:nvPr/>
          </p:nvSpPr>
          <p:spPr bwMode="auto">
            <a:xfrm>
              <a:off x="528" y="2208"/>
              <a:ext cx="1440" cy="1440"/>
            </a:xfrm>
            <a:custGeom>
              <a:avLst/>
              <a:gdLst>
                <a:gd name="G0" fmla="+- 5070 0 0"/>
                <a:gd name="G1" fmla="+- 21600 0 5070"/>
                <a:gd name="G2" fmla="+- 21600 0 507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070" y="10800"/>
                  </a:moveTo>
                  <a:cubicBezTo>
                    <a:pt x="5070" y="13965"/>
                    <a:pt x="7635" y="16530"/>
                    <a:pt x="10800" y="16530"/>
                  </a:cubicBezTo>
                  <a:cubicBezTo>
                    <a:pt x="13965" y="16530"/>
                    <a:pt x="16530" y="13965"/>
                    <a:pt x="16530" y="10800"/>
                  </a:cubicBezTo>
                  <a:cubicBezTo>
                    <a:pt x="16530" y="7635"/>
                    <a:pt x="13965" y="5070"/>
                    <a:pt x="10800" y="5070"/>
                  </a:cubicBezTo>
                  <a:cubicBezTo>
                    <a:pt x="7635" y="5070"/>
                    <a:pt x="5070" y="7635"/>
                    <a:pt x="5070" y="10800"/>
                  </a:cubicBezTo>
                  <a:close/>
                </a:path>
              </a:pathLst>
            </a:custGeom>
            <a:grpFill/>
            <a:ln w="12700" cap="rnd">
              <a:solidFill>
                <a:srgbClr val="FFFF99"/>
              </a:solidFill>
              <a:prstDash val="sysDot"/>
              <a:round/>
              <a:headEnd/>
              <a:tailEnd/>
            </a:ln>
            <a:effectLst/>
          </p:spPr>
          <p:txBody>
            <a:bodyPr wrap="none" anchor="ctr"/>
            <a:lstStyle/>
            <a:p>
              <a:endParaRPr lang="en-US"/>
            </a:p>
          </p:txBody>
        </p:sp>
        <p:sp>
          <p:nvSpPr>
            <p:cNvPr id="14356" name="Rectangle 20"/>
            <p:cNvSpPr>
              <a:spLocks noChangeArrowheads="1"/>
            </p:cNvSpPr>
            <p:nvPr/>
          </p:nvSpPr>
          <p:spPr bwMode="auto">
            <a:xfrm>
              <a:off x="1080" y="3344"/>
              <a:ext cx="362" cy="250"/>
            </a:xfrm>
            <a:prstGeom prst="rect">
              <a:avLst/>
            </a:prstGeom>
            <a:grpFill/>
            <a:ln w="9525">
              <a:noFill/>
              <a:miter lim="800000"/>
              <a:headEnd/>
              <a:tailEnd/>
            </a:ln>
            <a:effectLst/>
          </p:spPr>
          <p:txBody>
            <a:bodyPr wrap="none">
              <a:spAutoFit/>
            </a:bodyPr>
            <a:lstStyle/>
            <a:p>
              <a:r>
                <a:rPr lang="en-US" sz="2000" b="1">
                  <a:solidFill>
                    <a:schemeClr val="accent2"/>
                  </a:solidFill>
                </a:rPr>
                <a:t>DO</a:t>
              </a:r>
            </a:p>
          </p:txBody>
        </p:sp>
      </p:grpSp>
      <p:sp>
        <p:nvSpPr>
          <p:cNvPr id="14346" name="Line 10"/>
          <p:cNvSpPr>
            <a:spLocks noChangeShapeType="1"/>
          </p:cNvSpPr>
          <p:nvPr/>
        </p:nvSpPr>
        <p:spPr bwMode="auto">
          <a:xfrm>
            <a:off x="838200" y="2438400"/>
            <a:ext cx="762000" cy="1905000"/>
          </a:xfrm>
          <a:prstGeom prst="line">
            <a:avLst/>
          </a:prstGeom>
          <a:noFill/>
          <a:ln w="9525">
            <a:solidFill>
              <a:schemeClr val="tx1"/>
            </a:solidFill>
            <a:round/>
            <a:headEnd/>
            <a:tailEnd type="triangle" w="med" len="med"/>
          </a:ln>
          <a:effectLst/>
        </p:spPr>
        <p:txBody>
          <a:bodyPr/>
          <a:lstStyle/>
          <a:p>
            <a:endParaRPr lang="en-US"/>
          </a:p>
        </p:txBody>
      </p:sp>
      <p:sp>
        <p:nvSpPr>
          <p:cNvPr id="14348" name="Line 12"/>
          <p:cNvSpPr>
            <a:spLocks noChangeShapeType="1"/>
          </p:cNvSpPr>
          <p:nvPr/>
        </p:nvSpPr>
        <p:spPr bwMode="auto">
          <a:xfrm flipH="1">
            <a:off x="2667000" y="3733800"/>
            <a:ext cx="1066800" cy="1295400"/>
          </a:xfrm>
          <a:prstGeom prst="line">
            <a:avLst/>
          </a:prstGeom>
          <a:noFill/>
          <a:ln w="9525">
            <a:solidFill>
              <a:schemeClr val="tx1"/>
            </a:solidFill>
            <a:round/>
            <a:headEnd/>
            <a:tailEnd type="triangle" w="med" len="med"/>
          </a:ln>
          <a:effectLst/>
        </p:spPr>
        <p:txBody>
          <a:bodyPr/>
          <a:lstStyle/>
          <a:p>
            <a:endParaRPr lang="en-US"/>
          </a:p>
        </p:txBody>
      </p:sp>
      <p:sp>
        <p:nvSpPr>
          <p:cNvPr id="14350" name="Line 14"/>
          <p:cNvSpPr>
            <a:spLocks noChangeShapeType="1"/>
          </p:cNvSpPr>
          <p:nvPr/>
        </p:nvSpPr>
        <p:spPr bwMode="auto">
          <a:xfrm flipH="1">
            <a:off x="3200400" y="4953000"/>
            <a:ext cx="914400" cy="3048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3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3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p:bldP spid="14347" grpId="0"/>
      <p:bldP spid="14349" grpId="0"/>
      <p:bldP spid="14346" grpId="0" animBg="1"/>
      <p:bldP spid="14348" grpId="0" animBg="1"/>
      <p:bldP spid="1435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Put first </a:t>
            </a:r>
            <a:r>
              <a:rPr lang="en-US"/>
              <a:t>things first</a:t>
            </a:r>
          </a:p>
        </p:txBody>
      </p:sp>
      <p:sp>
        <p:nvSpPr>
          <p:cNvPr id="3" name="Text Placeholder 2"/>
          <p:cNvSpPr>
            <a:spLocks noGrp="1"/>
          </p:cNvSpPr>
          <p:nvPr>
            <p:ph type="body" idx="1"/>
          </p:nvPr>
        </p:nvSpPr>
        <p:spPr/>
        <p:txBody>
          <a:bodyPr/>
          <a:lstStyle/>
          <a:p>
            <a:r>
              <a:rPr lang="en-US" dirty="0"/>
              <a:t>HABIT 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a:t>What one thing could you do (you’re not doing now) that if you did on a regular basis, would make a tremendous positive difference in your personal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descr="Large confetti"/>
          <p:cNvSpPr>
            <a:spLocks noGrp="1" noChangeArrowheads="1"/>
          </p:cNvSpPr>
          <p:nvPr>
            <p:ph type="title"/>
          </p:nvPr>
        </p:nvSpPr>
        <p:spPr>
          <a:noFill/>
        </p:spPr>
        <p:txBody>
          <a:bodyPr/>
          <a:lstStyle/>
          <a:p>
            <a:pPr eaLnBrk="1" hangingPunct="1"/>
            <a:r>
              <a:rPr lang="en-GB">
                <a:latin typeface="Tahoma" charset="0"/>
              </a:rPr>
              <a:t>TIME MANAGEMENT MATRIX</a:t>
            </a:r>
            <a:endParaRPr lang="en-US">
              <a:latin typeface="Tahoma" charset="0"/>
            </a:endParaRPr>
          </a:p>
        </p:txBody>
      </p:sp>
      <p:graphicFrame>
        <p:nvGraphicFramePr>
          <p:cNvPr id="12306" name="Group 18"/>
          <p:cNvGraphicFramePr>
            <a:graphicFrameLocks noGrp="1"/>
          </p:cNvGraphicFramePr>
          <p:nvPr/>
        </p:nvGraphicFramePr>
        <p:xfrm>
          <a:off x="1600200" y="2011680"/>
          <a:ext cx="6096000" cy="4517136"/>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24384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sng" strike="noStrike" cap="none" normalizeH="0" baseline="0" dirty="0">
                          <a:ln>
                            <a:noFill/>
                          </a:ln>
                          <a:solidFill>
                            <a:schemeClr val="tx1"/>
                          </a:solidFill>
                          <a:effectLst/>
                          <a:latin typeface="Times New Roman" charset="0"/>
                        </a:rPr>
                        <a:t>I. A CTIVITIES </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none" strike="noStrike" cap="none" normalizeH="0" baseline="0" dirty="0">
                          <a:ln>
                            <a:noFill/>
                          </a:ln>
                          <a:solidFill>
                            <a:schemeClr val="tx1"/>
                          </a:solidFill>
                          <a:effectLst/>
                          <a:latin typeface="Times New Roman" charset="0"/>
                        </a:rPr>
                        <a:t>THAT DEMAND IMMEDIATE ACTION, CRISES, PRESSING PROBLEMS</a:t>
                      </a:r>
                      <a:endParaRPr kumimoji="0" lang="en-US" sz="18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sng" strike="noStrike" cap="none" normalizeH="0" baseline="0" dirty="0">
                          <a:ln>
                            <a:noFill/>
                          </a:ln>
                          <a:solidFill>
                            <a:schemeClr val="tx1"/>
                          </a:solidFill>
                          <a:effectLst/>
                          <a:latin typeface="Times New Roman" charset="0"/>
                        </a:rPr>
                        <a:t>II ACTIVITIES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none" strike="noStrike" cap="none" normalizeH="0" baseline="0" dirty="0">
                          <a:ln>
                            <a:noFill/>
                          </a:ln>
                          <a:solidFill>
                            <a:schemeClr val="tx1"/>
                          </a:solidFill>
                          <a:effectLst/>
                          <a:latin typeface="Times New Roman" charset="0"/>
                        </a:rPr>
                        <a:t>PREVENTION, PC ACTIVITIES, RELATIONSHIP BUILDING, PLANNING, RECREATION,</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none" strike="noStrike" cap="none" normalizeH="0" baseline="0" dirty="0">
                          <a:ln>
                            <a:noFill/>
                          </a:ln>
                          <a:solidFill>
                            <a:schemeClr val="tx1"/>
                          </a:solidFill>
                          <a:effectLst/>
                          <a:latin typeface="Times New Roman" charset="0"/>
                        </a:rPr>
                        <a:t>REORGANIZING NEW OPPORTUNITIES</a:t>
                      </a:r>
                    </a:p>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GB" sz="1800" b="0" i="0" u="sng"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sng" strike="noStrike" cap="none" normalizeH="0" baseline="0" dirty="0">
                          <a:ln>
                            <a:noFill/>
                          </a:ln>
                          <a:solidFill>
                            <a:schemeClr val="tx1"/>
                          </a:solidFill>
                          <a:effectLst/>
                          <a:latin typeface="Times New Roman" charset="0"/>
                        </a:rPr>
                        <a:t>III ACTIVITIES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INTERRUPTIONS, SOME CALLS, SOME MAILS, SOME REPORTS, SOME MEETINGS, PRESSING MATTERS, POPULAR ACTIVITIES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sng" strike="noStrike" cap="none" normalizeH="0" baseline="0" dirty="0">
                          <a:ln>
                            <a:noFill/>
                          </a:ln>
                          <a:solidFill>
                            <a:schemeClr val="tx1"/>
                          </a:solidFill>
                          <a:effectLst/>
                          <a:latin typeface="Times New Roman" charset="0"/>
                        </a:rPr>
                        <a:t>IV. ACTIVITIES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none" strike="noStrike" cap="none" normalizeH="0" baseline="0" dirty="0">
                          <a:ln>
                            <a:noFill/>
                          </a:ln>
                          <a:solidFill>
                            <a:schemeClr val="tx1"/>
                          </a:solidFill>
                          <a:effectLst/>
                          <a:latin typeface="Times New Roman" charset="0"/>
                        </a:rPr>
                        <a:t>PEOPLE GENERALLY ESCAPE HERE TO RELIEVE STRESS,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GB" sz="1800" b="0" i="0" u="none" strike="noStrike" cap="none" normalizeH="0" baseline="0" dirty="0">
                          <a:ln>
                            <a:noFill/>
                          </a:ln>
                          <a:solidFill>
                            <a:schemeClr val="tx1"/>
                          </a:solidFill>
                          <a:effectLst/>
                          <a:latin typeface="Times New Roman" charset="0"/>
                        </a:rPr>
                        <a:t> TIME WASTERS</a:t>
                      </a:r>
                      <a:endParaRPr kumimoji="0" lang="en-US" sz="1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 name="TextBox 3"/>
          <p:cNvSpPr txBox="1"/>
          <p:nvPr/>
        </p:nvSpPr>
        <p:spPr>
          <a:xfrm>
            <a:off x="2667000" y="1524000"/>
            <a:ext cx="1029449" cy="369332"/>
          </a:xfrm>
          <a:prstGeom prst="rect">
            <a:avLst/>
          </a:prstGeom>
          <a:noFill/>
        </p:spPr>
        <p:txBody>
          <a:bodyPr wrap="none" rtlCol="0">
            <a:spAutoFit/>
          </a:bodyPr>
          <a:lstStyle/>
          <a:p>
            <a:r>
              <a:rPr lang="en-US" dirty="0"/>
              <a:t>URGENT</a:t>
            </a:r>
            <a:endParaRPr lang="en-IN" dirty="0"/>
          </a:p>
        </p:txBody>
      </p:sp>
      <p:sp>
        <p:nvSpPr>
          <p:cNvPr id="5" name="TextBox 4"/>
          <p:cNvSpPr txBox="1"/>
          <p:nvPr/>
        </p:nvSpPr>
        <p:spPr>
          <a:xfrm>
            <a:off x="5410200" y="1600200"/>
            <a:ext cx="1531830" cy="369332"/>
          </a:xfrm>
          <a:prstGeom prst="rect">
            <a:avLst/>
          </a:prstGeom>
          <a:noFill/>
        </p:spPr>
        <p:txBody>
          <a:bodyPr wrap="none" rtlCol="0">
            <a:spAutoFit/>
          </a:bodyPr>
          <a:lstStyle/>
          <a:p>
            <a:r>
              <a:rPr lang="en-US" dirty="0"/>
              <a:t>NOT URGENT</a:t>
            </a:r>
            <a:endParaRPr lang="en-IN" dirty="0"/>
          </a:p>
        </p:txBody>
      </p:sp>
      <p:sp>
        <p:nvSpPr>
          <p:cNvPr id="6" name="TextBox 5"/>
          <p:cNvSpPr txBox="1"/>
          <p:nvPr/>
        </p:nvSpPr>
        <p:spPr>
          <a:xfrm>
            <a:off x="0" y="2971800"/>
            <a:ext cx="1351780" cy="369332"/>
          </a:xfrm>
          <a:prstGeom prst="rect">
            <a:avLst/>
          </a:prstGeom>
          <a:noFill/>
        </p:spPr>
        <p:txBody>
          <a:bodyPr wrap="none" rtlCol="0">
            <a:spAutoFit/>
          </a:bodyPr>
          <a:lstStyle/>
          <a:p>
            <a:r>
              <a:rPr lang="en-US" dirty="0"/>
              <a:t>IMPORTANT</a:t>
            </a:r>
            <a:endParaRPr lang="en-IN" dirty="0"/>
          </a:p>
        </p:txBody>
      </p:sp>
      <p:sp>
        <p:nvSpPr>
          <p:cNvPr id="7" name="TextBox 6"/>
          <p:cNvSpPr txBox="1"/>
          <p:nvPr/>
        </p:nvSpPr>
        <p:spPr>
          <a:xfrm>
            <a:off x="0" y="4724400"/>
            <a:ext cx="1351780" cy="646331"/>
          </a:xfrm>
          <a:prstGeom prst="rect">
            <a:avLst/>
          </a:prstGeom>
          <a:noFill/>
        </p:spPr>
        <p:txBody>
          <a:bodyPr wrap="none" rtlCol="0">
            <a:spAutoFit/>
          </a:bodyPr>
          <a:lstStyle/>
          <a:p>
            <a:r>
              <a:rPr lang="en-US" dirty="0"/>
              <a:t>NOT</a:t>
            </a:r>
          </a:p>
          <a:p>
            <a:r>
              <a:rPr lang="en-US" dirty="0"/>
              <a:t>IMPORTANT</a:t>
            </a:r>
            <a:endParaRPr lang="en-I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18"/>
          <p:cNvGraphicFramePr>
            <a:graphicFrameLocks noGrp="1"/>
          </p:cNvGraphicFramePr>
          <p:nvPr/>
        </p:nvGraphicFramePr>
        <p:xfrm>
          <a:off x="1066800" y="1371600"/>
          <a:ext cx="6629400" cy="4064000"/>
        </p:xfrm>
        <a:graphic>
          <a:graphicData uri="http://schemas.openxmlformats.org/drawingml/2006/table">
            <a:tbl>
              <a:tblPr/>
              <a:tblGrid>
                <a:gridCol w="35814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1" i="0" u="none" strike="noStrike" cap="none" normalizeH="0" baseline="0" dirty="0">
                          <a:ln>
                            <a:noFill/>
                          </a:ln>
                          <a:solidFill>
                            <a:schemeClr val="tx1"/>
                          </a:solidFill>
                          <a:effectLst/>
                          <a:latin typeface="Times New Roman" charset="0"/>
                        </a:rPr>
                        <a:t>I RESULTS</a:t>
                      </a:r>
                    </a:p>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1" i="0" u="none" strike="noStrike" cap="none" normalizeH="0" baseline="0" dirty="0">
                        <a:ln>
                          <a:noFill/>
                        </a:ln>
                        <a:solidFill>
                          <a:schemeClr val="tx1"/>
                        </a:solidFill>
                        <a:effectLst/>
                        <a:latin typeface="Times New Roman" charset="0"/>
                      </a:endParaRP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600" b="1" i="0" u="none" strike="noStrike" cap="none" normalizeH="0" baseline="0" dirty="0">
                          <a:ln>
                            <a:noFill/>
                          </a:ln>
                          <a:solidFill>
                            <a:schemeClr val="tx1"/>
                          </a:solidFill>
                          <a:effectLst/>
                          <a:latin typeface="Times New Roman" charset="0"/>
                        </a:rPr>
                        <a:t>STRESS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600" b="1" i="0" u="none" strike="noStrike" cap="none" normalizeH="0" baseline="0" dirty="0">
                          <a:ln>
                            <a:noFill/>
                          </a:ln>
                          <a:solidFill>
                            <a:schemeClr val="tx1"/>
                          </a:solidFill>
                          <a:effectLst/>
                          <a:latin typeface="Times New Roman" charset="0"/>
                        </a:rPr>
                        <a:t>BURNOUT</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600" b="1" i="0" u="none" strike="noStrike" cap="none" normalizeH="0" baseline="0" dirty="0">
                          <a:ln>
                            <a:noFill/>
                          </a:ln>
                          <a:solidFill>
                            <a:schemeClr val="tx1"/>
                          </a:solidFill>
                          <a:effectLst/>
                          <a:latin typeface="Times New Roman" charset="0"/>
                        </a:rPr>
                        <a:t>CRISIS MANAGEMENT</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600" b="1" i="0" u="none" strike="noStrike" cap="none" normalizeH="0" baseline="0" dirty="0">
                          <a:ln>
                            <a:noFill/>
                          </a:ln>
                          <a:solidFill>
                            <a:schemeClr val="tx1"/>
                          </a:solidFill>
                          <a:effectLst/>
                          <a:latin typeface="Times New Roman" charset="0"/>
                        </a:rPr>
                        <a:t>ALWAYS PUTTING OUT FIRES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lumMod val="50000"/>
                            <a:lumOff val="50000"/>
                          </a:schemeClr>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0"/>
                  </a:ext>
                </a:extLst>
              </a:tr>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lumMod val="50000"/>
                            <a:lumOff val="50000"/>
                          </a:schemeClr>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lumMod val="50000"/>
                            <a:lumOff val="50000"/>
                          </a:schemeClr>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18"/>
          <p:cNvGraphicFramePr>
            <a:graphicFrameLocks noGrp="1"/>
          </p:cNvGraphicFramePr>
          <p:nvPr/>
        </p:nvGraphicFramePr>
        <p:xfrm>
          <a:off x="1066800" y="1295400"/>
          <a:ext cx="6096000" cy="4064000"/>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0"/>
                  </a:ext>
                </a:extLst>
              </a:tr>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III </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RESULTS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SHORT-TERM FOCUS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CRISIS-MANAGEMENT</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SEE GOALS AND PALNS AS WORTHLESS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18"/>
          <p:cNvGraphicFramePr>
            <a:graphicFrameLocks noGrp="1"/>
          </p:cNvGraphicFramePr>
          <p:nvPr/>
        </p:nvGraphicFramePr>
        <p:xfrm>
          <a:off x="990600" y="1447800"/>
          <a:ext cx="6096000" cy="4647184"/>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0"/>
                  </a:ext>
                </a:extLst>
              </a:tr>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III</a:t>
                      </a:r>
                    </a:p>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RESULTS</a:t>
                      </a:r>
                    </a:p>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TOTAL IRRESPONSIBILITY</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FIRED FROM JOBS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DEPENDENT ON OTHERS FOR BASICS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IV</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18"/>
          <p:cNvGraphicFramePr>
            <a:graphicFrameLocks noGrp="1"/>
          </p:cNvGraphicFramePr>
          <p:nvPr/>
        </p:nvGraphicFramePr>
        <p:xfrm>
          <a:off x="762000" y="1219200"/>
          <a:ext cx="6096000" cy="4064000"/>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II</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RESULTS</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VISION, PERSPECTIVE</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BALANCE</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DISCIPLINE</a:t>
                      </a:r>
                    </a:p>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n-US" sz="1800" b="0" i="0" u="none" strike="noStrike" cap="none" normalizeH="0" baseline="0" dirty="0">
                          <a:ln>
                            <a:noFill/>
                          </a:ln>
                          <a:solidFill>
                            <a:schemeClr val="tx1"/>
                          </a:solidFill>
                          <a:effectLst/>
                          <a:latin typeface="Times New Roman" charset="0"/>
                        </a:rPr>
                        <a:t>FEW CRISES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32000">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endParaRPr kumimoji="0" lang="en-US" sz="1800" b="0" i="0" u="none" strike="noStrike" cap="none" normalizeH="0" baseline="0" dirty="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Identify a quadrant II activity you know has been neglected in your life-one that, if done well, would have a significant impact in your life.</a:t>
            </a:r>
          </a:p>
          <a:p>
            <a:r>
              <a:rPr lang="en-US" dirty="0"/>
              <a:t>Draw a time management matrix and try to estimate the percentage of your time you spend in each quadrant. Then log your time for three days in fifteen-minute intervals. How accurate was your estimate? Are you satisfied with the way you spend your time? What do you need to change?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t>A study attributed to Harvard University found that when a person gets a job, 85% of the time it is because of their attitude, and only 15% of the time because of how smart they are and how many facts and figures they know. </a:t>
            </a:r>
          </a:p>
          <a:p>
            <a:endParaRPr lang="en-US" dirty="0"/>
          </a:p>
        </p:txBody>
      </p:sp>
    </p:spTree>
    <p:extLst>
      <p:ext uri="{BB962C8B-B14F-4D97-AF65-F5344CB8AC3E}">
        <p14:creationId xmlns:p14="http://schemas.microsoft.com/office/powerpoint/2010/main" val="1170306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Organize your next week. Start by writing down your roles and goals for the week, then transfer the goals to a specific action plan.</a:t>
            </a:r>
          </a:p>
          <a:p>
            <a:r>
              <a:rPr lang="en-US" dirty="0"/>
              <a:t>At the end of the week, evaluate how well your plan translated your deep values and purposes into your daily life.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PARADIGMS OF INTERDEPENDENCE</a:t>
            </a:r>
            <a:endParaRPr lang="en-IN" dirty="0"/>
          </a:p>
        </p:txBody>
      </p:sp>
      <p:sp>
        <p:nvSpPr>
          <p:cNvPr id="3" name="Text Placeholder 2"/>
          <p:cNvSpPr>
            <a:spLocks noGrp="1"/>
          </p:cNvSpPr>
          <p:nvPr>
            <p:ph type="body" idx="1"/>
          </p:nvPr>
        </p:nvSpPr>
        <p:spPr/>
        <p:txBody>
          <a:bodyPr/>
          <a:lstStyle/>
          <a:p>
            <a:endParaRPr lang="en-I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EMOTIONAL BANK ACCOUNT</a:t>
            </a:r>
            <a:endParaRPr lang="en-IN" dirty="0"/>
          </a:p>
        </p:txBody>
      </p:sp>
      <p:sp>
        <p:nvSpPr>
          <p:cNvPr id="3" name="Content Placeholder 2"/>
          <p:cNvSpPr>
            <a:spLocks noGrp="1"/>
          </p:cNvSpPr>
          <p:nvPr>
            <p:ph idx="1"/>
          </p:nvPr>
        </p:nvSpPr>
        <p:spPr/>
        <p:txBody>
          <a:bodyPr/>
          <a:lstStyle/>
          <a:p>
            <a:r>
              <a:rPr lang="en-US" dirty="0"/>
              <a:t>SIX MAJOR DEPOSITS</a:t>
            </a:r>
          </a:p>
          <a:p>
            <a:r>
              <a:rPr lang="en-US" dirty="0"/>
              <a:t>Understanding the individual</a:t>
            </a:r>
          </a:p>
          <a:p>
            <a:r>
              <a:rPr lang="en-US" dirty="0"/>
              <a:t>Attending to the little things</a:t>
            </a:r>
          </a:p>
          <a:p>
            <a:r>
              <a:rPr lang="en-US" dirty="0"/>
              <a:t>Keeping Commitments</a:t>
            </a:r>
          </a:p>
          <a:p>
            <a:r>
              <a:rPr lang="en-US" dirty="0"/>
              <a:t>Clarifying Expectations</a:t>
            </a:r>
          </a:p>
          <a:p>
            <a:r>
              <a:rPr lang="en-US" dirty="0"/>
              <a:t>Showing  personal integrity</a:t>
            </a:r>
          </a:p>
          <a:p>
            <a:r>
              <a:rPr lang="en-US" dirty="0"/>
              <a:t>Apologizing sincerely when you make a withdrawal</a:t>
            </a:r>
          </a:p>
          <a:p>
            <a:endParaRPr lang="en-IN"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t>Emotional Bank Account</a:t>
            </a:r>
          </a:p>
        </p:txBody>
      </p:sp>
      <p:sp>
        <p:nvSpPr>
          <p:cNvPr id="6147" name="Rectangle 3"/>
          <p:cNvSpPr>
            <a:spLocks noGrp="1" noChangeArrowheads="1"/>
          </p:cNvSpPr>
          <p:nvPr>
            <p:ph type="body" sz="half" idx="1"/>
          </p:nvPr>
        </p:nvSpPr>
        <p:spPr>
          <a:xfrm>
            <a:off x="609600" y="1143000"/>
            <a:ext cx="8305800" cy="1371600"/>
          </a:xfrm>
        </p:spPr>
        <p:txBody>
          <a:bodyPr>
            <a:normAutofit lnSpcReduction="10000"/>
          </a:bodyPr>
          <a:lstStyle/>
          <a:p>
            <a:r>
              <a:rPr lang="en-GB" sz="2000" b="1"/>
              <a:t>The most </a:t>
            </a:r>
            <a:r>
              <a:rPr lang="en-GB" sz="2000" b="1">
                <a:solidFill>
                  <a:schemeClr val="accent2"/>
                </a:solidFill>
              </a:rPr>
              <a:t>important resource</a:t>
            </a:r>
            <a:r>
              <a:rPr lang="en-GB" sz="2000" b="1"/>
              <a:t> in a company is the </a:t>
            </a:r>
            <a:r>
              <a:rPr lang="en-GB" sz="2000" b="1">
                <a:solidFill>
                  <a:schemeClr val="accent2"/>
                </a:solidFill>
              </a:rPr>
              <a:t>relationship</a:t>
            </a:r>
            <a:r>
              <a:rPr lang="en-GB" sz="2000" b="1"/>
              <a:t> between the people.</a:t>
            </a:r>
            <a:endParaRPr lang="en-GB" sz="2000"/>
          </a:p>
          <a:p>
            <a:r>
              <a:rPr lang="en-GB" sz="2000" b="1"/>
              <a:t>To </a:t>
            </a:r>
            <a:r>
              <a:rPr lang="en-GB" sz="2000" b="1">
                <a:solidFill>
                  <a:schemeClr val="accent2"/>
                </a:solidFill>
              </a:rPr>
              <a:t>build trust</a:t>
            </a:r>
            <a:r>
              <a:rPr lang="en-GB" sz="2000" b="1"/>
              <a:t> in a relationship is to </a:t>
            </a:r>
            <a:r>
              <a:rPr lang="en-GB" sz="2000" b="1">
                <a:solidFill>
                  <a:schemeClr val="accent2"/>
                </a:solidFill>
              </a:rPr>
              <a:t>“open” a bank account</a:t>
            </a:r>
            <a:r>
              <a:rPr lang="en-GB" sz="2000" b="1"/>
              <a:t> in that relationship.</a:t>
            </a:r>
            <a:endParaRPr lang="en-GB" sz="2000"/>
          </a:p>
          <a:p>
            <a:pPr>
              <a:buFontTx/>
              <a:buNone/>
            </a:pPr>
            <a:endParaRPr lang="en-GB" sz="2000"/>
          </a:p>
          <a:p>
            <a:pPr lvl="2"/>
            <a:endParaRPr lang="en-GB" sz="1800"/>
          </a:p>
        </p:txBody>
      </p:sp>
      <p:sp>
        <p:nvSpPr>
          <p:cNvPr id="6148" name="Text Box 4"/>
          <p:cNvSpPr txBox="1">
            <a:spLocks noChangeArrowheads="1"/>
          </p:cNvSpPr>
          <p:nvPr/>
        </p:nvSpPr>
        <p:spPr bwMode="auto">
          <a:xfrm>
            <a:off x="1263650" y="3614738"/>
            <a:ext cx="1651000" cy="519112"/>
          </a:xfrm>
          <a:prstGeom prst="rect">
            <a:avLst/>
          </a:prstGeom>
          <a:noFill/>
          <a:ln w="9525">
            <a:noFill/>
            <a:miter lim="800000"/>
            <a:headEnd/>
            <a:tailEnd/>
          </a:ln>
          <a:effectLst/>
        </p:spPr>
        <p:txBody>
          <a:bodyPr wrap="none">
            <a:spAutoFit/>
          </a:bodyPr>
          <a:lstStyle/>
          <a:p>
            <a:pPr eaLnBrk="0" hangingPunct="0"/>
            <a:r>
              <a:rPr lang="en-US" sz="2800">
                <a:solidFill>
                  <a:srgbClr val="00CC00"/>
                </a:solidFill>
              </a:rPr>
              <a:t>Kindness</a:t>
            </a:r>
          </a:p>
        </p:txBody>
      </p:sp>
      <p:sp>
        <p:nvSpPr>
          <p:cNvPr id="6149" name="Text Box 5"/>
          <p:cNvSpPr txBox="1">
            <a:spLocks noChangeArrowheads="1"/>
          </p:cNvSpPr>
          <p:nvPr/>
        </p:nvSpPr>
        <p:spPr bwMode="auto">
          <a:xfrm>
            <a:off x="1233488" y="4135438"/>
            <a:ext cx="1709737" cy="519112"/>
          </a:xfrm>
          <a:prstGeom prst="rect">
            <a:avLst/>
          </a:prstGeom>
          <a:noFill/>
          <a:ln w="9525">
            <a:noFill/>
            <a:miter lim="800000"/>
            <a:headEnd/>
            <a:tailEnd/>
          </a:ln>
          <a:effectLst/>
        </p:spPr>
        <p:txBody>
          <a:bodyPr wrap="none">
            <a:spAutoFit/>
          </a:bodyPr>
          <a:lstStyle/>
          <a:p>
            <a:pPr eaLnBrk="0" hangingPunct="0"/>
            <a:r>
              <a:rPr lang="en-US" sz="2800">
                <a:solidFill>
                  <a:srgbClr val="00CC00"/>
                </a:solidFill>
              </a:rPr>
              <a:t>Courtesy</a:t>
            </a:r>
          </a:p>
        </p:txBody>
      </p:sp>
      <p:sp>
        <p:nvSpPr>
          <p:cNvPr id="6150" name="Text Box 6"/>
          <p:cNvSpPr txBox="1">
            <a:spLocks noChangeArrowheads="1"/>
          </p:cNvSpPr>
          <p:nvPr/>
        </p:nvSpPr>
        <p:spPr bwMode="auto">
          <a:xfrm>
            <a:off x="477838" y="4706938"/>
            <a:ext cx="3222625" cy="519112"/>
          </a:xfrm>
          <a:prstGeom prst="rect">
            <a:avLst/>
          </a:prstGeom>
          <a:noFill/>
          <a:ln w="9525">
            <a:noFill/>
            <a:miter lim="800000"/>
            <a:headEnd/>
            <a:tailEnd/>
          </a:ln>
          <a:effectLst/>
        </p:spPr>
        <p:txBody>
          <a:bodyPr wrap="none">
            <a:spAutoFit/>
          </a:bodyPr>
          <a:lstStyle/>
          <a:p>
            <a:pPr eaLnBrk="0" hangingPunct="0"/>
            <a:r>
              <a:rPr lang="en-US" sz="2800">
                <a:solidFill>
                  <a:srgbClr val="00CC00"/>
                </a:solidFill>
              </a:rPr>
              <a:t>Keeping promises</a:t>
            </a:r>
          </a:p>
        </p:txBody>
      </p:sp>
      <p:sp>
        <p:nvSpPr>
          <p:cNvPr id="6151" name="Text Box 7"/>
          <p:cNvSpPr txBox="1">
            <a:spLocks noChangeArrowheads="1"/>
          </p:cNvSpPr>
          <p:nvPr/>
        </p:nvSpPr>
        <p:spPr bwMode="auto">
          <a:xfrm>
            <a:off x="184150" y="5278438"/>
            <a:ext cx="3810000" cy="519112"/>
          </a:xfrm>
          <a:prstGeom prst="rect">
            <a:avLst/>
          </a:prstGeom>
          <a:noFill/>
          <a:ln w="9525">
            <a:noFill/>
            <a:miter lim="800000"/>
            <a:headEnd/>
            <a:tailEnd/>
          </a:ln>
          <a:effectLst/>
        </p:spPr>
        <p:txBody>
          <a:bodyPr wrap="none">
            <a:spAutoFit/>
          </a:bodyPr>
          <a:lstStyle/>
          <a:p>
            <a:pPr eaLnBrk="0" hangingPunct="0"/>
            <a:r>
              <a:rPr lang="en-US" sz="2800">
                <a:solidFill>
                  <a:srgbClr val="00CC00"/>
                </a:solidFill>
              </a:rPr>
              <a:t>Loyalty to the absent</a:t>
            </a:r>
          </a:p>
        </p:txBody>
      </p:sp>
      <p:sp>
        <p:nvSpPr>
          <p:cNvPr id="6152" name="Text Box 8"/>
          <p:cNvSpPr txBox="1">
            <a:spLocks noChangeArrowheads="1"/>
          </p:cNvSpPr>
          <p:nvPr/>
        </p:nvSpPr>
        <p:spPr bwMode="auto">
          <a:xfrm>
            <a:off x="457200" y="5788025"/>
            <a:ext cx="3263900" cy="519113"/>
          </a:xfrm>
          <a:prstGeom prst="rect">
            <a:avLst/>
          </a:prstGeom>
          <a:noFill/>
          <a:ln w="9525">
            <a:noFill/>
            <a:miter lim="800000"/>
            <a:headEnd/>
            <a:tailEnd/>
          </a:ln>
          <a:effectLst/>
        </p:spPr>
        <p:txBody>
          <a:bodyPr wrap="none">
            <a:spAutoFit/>
          </a:bodyPr>
          <a:lstStyle/>
          <a:p>
            <a:pPr eaLnBrk="0" hangingPunct="0"/>
            <a:r>
              <a:rPr lang="en-US" sz="2800">
                <a:solidFill>
                  <a:srgbClr val="00CC00"/>
                </a:solidFill>
              </a:rPr>
              <a:t>Making apologies</a:t>
            </a:r>
          </a:p>
        </p:txBody>
      </p:sp>
      <p:sp>
        <p:nvSpPr>
          <p:cNvPr id="6153" name="Text Box 9"/>
          <p:cNvSpPr txBox="1">
            <a:spLocks noChangeArrowheads="1"/>
          </p:cNvSpPr>
          <p:nvPr/>
        </p:nvSpPr>
        <p:spPr bwMode="auto">
          <a:xfrm>
            <a:off x="6323013" y="3616325"/>
            <a:ext cx="1090612" cy="519113"/>
          </a:xfrm>
          <a:prstGeom prst="rect">
            <a:avLst/>
          </a:prstGeom>
          <a:noFill/>
          <a:ln w="9525">
            <a:noFill/>
            <a:miter lim="800000"/>
            <a:headEnd/>
            <a:tailEnd/>
          </a:ln>
          <a:effectLst/>
        </p:spPr>
        <p:txBody>
          <a:bodyPr wrap="none">
            <a:spAutoFit/>
          </a:bodyPr>
          <a:lstStyle/>
          <a:p>
            <a:pPr eaLnBrk="0" hangingPunct="0"/>
            <a:r>
              <a:rPr lang="en-US" sz="2800">
                <a:solidFill>
                  <a:srgbClr val="FF0000"/>
                </a:solidFill>
              </a:rPr>
              <a:t>Rude</a:t>
            </a:r>
          </a:p>
        </p:txBody>
      </p:sp>
      <p:sp>
        <p:nvSpPr>
          <p:cNvPr id="6154" name="Text Box 10"/>
          <p:cNvSpPr txBox="1">
            <a:spLocks noChangeArrowheads="1"/>
          </p:cNvSpPr>
          <p:nvPr/>
        </p:nvSpPr>
        <p:spPr bwMode="auto">
          <a:xfrm>
            <a:off x="5721350" y="4137025"/>
            <a:ext cx="2293938" cy="519113"/>
          </a:xfrm>
          <a:prstGeom prst="rect">
            <a:avLst/>
          </a:prstGeom>
          <a:noFill/>
          <a:ln w="9525">
            <a:noFill/>
            <a:miter lim="800000"/>
            <a:headEnd/>
            <a:tailEnd/>
          </a:ln>
          <a:effectLst/>
        </p:spPr>
        <p:txBody>
          <a:bodyPr wrap="none">
            <a:spAutoFit/>
          </a:bodyPr>
          <a:lstStyle/>
          <a:p>
            <a:pPr eaLnBrk="0" hangingPunct="0"/>
            <a:r>
              <a:rPr lang="en-US" sz="2800">
                <a:solidFill>
                  <a:srgbClr val="FF0000"/>
                </a:solidFill>
              </a:rPr>
              <a:t>Crude/blunt</a:t>
            </a:r>
          </a:p>
        </p:txBody>
      </p:sp>
      <p:sp>
        <p:nvSpPr>
          <p:cNvPr id="6155" name="Text Box 11"/>
          <p:cNvSpPr txBox="1">
            <a:spLocks noChangeArrowheads="1"/>
          </p:cNvSpPr>
          <p:nvPr/>
        </p:nvSpPr>
        <p:spPr bwMode="auto">
          <a:xfrm>
            <a:off x="5232400" y="4708525"/>
            <a:ext cx="3270250" cy="519113"/>
          </a:xfrm>
          <a:prstGeom prst="rect">
            <a:avLst/>
          </a:prstGeom>
          <a:noFill/>
          <a:ln w="9525">
            <a:noFill/>
            <a:miter lim="800000"/>
            <a:headEnd/>
            <a:tailEnd/>
          </a:ln>
          <a:effectLst/>
        </p:spPr>
        <p:txBody>
          <a:bodyPr wrap="none">
            <a:spAutoFit/>
          </a:bodyPr>
          <a:lstStyle/>
          <a:p>
            <a:pPr eaLnBrk="0" hangingPunct="0"/>
            <a:r>
              <a:rPr lang="en-US" sz="2800">
                <a:solidFill>
                  <a:srgbClr val="FF0000"/>
                </a:solidFill>
              </a:rPr>
              <a:t>Breaking promises</a:t>
            </a:r>
          </a:p>
        </p:txBody>
      </p:sp>
      <p:sp>
        <p:nvSpPr>
          <p:cNvPr id="6156" name="Text Box 12"/>
          <p:cNvSpPr txBox="1">
            <a:spLocks noChangeArrowheads="1"/>
          </p:cNvSpPr>
          <p:nvPr/>
        </p:nvSpPr>
        <p:spPr bwMode="auto">
          <a:xfrm>
            <a:off x="5978525" y="5280025"/>
            <a:ext cx="1779588" cy="519113"/>
          </a:xfrm>
          <a:prstGeom prst="rect">
            <a:avLst/>
          </a:prstGeom>
          <a:noFill/>
          <a:ln w="9525">
            <a:noFill/>
            <a:miter lim="800000"/>
            <a:headEnd/>
            <a:tailEnd/>
          </a:ln>
          <a:effectLst/>
        </p:spPr>
        <p:txBody>
          <a:bodyPr wrap="none">
            <a:spAutoFit/>
          </a:bodyPr>
          <a:lstStyle/>
          <a:p>
            <a:pPr eaLnBrk="0" hangingPunct="0"/>
            <a:r>
              <a:rPr lang="en-US" sz="2800">
                <a:solidFill>
                  <a:srgbClr val="FF0000"/>
                </a:solidFill>
              </a:rPr>
              <a:t>Disloyalty</a:t>
            </a:r>
          </a:p>
        </p:txBody>
      </p:sp>
      <p:sp>
        <p:nvSpPr>
          <p:cNvPr id="6157" name="Text Box 13"/>
          <p:cNvSpPr txBox="1">
            <a:spLocks noChangeArrowheads="1"/>
          </p:cNvSpPr>
          <p:nvPr/>
        </p:nvSpPr>
        <p:spPr bwMode="auto">
          <a:xfrm>
            <a:off x="4554538" y="5786438"/>
            <a:ext cx="2950616" cy="523220"/>
          </a:xfrm>
          <a:prstGeom prst="rect">
            <a:avLst/>
          </a:prstGeom>
          <a:noFill/>
          <a:ln w="9525">
            <a:noFill/>
            <a:miter lim="800000"/>
            <a:headEnd/>
            <a:tailEnd/>
          </a:ln>
          <a:effectLst/>
        </p:spPr>
        <p:txBody>
          <a:bodyPr wrap="none">
            <a:spAutoFit/>
          </a:bodyPr>
          <a:lstStyle/>
          <a:p>
            <a:pPr eaLnBrk="0" hangingPunct="0"/>
            <a:r>
              <a:rPr lang="en-US" sz="2800" dirty="0">
                <a:solidFill>
                  <a:srgbClr val="FF0000"/>
                </a:solidFill>
              </a:rPr>
              <a:t>Pride, arrogance</a:t>
            </a:r>
          </a:p>
        </p:txBody>
      </p:sp>
      <p:pic>
        <p:nvPicPr>
          <p:cNvPr id="6163" name="Picture 19" descr="BD07257_[1]"/>
          <p:cNvPicPr>
            <a:picLocks noChangeAspect="1" noChangeArrowheads="1"/>
          </p:cNvPicPr>
          <p:nvPr/>
        </p:nvPicPr>
        <p:blipFill>
          <a:blip r:embed="rId2" cstate="print"/>
          <a:srcRect/>
          <a:stretch>
            <a:fillRect/>
          </a:stretch>
        </p:blipFill>
        <p:spPr bwMode="auto">
          <a:xfrm>
            <a:off x="3352800" y="3352800"/>
            <a:ext cx="2209800" cy="1463675"/>
          </a:xfrm>
          <a:prstGeom prst="rect">
            <a:avLst/>
          </a:prstGeom>
          <a:noFill/>
        </p:spPr>
      </p:pic>
      <p:sp>
        <p:nvSpPr>
          <p:cNvPr id="6164" name="Text Box 20"/>
          <p:cNvSpPr txBox="1">
            <a:spLocks noChangeArrowheads="1"/>
          </p:cNvSpPr>
          <p:nvPr/>
        </p:nvSpPr>
        <p:spPr bwMode="auto">
          <a:xfrm>
            <a:off x="5410200" y="2632075"/>
            <a:ext cx="2916238" cy="701675"/>
          </a:xfrm>
          <a:prstGeom prst="rect">
            <a:avLst/>
          </a:prstGeom>
          <a:noFill/>
          <a:ln w="9525">
            <a:noFill/>
            <a:miter lim="800000"/>
            <a:headEnd/>
            <a:tailEnd/>
          </a:ln>
          <a:effectLst>
            <a:outerShdw dist="35921" dir="2700000" algn="ctr" rotWithShape="0">
              <a:schemeClr val="bg2"/>
            </a:outerShdw>
          </a:effectLst>
        </p:spPr>
        <p:txBody>
          <a:bodyPr wrap="none">
            <a:spAutoFit/>
          </a:bodyPr>
          <a:lstStyle/>
          <a:p>
            <a:r>
              <a:rPr lang="en-US" sz="4000" b="1">
                <a:solidFill>
                  <a:srgbClr val="FF0000"/>
                </a:solidFill>
                <a:effectLst>
                  <a:outerShdw blurRad="38100" dist="38100" dir="2700000" algn="tl">
                    <a:srgbClr val="C0C0C0"/>
                  </a:outerShdw>
                </a:effectLst>
              </a:rPr>
              <a:t>Withdrawal</a:t>
            </a:r>
          </a:p>
        </p:txBody>
      </p:sp>
      <p:sp>
        <p:nvSpPr>
          <p:cNvPr id="6165" name="Text Box 21"/>
          <p:cNvSpPr txBox="1">
            <a:spLocks noChangeArrowheads="1"/>
          </p:cNvSpPr>
          <p:nvPr/>
        </p:nvSpPr>
        <p:spPr bwMode="auto">
          <a:xfrm>
            <a:off x="1077913" y="2633663"/>
            <a:ext cx="2024062" cy="701675"/>
          </a:xfrm>
          <a:prstGeom prst="rect">
            <a:avLst/>
          </a:prstGeom>
          <a:noFill/>
          <a:ln w="9525">
            <a:noFill/>
            <a:miter lim="800000"/>
            <a:headEnd/>
            <a:tailEnd/>
          </a:ln>
          <a:effectLst>
            <a:outerShdw dist="35921" dir="2700000" algn="ctr" rotWithShape="0">
              <a:schemeClr val="bg2"/>
            </a:outerShdw>
          </a:effectLst>
        </p:spPr>
        <p:txBody>
          <a:bodyPr wrap="none">
            <a:spAutoFit/>
          </a:bodyPr>
          <a:lstStyle/>
          <a:p>
            <a:r>
              <a:rPr lang="en-US" sz="4000" b="1">
                <a:solidFill>
                  <a:srgbClr val="00CC00"/>
                </a:solidFill>
                <a:effectLst>
                  <a:outerShdw blurRad="38100" dist="38100" dir="2700000" algn="tl">
                    <a:srgbClr val="C0C0C0"/>
                  </a:outerShdw>
                </a:effectLst>
              </a:rPr>
              <a:t>Deposit</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1000" fill="hold"/>
                                        <p:tgtEl>
                                          <p:spTgt spid="6148">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148">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148">
                                            <p:txEl>
                                              <p:pRg st="0" end="0"/>
                                            </p:txEl>
                                          </p:spTgt>
                                        </p:tgtEl>
                                      </p:cBhvr>
                                    </p:animEffect>
                                  </p:childTnLst>
                                </p:cTn>
                              </p:par>
                            </p:childTnLst>
                          </p:cTn>
                        </p:par>
                        <p:par>
                          <p:cTn id="10" fill="hold">
                            <p:stCondLst>
                              <p:cond delay="1000"/>
                            </p:stCondLst>
                            <p:childTnLst>
                              <p:par>
                                <p:cTn id="11" presetID="55" presetClass="entr" presetSubtype="0" fill="hold" nodeType="afterEffect">
                                  <p:stCondLst>
                                    <p:cond delay="1000"/>
                                  </p:stCondLst>
                                  <p:childTnLst>
                                    <p:set>
                                      <p:cBhvr>
                                        <p:cTn id="12" dur="1" fill="hold">
                                          <p:stCondLst>
                                            <p:cond delay="0"/>
                                          </p:stCondLst>
                                        </p:cTn>
                                        <p:tgtEl>
                                          <p:spTgt spid="6153">
                                            <p:txEl>
                                              <p:pRg st="0" end="0"/>
                                            </p:txEl>
                                          </p:spTgt>
                                        </p:tgtEl>
                                        <p:attrNameLst>
                                          <p:attrName>style.visibility</p:attrName>
                                        </p:attrNameLst>
                                      </p:cBhvr>
                                      <p:to>
                                        <p:strVal val="visible"/>
                                      </p:to>
                                    </p:set>
                                    <p:anim calcmode="lin" valueType="num">
                                      <p:cBhvr>
                                        <p:cTn id="13" dur="1000" fill="hold"/>
                                        <p:tgtEl>
                                          <p:spTgt spid="615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615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615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6149">
                                            <p:txEl>
                                              <p:pRg st="0" end="0"/>
                                            </p:txEl>
                                          </p:spTgt>
                                        </p:tgtEl>
                                        <p:attrNameLst>
                                          <p:attrName>style.visibility</p:attrName>
                                        </p:attrNameLst>
                                      </p:cBhvr>
                                      <p:to>
                                        <p:strVal val="visible"/>
                                      </p:to>
                                    </p:set>
                                    <p:anim calcmode="lin" valueType="num">
                                      <p:cBhvr>
                                        <p:cTn id="20" dur="1000" fill="hold"/>
                                        <p:tgtEl>
                                          <p:spTgt spid="6149">
                                            <p:txEl>
                                              <p:pRg st="0" end="0"/>
                                            </p:txEl>
                                          </p:spTgt>
                                        </p:tgtEl>
                                        <p:attrNameLst>
                                          <p:attrName>ppt_w</p:attrName>
                                        </p:attrNameLst>
                                      </p:cBhvr>
                                      <p:tavLst>
                                        <p:tav tm="0">
                                          <p:val>
                                            <p:strVal val="#ppt_w*0.70"/>
                                          </p:val>
                                        </p:tav>
                                        <p:tav tm="100000">
                                          <p:val>
                                            <p:strVal val="#ppt_w"/>
                                          </p:val>
                                        </p:tav>
                                      </p:tavLst>
                                    </p:anim>
                                    <p:anim calcmode="lin" valueType="num">
                                      <p:cBhvr>
                                        <p:cTn id="21" dur="1000" fill="hold"/>
                                        <p:tgtEl>
                                          <p:spTgt spid="6149">
                                            <p:txEl>
                                              <p:pRg st="0" end="0"/>
                                            </p:txEl>
                                          </p:spTgt>
                                        </p:tgtEl>
                                        <p:attrNameLst>
                                          <p:attrName>ppt_h</p:attrName>
                                        </p:attrNameLst>
                                      </p:cBhvr>
                                      <p:tavLst>
                                        <p:tav tm="0">
                                          <p:val>
                                            <p:strVal val="#ppt_h"/>
                                          </p:val>
                                        </p:tav>
                                        <p:tav tm="100000">
                                          <p:val>
                                            <p:strVal val="#ppt_h"/>
                                          </p:val>
                                        </p:tav>
                                      </p:tavLst>
                                    </p:anim>
                                    <p:animEffect transition="in" filter="fade">
                                      <p:cBhvr>
                                        <p:cTn id="22" dur="1000"/>
                                        <p:tgtEl>
                                          <p:spTgt spid="6149">
                                            <p:txEl>
                                              <p:pRg st="0" end="0"/>
                                            </p:txEl>
                                          </p:spTgt>
                                        </p:tgtEl>
                                      </p:cBhvr>
                                    </p:animEffect>
                                  </p:childTnLst>
                                </p:cTn>
                              </p:par>
                            </p:childTnLst>
                          </p:cTn>
                        </p:par>
                        <p:par>
                          <p:cTn id="23" fill="hold">
                            <p:stCondLst>
                              <p:cond delay="1000"/>
                            </p:stCondLst>
                            <p:childTnLst>
                              <p:par>
                                <p:cTn id="24" presetID="55" presetClass="entr" presetSubtype="0" fill="hold" nodeType="afterEffect">
                                  <p:stCondLst>
                                    <p:cond delay="1000"/>
                                  </p:stCondLst>
                                  <p:childTnLst>
                                    <p:set>
                                      <p:cBhvr>
                                        <p:cTn id="25" dur="1" fill="hold">
                                          <p:stCondLst>
                                            <p:cond delay="0"/>
                                          </p:stCondLst>
                                        </p:cTn>
                                        <p:tgtEl>
                                          <p:spTgt spid="6154">
                                            <p:txEl>
                                              <p:pRg st="0" end="0"/>
                                            </p:txEl>
                                          </p:spTgt>
                                        </p:tgtEl>
                                        <p:attrNameLst>
                                          <p:attrName>style.visibility</p:attrName>
                                        </p:attrNameLst>
                                      </p:cBhvr>
                                      <p:to>
                                        <p:strVal val="visible"/>
                                      </p:to>
                                    </p:set>
                                    <p:anim calcmode="lin" valueType="num">
                                      <p:cBhvr>
                                        <p:cTn id="26" dur="1000" fill="hold"/>
                                        <p:tgtEl>
                                          <p:spTgt spid="6154">
                                            <p:txEl>
                                              <p:pRg st="0" end="0"/>
                                            </p:txEl>
                                          </p:spTgt>
                                        </p:tgtEl>
                                        <p:attrNameLst>
                                          <p:attrName>ppt_w</p:attrName>
                                        </p:attrNameLst>
                                      </p:cBhvr>
                                      <p:tavLst>
                                        <p:tav tm="0">
                                          <p:val>
                                            <p:strVal val="#ppt_w*0.70"/>
                                          </p:val>
                                        </p:tav>
                                        <p:tav tm="100000">
                                          <p:val>
                                            <p:strVal val="#ppt_w"/>
                                          </p:val>
                                        </p:tav>
                                      </p:tavLst>
                                    </p:anim>
                                    <p:anim calcmode="lin" valueType="num">
                                      <p:cBhvr>
                                        <p:cTn id="27" dur="1000" fill="hold"/>
                                        <p:tgtEl>
                                          <p:spTgt spid="6154">
                                            <p:txEl>
                                              <p:pRg st="0" end="0"/>
                                            </p:txEl>
                                          </p:spTgt>
                                        </p:tgtEl>
                                        <p:attrNameLst>
                                          <p:attrName>ppt_h</p:attrName>
                                        </p:attrNameLst>
                                      </p:cBhvr>
                                      <p:tavLst>
                                        <p:tav tm="0">
                                          <p:val>
                                            <p:strVal val="#ppt_h"/>
                                          </p:val>
                                        </p:tav>
                                        <p:tav tm="100000">
                                          <p:val>
                                            <p:strVal val="#ppt_h"/>
                                          </p:val>
                                        </p:tav>
                                      </p:tavLst>
                                    </p:anim>
                                    <p:animEffect transition="in" filter="fade">
                                      <p:cBhvr>
                                        <p:cTn id="28" dur="1000"/>
                                        <p:tgtEl>
                                          <p:spTgt spid="615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6150">
                                            <p:txEl>
                                              <p:pRg st="0" end="0"/>
                                            </p:txEl>
                                          </p:spTgt>
                                        </p:tgtEl>
                                        <p:attrNameLst>
                                          <p:attrName>style.visibility</p:attrName>
                                        </p:attrNameLst>
                                      </p:cBhvr>
                                      <p:to>
                                        <p:strVal val="visible"/>
                                      </p:to>
                                    </p:set>
                                    <p:anim calcmode="lin" valueType="num">
                                      <p:cBhvr>
                                        <p:cTn id="33" dur="1000" fill="hold"/>
                                        <p:tgtEl>
                                          <p:spTgt spid="6150">
                                            <p:txEl>
                                              <p:pRg st="0" end="0"/>
                                            </p:txEl>
                                          </p:spTgt>
                                        </p:tgtEl>
                                        <p:attrNameLst>
                                          <p:attrName>ppt_w</p:attrName>
                                        </p:attrNameLst>
                                      </p:cBhvr>
                                      <p:tavLst>
                                        <p:tav tm="0">
                                          <p:val>
                                            <p:strVal val="#ppt_w*0.70"/>
                                          </p:val>
                                        </p:tav>
                                        <p:tav tm="100000">
                                          <p:val>
                                            <p:strVal val="#ppt_w"/>
                                          </p:val>
                                        </p:tav>
                                      </p:tavLst>
                                    </p:anim>
                                    <p:anim calcmode="lin" valueType="num">
                                      <p:cBhvr>
                                        <p:cTn id="34" dur="1000" fill="hold"/>
                                        <p:tgtEl>
                                          <p:spTgt spid="6150">
                                            <p:txEl>
                                              <p:pRg st="0" end="0"/>
                                            </p:txEl>
                                          </p:spTgt>
                                        </p:tgtEl>
                                        <p:attrNameLst>
                                          <p:attrName>ppt_h</p:attrName>
                                        </p:attrNameLst>
                                      </p:cBhvr>
                                      <p:tavLst>
                                        <p:tav tm="0">
                                          <p:val>
                                            <p:strVal val="#ppt_h"/>
                                          </p:val>
                                        </p:tav>
                                        <p:tav tm="100000">
                                          <p:val>
                                            <p:strVal val="#ppt_h"/>
                                          </p:val>
                                        </p:tav>
                                      </p:tavLst>
                                    </p:anim>
                                    <p:animEffect transition="in" filter="fade">
                                      <p:cBhvr>
                                        <p:cTn id="35" dur="1000"/>
                                        <p:tgtEl>
                                          <p:spTgt spid="6150">
                                            <p:txEl>
                                              <p:pRg st="0" end="0"/>
                                            </p:txEl>
                                          </p:spTgt>
                                        </p:tgtEl>
                                      </p:cBhvr>
                                    </p:animEffect>
                                  </p:childTnLst>
                                </p:cTn>
                              </p:par>
                            </p:childTnLst>
                          </p:cTn>
                        </p:par>
                        <p:par>
                          <p:cTn id="36" fill="hold">
                            <p:stCondLst>
                              <p:cond delay="1000"/>
                            </p:stCondLst>
                            <p:childTnLst>
                              <p:par>
                                <p:cTn id="37" presetID="55" presetClass="entr" presetSubtype="0" fill="hold" nodeType="afterEffect">
                                  <p:stCondLst>
                                    <p:cond delay="1000"/>
                                  </p:stCondLst>
                                  <p:childTnLst>
                                    <p:set>
                                      <p:cBhvr>
                                        <p:cTn id="38" dur="1" fill="hold">
                                          <p:stCondLst>
                                            <p:cond delay="0"/>
                                          </p:stCondLst>
                                        </p:cTn>
                                        <p:tgtEl>
                                          <p:spTgt spid="6155">
                                            <p:txEl>
                                              <p:pRg st="0" end="0"/>
                                            </p:txEl>
                                          </p:spTgt>
                                        </p:tgtEl>
                                        <p:attrNameLst>
                                          <p:attrName>style.visibility</p:attrName>
                                        </p:attrNameLst>
                                      </p:cBhvr>
                                      <p:to>
                                        <p:strVal val="visible"/>
                                      </p:to>
                                    </p:set>
                                    <p:anim calcmode="lin" valueType="num">
                                      <p:cBhvr>
                                        <p:cTn id="39" dur="1000" fill="hold"/>
                                        <p:tgtEl>
                                          <p:spTgt spid="6155">
                                            <p:txEl>
                                              <p:pRg st="0" end="0"/>
                                            </p:txEl>
                                          </p:spTgt>
                                        </p:tgtEl>
                                        <p:attrNameLst>
                                          <p:attrName>ppt_w</p:attrName>
                                        </p:attrNameLst>
                                      </p:cBhvr>
                                      <p:tavLst>
                                        <p:tav tm="0">
                                          <p:val>
                                            <p:strVal val="#ppt_w*0.70"/>
                                          </p:val>
                                        </p:tav>
                                        <p:tav tm="100000">
                                          <p:val>
                                            <p:strVal val="#ppt_w"/>
                                          </p:val>
                                        </p:tav>
                                      </p:tavLst>
                                    </p:anim>
                                    <p:anim calcmode="lin" valueType="num">
                                      <p:cBhvr>
                                        <p:cTn id="40" dur="1000" fill="hold"/>
                                        <p:tgtEl>
                                          <p:spTgt spid="6155">
                                            <p:txEl>
                                              <p:pRg st="0" end="0"/>
                                            </p:txEl>
                                          </p:spTgt>
                                        </p:tgtEl>
                                        <p:attrNameLst>
                                          <p:attrName>ppt_h</p:attrName>
                                        </p:attrNameLst>
                                      </p:cBhvr>
                                      <p:tavLst>
                                        <p:tav tm="0">
                                          <p:val>
                                            <p:strVal val="#ppt_h"/>
                                          </p:val>
                                        </p:tav>
                                        <p:tav tm="100000">
                                          <p:val>
                                            <p:strVal val="#ppt_h"/>
                                          </p:val>
                                        </p:tav>
                                      </p:tavLst>
                                    </p:anim>
                                    <p:animEffect transition="in" filter="fade">
                                      <p:cBhvr>
                                        <p:cTn id="41" dur="1000"/>
                                        <p:tgtEl>
                                          <p:spTgt spid="6155">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nodeType="clickEffect">
                                  <p:stCondLst>
                                    <p:cond delay="0"/>
                                  </p:stCondLst>
                                  <p:childTnLst>
                                    <p:set>
                                      <p:cBhvr>
                                        <p:cTn id="45" dur="1" fill="hold">
                                          <p:stCondLst>
                                            <p:cond delay="0"/>
                                          </p:stCondLst>
                                        </p:cTn>
                                        <p:tgtEl>
                                          <p:spTgt spid="6151">
                                            <p:txEl>
                                              <p:pRg st="0" end="0"/>
                                            </p:txEl>
                                          </p:spTgt>
                                        </p:tgtEl>
                                        <p:attrNameLst>
                                          <p:attrName>style.visibility</p:attrName>
                                        </p:attrNameLst>
                                      </p:cBhvr>
                                      <p:to>
                                        <p:strVal val="visible"/>
                                      </p:to>
                                    </p:set>
                                    <p:anim calcmode="lin" valueType="num">
                                      <p:cBhvr>
                                        <p:cTn id="46" dur="1000" fill="hold"/>
                                        <p:tgtEl>
                                          <p:spTgt spid="6151">
                                            <p:txEl>
                                              <p:pRg st="0" end="0"/>
                                            </p:txEl>
                                          </p:spTgt>
                                        </p:tgtEl>
                                        <p:attrNameLst>
                                          <p:attrName>ppt_w</p:attrName>
                                        </p:attrNameLst>
                                      </p:cBhvr>
                                      <p:tavLst>
                                        <p:tav tm="0">
                                          <p:val>
                                            <p:strVal val="#ppt_w*0.70"/>
                                          </p:val>
                                        </p:tav>
                                        <p:tav tm="100000">
                                          <p:val>
                                            <p:strVal val="#ppt_w"/>
                                          </p:val>
                                        </p:tav>
                                      </p:tavLst>
                                    </p:anim>
                                    <p:anim calcmode="lin" valueType="num">
                                      <p:cBhvr>
                                        <p:cTn id="47" dur="1000" fill="hold"/>
                                        <p:tgtEl>
                                          <p:spTgt spid="6151">
                                            <p:txEl>
                                              <p:pRg st="0" end="0"/>
                                            </p:txEl>
                                          </p:spTgt>
                                        </p:tgtEl>
                                        <p:attrNameLst>
                                          <p:attrName>ppt_h</p:attrName>
                                        </p:attrNameLst>
                                      </p:cBhvr>
                                      <p:tavLst>
                                        <p:tav tm="0">
                                          <p:val>
                                            <p:strVal val="#ppt_h"/>
                                          </p:val>
                                        </p:tav>
                                        <p:tav tm="100000">
                                          <p:val>
                                            <p:strVal val="#ppt_h"/>
                                          </p:val>
                                        </p:tav>
                                      </p:tavLst>
                                    </p:anim>
                                    <p:animEffect transition="in" filter="fade">
                                      <p:cBhvr>
                                        <p:cTn id="48" dur="1000"/>
                                        <p:tgtEl>
                                          <p:spTgt spid="6151">
                                            <p:txEl>
                                              <p:pRg st="0" end="0"/>
                                            </p:txEl>
                                          </p:spTgt>
                                        </p:tgtEl>
                                      </p:cBhvr>
                                    </p:animEffect>
                                  </p:childTnLst>
                                </p:cTn>
                              </p:par>
                            </p:childTnLst>
                          </p:cTn>
                        </p:par>
                        <p:par>
                          <p:cTn id="49" fill="hold">
                            <p:stCondLst>
                              <p:cond delay="1000"/>
                            </p:stCondLst>
                            <p:childTnLst>
                              <p:par>
                                <p:cTn id="50" presetID="55" presetClass="entr" presetSubtype="0" fill="hold" nodeType="afterEffect">
                                  <p:stCondLst>
                                    <p:cond delay="1000"/>
                                  </p:stCondLst>
                                  <p:childTnLst>
                                    <p:set>
                                      <p:cBhvr>
                                        <p:cTn id="51" dur="1" fill="hold">
                                          <p:stCondLst>
                                            <p:cond delay="0"/>
                                          </p:stCondLst>
                                        </p:cTn>
                                        <p:tgtEl>
                                          <p:spTgt spid="6156">
                                            <p:txEl>
                                              <p:pRg st="0" end="0"/>
                                            </p:txEl>
                                          </p:spTgt>
                                        </p:tgtEl>
                                        <p:attrNameLst>
                                          <p:attrName>style.visibility</p:attrName>
                                        </p:attrNameLst>
                                      </p:cBhvr>
                                      <p:to>
                                        <p:strVal val="visible"/>
                                      </p:to>
                                    </p:set>
                                    <p:anim calcmode="lin" valueType="num">
                                      <p:cBhvr>
                                        <p:cTn id="52" dur="1000" fill="hold"/>
                                        <p:tgtEl>
                                          <p:spTgt spid="6156">
                                            <p:txEl>
                                              <p:pRg st="0" end="0"/>
                                            </p:txEl>
                                          </p:spTgt>
                                        </p:tgtEl>
                                        <p:attrNameLst>
                                          <p:attrName>ppt_w</p:attrName>
                                        </p:attrNameLst>
                                      </p:cBhvr>
                                      <p:tavLst>
                                        <p:tav tm="0">
                                          <p:val>
                                            <p:strVal val="#ppt_w*0.70"/>
                                          </p:val>
                                        </p:tav>
                                        <p:tav tm="100000">
                                          <p:val>
                                            <p:strVal val="#ppt_w"/>
                                          </p:val>
                                        </p:tav>
                                      </p:tavLst>
                                    </p:anim>
                                    <p:anim calcmode="lin" valueType="num">
                                      <p:cBhvr>
                                        <p:cTn id="53" dur="1000" fill="hold"/>
                                        <p:tgtEl>
                                          <p:spTgt spid="6156">
                                            <p:txEl>
                                              <p:pRg st="0" end="0"/>
                                            </p:txEl>
                                          </p:spTgt>
                                        </p:tgtEl>
                                        <p:attrNameLst>
                                          <p:attrName>ppt_h</p:attrName>
                                        </p:attrNameLst>
                                      </p:cBhvr>
                                      <p:tavLst>
                                        <p:tav tm="0">
                                          <p:val>
                                            <p:strVal val="#ppt_h"/>
                                          </p:val>
                                        </p:tav>
                                        <p:tav tm="100000">
                                          <p:val>
                                            <p:strVal val="#ppt_h"/>
                                          </p:val>
                                        </p:tav>
                                      </p:tavLst>
                                    </p:anim>
                                    <p:animEffect transition="in" filter="fade">
                                      <p:cBhvr>
                                        <p:cTn id="54" dur="1000"/>
                                        <p:tgtEl>
                                          <p:spTgt spid="6156">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nodeType="clickEffect">
                                  <p:stCondLst>
                                    <p:cond delay="0"/>
                                  </p:stCondLst>
                                  <p:childTnLst>
                                    <p:set>
                                      <p:cBhvr>
                                        <p:cTn id="58" dur="1" fill="hold">
                                          <p:stCondLst>
                                            <p:cond delay="0"/>
                                          </p:stCondLst>
                                        </p:cTn>
                                        <p:tgtEl>
                                          <p:spTgt spid="6152">
                                            <p:txEl>
                                              <p:pRg st="0" end="0"/>
                                            </p:txEl>
                                          </p:spTgt>
                                        </p:tgtEl>
                                        <p:attrNameLst>
                                          <p:attrName>style.visibility</p:attrName>
                                        </p:attrNameLst>
                                      </p:cBhvr>
                                      <p:to>
                                        <p:strVal val="visible"/>
                                      </p:to>
                                    </p:set>
                                    <p:anim calcmode="lin" valueType="num">
                                      <p:cBhvr>
                                        <p:cTn id="59" dur="1000" fill="hold"/>
                                        <p:tgtEl>
                                          <p:spTgt spid="6152">
                                            <p:txEl>
                                              <p:pRg st="0" end="0"/>
                                            </p:txEl>
                                          </p:spTgt>
                                        </p:tgtEl>
                                        <p:attrNameLst>
                                          <p:attrName>ppt_w</p:attrName>
                                        </p:attrNameLst>
                                      </p:cBhvr>
                                      <p:tavLst>
                                        <p:tav tm="0">
                                          <p:val>
                                            <p:strVal val="#ppt_w*0.70"/>
                                          </p:val>
                                        </p:tav>
                                        <p:tav tm="100000">
                                          <p:val>
                                            <p:strVal val="#ppt_w"/>
                                          </p:val>
                                        </p:tav>
                                      </p:tavLst>
                                    </p:anim>
                                    <p:anim calcmode="lin" valueType="num">
                                      <p:cBhvr>
                                        <p:cTn id="60" dur="1000" fill="hold"/>
                                        <p:tgtEl>
                                          <p:spTgt spid="6152">
                                            <p:txEl>
                                              <p:pRg st="0" end="0"/>
                                            </p:txEl>
                                          </p:spTgt>
                                        </p:tgtEl>
                                        <p:attrNameLst>
                                          <p:attrName>ppt_h</p:attrName>
                                        </p:attrNameLst>
                                      </p:cBhvr>
                                      <p:tavLst>
                                        <p:tav tm="0">
                                          <p:val>
                                            <p:strVal val="#ppt_h"/>
                                          </p:val>
                                        </p:tav>
                                        <p:tav tm="100000">
                                          <p:val>
                                            <p:strVal val="#ppt_h"/>
                                          </p:val>
                                        </p:tav>
                                      </p:tavLst>
                                    </p:anim>
                                    <p:animEffect transition="in" filter="fade">
                                      <p:cBhvr>
                                        <p:cTn id="61" dur="1000"/>
                                        <p:tgtEl>
                                          <p:spTgt spid="6152">
                                            <p:txEl>
                                              <p:pRg st="0" end="0"/>
                                            </p:txEl>
                                          </p:spTgt>
                                        </p:tgtEl>
                                      </p:cBhvr>
                                    </p:animEffect>
                                  </p:childTnLst>
                                </p:cTn>
                              </p:par>
                            </p:childTnLst>
                          </p:cTn>
                        </p:par>
                        <p:par>
                          <p:cTn id="62" fill="hold">
                            <p:stCondLst>
                              <p:cond delay="1000"/>
                            </p:stCondLst>
                            <p:childTnLst>
                              <p:par>
                                <p:cTn id="63" presetID="55" presetClass="entr" presetSubtype="0" fill="hold" nodeType="afterEffect">
                                  <p:stCondLst>
                                    <p:cond delay="1000"/>
                                  </p:stCondLst>
                                  <p:childTnLst>
                                    <p:set>
                                      <p:cBhvr>
                                        <p:cTn id="64" dur="1" fill="hold">
                                          <p:stCondLst>
                                            <p:cond delay="0"/>
                                          </p:stCondLst>
                                        </p:cTn>
                                        <p:tgtEl>
                                          <p:spTgt spid="6157">
                                            <p:txEl>
                                              <p:pRg st="0" end="0"/>
                                            </p:txEl>
                                          </p:spTgt>
                                        </p:tgtEl>
                                        <p:attrNameLst>
                                          <p:attrName>style.visibility</p:attrName>
                                        </p:attrNameLst>
                                      </p:cBhvr>
                                      <p:to>
                                        <p:strVal val="visible"/>
                                      </p:to>
                                    </p:set>
                                    <p:anim calcmode="lin" valueType="num">
                                      <p:cBhvr>
                                        <p:cTn id="65" dur="1000" fill="hold"/>
                                        <p:tgtEl>
                                          <p:spTgt spid="6157">
                                            <p:txEl>
                                              <p:pRg st="0" end="0"/>
                                            </p:txEl>
                                          </p:spTgt>
                                        </p:tgtEl>
                                        <p:attrNameLst>
                                          <p:attrName>ppt_w</p:attrName>
                                        </p:attrNameLst>
                                      </p:cBhvr>
                                      <p:tavLst>
                                        <p:tav tm="0">
                                          <p:val>
                                            <p:strVal val="#ppt_w*0.70"/>
                                          </p:val>
                                        </p:tav>
                                        <p:tav tm="100000">
                                          <p:val>
                                            <p:strVal val="#ppt_w"/>
                                          </p:val>
                                        </p:tav>
                                      </p:tavLst>
                                    </p:anim>
                                    <p:anim calcmode="lin" valueType="num">
                                      <p:cBhvr>
                                        <p:cTn id="66" dur="1000" fill="hold"/>
                                        <p:tgtEl>
                                          <p:spTgt spid="6157">
                                            <p:txEl>
                                              <p:pRg st="0" end="0"/>
                                            </p:txEl>
                                          </p:spTgt>
                                        </p:tgtEl>
                                        <p:attrNameLst>
                                          <p:attrName>ppt_h</p:attrName>
                                        </p:attrNameLst>
                                      </p:cBhvr>
                                      <p:tavLst>
                                        <p:tav tm="0">
                                          <p:val>
                                            <p:strVal val="#ppt_h"/>
                                          </p:val>
                                        </p:tav>
                                        <p:tav tm="100000">
                                          <p:val>
                                            <p:strVal val="#ppt_h"/>
                                          </p:val>
                                        </p:tav>
                                      </p:tavLst>
                                    </p:anim>
                                    <p:animEffect transition="in" filter="fade">
                                      <p:cBhvr>
                                        <p:cTn id="67" dur="1000"/>
                                        <p:tgtEl>
                                          <p:spTgt spid="61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 WIN-WIN</a:t>
            </a:r>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n-GB" sz="3400"/>
              <a:t>OUTCOMES </a:t>
            </a:r>
            <a:r>
              <a:rPr lang="en-US" sz="3400"/>
              <a:t>FOR INTERPERSONAL CONFLICT RESOLUTION</a:t>
            </a:r>
          </a:p>
        </p:txBody>
      </p:sp>
      <p:sp>
        <p:nvSpPr>
          <p:cNvPr id="37891" name="Rectangle 3"/>
          <p:cNvSpPr>
            <a:spLocks noGrp="1" noChangeArrowheads="1"/>
          </p:cNvSpPr>
          <p:nvPr>
            <p:ph type="body" idx="1"/>
          </p:nvPr>
        </p:nvSpPr>
        <p:spPr/>
        <p:txBody>
          <a:bodyPr/>
          <a:lstStyle/>
          <a:p>
            <a:r>
              <a:rPr lang="en-US"/>
              <a:t>LOSE-LOSE</a:t>
            </a:r>
          </a:p>
          <a:p>
            <a:r>
              <a:rPr lang="en-US"/>
              <a:t>WIN –LOSE</a:t>
            </a:r>
          </a:p>
          <a:p>
            <a:r>
              <a:rPr lang="en-US"/>
              <a:t>WIN-WIN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t>#4 : Think Win-Win</a:t>
            </a:r>
          </a:p>
        </p:txBody>
      </p:sp>
      <p:sp>
        <p:nvSpPr>
          <p:cNvPr id="23555" name="Rectangle 3"/>
          <p:cNvSpPr>
            <a:spLocks noGrp="1" noChangeArrowheads="1"/>
          </p:cNvSpPr>
          <p:nvPr>
            <p:ph type="body" idx="1"/>
          </p:nvPr>
        </p:nvSpPr>
        <p:spPr/>
        <p:txBody>
          <a:bodyPr>
            <a:normAutofit fontScale="92500" lnSpcReduction="10000"/>
          </a:bodyPr>
          <a:lstStyle/>
          <a:p>
            <a:pPr>
              <a:lnSpc>
                <a:spcPct val="90000"/>
              </a:lnSpc>
              <a:buFontTx/>
              <a:buNone/>
            </a:pPr>
            <a:r>
              <a:rPr lang="en-GB" b="1" dirty="0"/>
              <a:t>Win-Win is a frame of mind that constantly </a:t>
            </a:r>
            <a:r>
              <a:rPr lang="en-GB" b="1" dirty="0">
                <a:solidFill>
                  <a:srgbClr val="990099"/>
                </a:solidFill>
              </a:rPr>
              <a:t>seek mutual benefits</a:t>
            </a:r>
          </a:p>
          <a:p>
            <a:pPr>
              <a:lnSpc>
                <a:spcPct val="90000"/>
              </a:lnSpc>
              <a:buFontTx/>
              <a:buNone/>
            </a:pPr>
            <a:endParaRPr lang="en-GB" sz="1400" b="1" dirty="0"/>
          </a:p>
          <a:p>
            <a:pPr>
              <a:lnSpc>
                <a:spcPct val="90000"/>
              </a:lnSpc>
              <a:buFontTx/>
              <a:buNone/>
            </a:pPr>
            <a:r>
              <a:rPr lang="en-GB" b="1" dirty="0"/>
              <a:t>Grows out of high –trust relationship</a:t>
            </a:r>
          </a:p>
          <a:p>
            <a:pPr>
              <a:lnSpc>
                <a:spcPct val="90000"/>
              </a:lnSpc>
              <a:buFontTx/>
              <a:buNone/>
            </a:pPr>
            <a:endParaRPr lang="en-GB" sz="1400" b="1" dirty="0"/>
          </a:p>
          <a:p>
            <a:pPr>
              <a:lnSpc>
                <a:spcPct val="90000"/>
              </a:lnSpc>
              <a:buFontTx/>
              <a:buNone/>
            </a:pPr>
            <a:r>
              <a:rPr lang="en-GB" b="1" dirty="0"/>
              <a:t>Possess character that has</a:t>
            </a:r>
          </a:p>
          <a:p>
            <a:pPr>
              <a:lnSpc>
                <a:spcPct val="90000"/>
              </a:lnSpc>
            </a:pPr>
            <a:r>
              <a:rPr lang="en-GB" b="1" i="1" dirty="0">
                <a:solidFill>
                  <a:schemeClr val="accent2"/>
                </a:solidFill>
              </a:rPr>
              <a:t>Integrity</a:t>
            </a:r>
            <a:r>
              <a:rPr lang="en-GB" b="1" dirty="0"/>
              <a:t> – true to their feelings, values and commitments.</a:t>
            </a:r>
          </a:p>
          <a:p>
            <a:pPr>
              <a:lnSpc>
                <a:spcPct val="90000"/>
              </a:lnSpc>
            </a:pPr>
            <a:r>
              <a:rPr lang="en-GB" b="1" i="1" dirty="0">
                <a:solidFill>
                  <a:schemeClr val="accent2"/>
                </a:solidFill>
              </a:rPr>
              <a:t>Abundance mentality</a:t>
            </a:r>
            <a:r>
              <a:rPr lang="en-GB" b="1" dirty="0"/>
              <a:t> – believe there is plenty for everyone.</a:t>
            </a:r>
          </a:p>
          <a:p>
            <a:pPr>
              <a:lnSpc>
                <a:spcPct val="90000"/>
              </a:lnSpc>
            </a:pPr>
            <a:r>
              <a:rPr lang="en-GB" b="1" i="1" dirty="0">
                <a:solidFill>
                  <a:schemeClr val="accent2"/>
                </a:solidFill>
              </a:rPr>
              <a:t>Maturity</a:t>
            </a:r>
            <a:r>
              <a:rPr lang="en-GB" b="1" dirty="0"/>
              <a:t> – express ideas and feelings with courage and consideration for ideas and feelings for others.</a:t>
            </a:r>
          </a:p>
          <a:p>
            <a:pPr lvl="1">
              <a:lnSpc>
                <a:spcPct val="90000"/>
              </a:lnSpc>
              <a:buFontTx/>
              <a:buNone/>
            </a:pPr>
            <a:endParaRPr lang="en-GB" sz="1400" b="1" dirty="0"/>
          </a:p>
          <a:p>
            <a:pPr>
              <a:lnSpc>
                <a:spcPct val="90000"/>
              </a:lnSpc>
              <a:buFontTx/>
              <a:buNone/>
            </a:pPr>
            <a:r>
              <a:rPr lang="en-GB" b="1" dirty="0">
                <a:solidFill>
                  <a:srgbClr val="990099"/>
                </a:solidFill>
              </a:rPr>
              <a:t>Script that are not win-win are ineffective</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SEEK FIRST TO UNDERSTAND, THEN TO BE UNDERSTOOD</a:t>
            </a:r>
            <a:endParaRPr lang="en-IN" sz="3200" dirty="0"/>
          </a:p>
        </p:txBody>
      </p:sp>
      <p:sp>
        <p:nvSpPr>
          <p:cNvPr id="3" name="Text Placeholder 2"/>
          <p:cNvSpPr>
            <a:spLocks noGrp="1"/>
          </p:cNvSpPr>
          <p:nvPr>
            <p:ph type="body" idx="1"/>
          </p:nvPr>
        </p:nvSpPr>
        <p:spPr/>
        <p:txBody>
          <a:bodyPr/>
          <a:lstStyle/>
          <a:p>
            <a:endParaRPr lang="en-IN"/>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a:buFontTx/>
              <a:buNone/>
            </a:pPr>
            <a:r>
              <a:rPr lang="en-GB" sz="2800" b="1">
                <a:solidFill>
                  <a:srgbClr val="990099"/>
                </a:solidFill>
              </a:rPr>
              <a:t>The method</a:t>
            </a:r>
            <a:endParaRPr lang="en-GB" sz="2800">
              <a:solidFill>
                <a:srgbClr val="990099"/>
              </a:solidFill>
            </a:endParaRPr>
          </a:p>
          <a:p>
            <a:r>
              <a:rPr lang="en-GB" b="1" u="sng"/>
              <a:t>Principle</a:t>
            </a:r>
          </a:p>
          <a:p>
            <a:pPr lvl="1"/>
            <a:r>
              <a:rPr lang="en-GB" sz="2400" b="1"/>
              <a:t>Understanding comes through listening.</a:t>
            </a:r>
          </a:p>
          <a:p>
            <a:pPr lvl="1">
              <a:buFontTx/>
              <a:buNone/>
            </a:pPr>
            <a:endParaRPr lang="en-GB" sz="2400" b="1"/>
          </a:p>
          <a:p>
            <a:r>
              <a:rPr lang="en-GB" b="1" u="sng"/>
              <a:t>Paradigm</a:t>
            </a:r>
          </a:p>
          <a:p>
            <a:pPr lvl="1"/>
            <a:r>
              <a:rPr lang="en-GB" sz="2400" b="1"/>
              <a:t>If I listen first to understand, then I will be better understood.</a:t>
            </a:r>
          </a:p>
          <a:p>
            <a:pPr>
              <a:buFontTx/>
              <a:buNone/>
            </a:pPr>
            <a:endParaRPr lang="en-GB" b="1"/>
          </a:p>
          <a:p>
            <a:r>
              <a:rPr lang="en-GB" b="1" u="sng"/>
              <a:t>Processes</a:t>
            </a:r>
          </a:p>
          <a:p>
            <a:pPr lvl="1"/>
            <a:r>
              <a:rPr lang="en-GB" sz="2400" b="1"/>
              <a:t>Use </a:t>
            </a:r>
            <a:r>
              <a:rPr lang="en-GB" sz="2400" b="1">
                <a:solidFill>
                  <a:schemeClr val="accent2"/>
                </a:solidFill>
              </a:rPr>
              <a:t>empathic listening</a:t>
            </a:r>
            <a:r>
              <a:rPr lang="en-GB" sz="2400" b="1"/>
              <a:t> skills.</a:t>
            </a:r>
          </a:p>
          <a:p>
            <a:pPr lvl="1">
              <a:buFontTx/>
              <a:buNone/>
            </a:pPr>
            <a:endParaRPr lang="en-GB" sz="2400" b="1"/>
          </a:p>
        </p:txBody>
      </p:sp>
      <p:sp>
        <p:nvSpPr>
          <p:cNvPr id="25620" name="Rectangle 20"/>
          <p:cNvSpPr>
            <a:spLocks noGrp="1" noChangeArrowheads="1"/>
          </p:cNvSpPr>
          <p:nvPr>
            <p:ph type="title"/>
          </p:nvPr>
        </p:nvSpPr>
        <p:spPr>
          <a:noFill/>
          <a:ln/>
        </p:spPr>
        <p:txBody>
          <a:bodyPr>
            <a:normAutofit fontScale="90000"/>
          </a:bodyPr>
          <a:lstStyle/>
          <a:p>
            <a:r>
              <a:rPr lang="en-GB"/>
              <a:t>#5 : Seek First to Understand, </a:t>
            </a:r>
            <a:br>
              <a:rPr lang="en-GB"/>
            </a:br>
            <a:r>
              <a:rPr lang="en-GB"/>
              <a:t>Then to be Understood</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a:bodyPr>
          <a:lstStyle/>
          <a:p>
            <a:r>
              <a:rPr lang="en-US" dirty="0"/>
              <a:t>Empathic listening</a:t>
            </a:r>
          </a:p>
          <a:p>
            <a:pPr>
              <a:lnSpc>
                <a:spcPct val="90000"/>
              </a:lnSpc>
            </a:pPr>
            <a:r>
              <a:rPr lang="en-GB" sz="2200" b="1" u="sng" dirty="0">
                <a:solidFill>
                  <a:srgbClr val="669900"/>
                </a:solidFill>
              </a:rPr>
              <a:t>People listen at different levels</a:t>
            </a:r>
          </a:p>
          <a:p>
            <a:pPr lvl="1">
              <a:lnSpc>
                <a:spcPct val="90000"/>
              </a:lnSpc>
              <a:buFontTx/>
              <a:buNone/>
            </a:pPr>
            <a:r>
              <a:rPr lang="en-GB" sz="2200" b="1" dirty="0">
                <a:solidFill>
                  <a:schemeClr val="accent2"/>
                </a:solidFill>
              </a:rPr>
              <a:t>Ignore</a:t>
            </a:r>
            <a:r>
              <a:rPr lang="en-GB" sz="2200" b="1" dirty="0"/>
              <a:t>	Makes no effort.</a:t>
            </a:r>
          </a:p>
          <a:p>
            <a:pPr lvl="1">
              <a:lnSpc>
                <a:spcPct val="90000"/>
              </a:lnSpc>
              <a:buFontTx/>
              <a:buNone/>
            </a:pPr>
            <a:r>
              <a:rPr lang="en-GB" sz="2200" b="1" dirty="0">
                <a:solidFill>
                  <a:schemeClr val="accent2"/>
                </a:solidFill>
              </a:rPr>
              <a:t>Pretend</a:t>
            </a:r>
            <a:r>
              <a:rPr lang="en-GB" sz="2200" b="1" dirty="0"/>
              <a:t>	Make believe, give appearance.</a:t>
            </a:r>
          </a:p>
          <a:p>
            <a:pPr lvl="1">
              <a:lnSpc>
                <a:spcPct val="90000"/>
              </a:lnSpc>
              <a:buFontTx/>
              <a:buNone/>
            </a:pPr>
            <a:r>
              <a:rPr lang="en-GB" sz="2200" b="1" dirty="0">
                <a:solidFill>
                  <a:schemeClr val="accent2"/>
                </a:solidFill>
              </a:rPr>
              <a:t>Selective</a:t>
            </a:r>
            <a:r>
              <a:rPr lang="en-GB" sz="2200" b="1" dirty="0"/>
              <a:t>	Hearing only parts you want to hear.</a:t>
            </a:r>
          </a:p>
          <a:p>
            <a:pPr lvl="1">
              <a:lnSpc>
                <a:spcPct val="90000"/>
              </a:lnSpc>
              <a:buFontTx/>
              <a:buNone/>
            </a:pPr>
            <a:r>
              <a:rPr lang="en-GB" sz="2200" b="1" dirty="0">
                <a:solidFill>
                  <a:schemeClr val="accent2"/>
                </a:solidFill>
              </a:rPr>
              <a:t>Attentive</a:t>
            </a:r>
            <a:r>
              <a:rPr lang="en-GB" sz="2200" b="1" dirty="0"/>
              <a:t>	Focusing and comparing to own experience.</a:t>
            </a:r>
          </a:p>
          <a:p>
            <a:pPr lvl="1">
              <a:lnSpc>
                <a:spcPct val="90000"/>
              </a:lnSpc>
              <a:buFontTx/>
              <a:buNone/>
            </a:pPr>
            <a:r>
              <a:rPr lang="en-GB" sz="2200" b="1">
                <a:solidFill>
                  <a:srgbClr val="FF0000"/>
                </a:solidFill>
              </a:rPr>
              <a:t>Empathic</a:t>
            </a:r>
            <a:r>
              <a:rPr lang="en-GB" sz="2200" b="1" dirty="0">
                <a:solidFill>
                  <a:srgbClr val="FF0000"/>
                </a:solidFill>
              </a:rPr>
              <a:t>	Listening and responding with heart</a:t>
            </a:r>
          </a:p>
          <a:p>
            <a:pPr lvl="1">
              <a:lnSpc>
                <a:spcPct val="90000"/>
              </a:lnSpc>
              <a:buFontTx/>
              <a:buNone/>
            </a:pPr>
            <a:r>
              <a:rPr lang="en-GB" sz="2200" b="1" dirty="0">
                <a:solidFill>
                  <a:srgbClr val="FF0000"/>
                </a:solidFill>
              </a:rPr>
              <a:t>and mind 	to speakers words, intent and feelings.</a:t>
            </a:r>
          </a:p>
          <a:p>
            <a:endParaRPr lang="en-US" dirty="0"/>
          </a:p>
          <a:p>
            <a:r>
              <a:rPr lang="en-US" dirty="0"/>
              <a:t>Diagnose before you prescribe: First understand, then prescribe</a:t>
            </a:r>
          </a:p>
          <a:p>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benefits of positive attitude</a:t>
            </a:r>
          </a:p>
        </p:txBody>
      </p:sp>
      <p:sp>
        <p:nvSpPr>
          <p:cNvPr id="3" name="Content Placeholder 2"/>
          <p:cNvSpPr>
            <a:spLocks noGrp="1"/>
          </p:cNvSpPr>
          <p:nvPr>
            <p:ph idx="1"/>
          </p:nvPr>
        </p:nvSpPr>
        <p:spPr/>
        <p:txBody>
          <a:bodyPr/>
          <a:lstStyle/>
          <a:p>
            <a:r>
              <a:rPr lang="en-US" dirty="0"/>
              <a:t>Increases productivity</a:t>
            </a:r>
          </a:p>
          <a:p>
            <a:r>
              <a:rPr lang="en-US" dirty="0"/>
              <a:t>Fosters teamwork</a:t>
            </a:r>
          </a:p>
          <a:p>
            <a:r>
              <a:rPr lang="en-US" dirty="0"/>
              <a:t>Solves problem</a:t>
            </a:r>
          </a:p>
          <a:p>
            <a:r>
              <a:rPr lang="en-US" dirty="0"/>
              <a:t>Improves quality</a:t>
            </a:r>
          </a:p>
          <a:p>
            <a:r>
              <a:rPr lang="en-US" dirty="0"/>
              <a:t>Makes for congenial atmosphere</a:t>
            </a:r>
          </a:p>
          <a:p>
            <a:r>
              <a:rPr lang="en-US" dirty="0"/>
              <a:t>Fosters Better relationships </a:t>
            </a:r>
          </a:p>
          <a:p>
            <a:r>
              <a:rPr lang="en-US" dirty="0"/>
              <a:t>Reduces Stress</a:t>
            </a:r>
          </a:p>
          <a:p>
            <a:endParaRPr lang="en-US" dirty="0"/>
          </a:p>
        </p:txBody>
      </p:sp>
    </p:spTree>
    <p:extLst>
      <p:ext uri="{BB962C8B-B14F-4D97-AF65-F5344CB8AC3E}">
        <p14:creationId xmlns:p14="http://schemas.microsoft.com/office/powerpoint/2010/main" val="40310457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838200" y="1219200"/>
            <a:ext cx="6934200" cy="5181600"/>
          </a:xfrm>
        </p:spPr>
        <p:txBody>
          <a:bodyPr/>
          <a:lstStyle/>
          <a:p>
            <a:pPr>
              <a:lnSpc>
                <a:spcPct val="80000"/>
              </a:lnSpc>
            </a:pPr>
            <a:endParaRPr lang="en-GB" sz="1800" b="1" u="sng" dirty="0">
              <a:solidFill>
                <a:srgbClr val="669900"/>
              </a:solidFill>
            </a:endParaRPr>
          </a:p>
          <a:p>
            <a:pPr>
              <a:lnSpc>
                <a:spcPct val="80000"/>
              </a:lnSpc>
            </a:pPr>
            <a:endParaRPr lang="en-GB" sz="1800" b="1" u="sng" dirty="0">
              <a:solidFill>
                <a:srgbClr val="669900"/>
              </a:solidFill>
            </a:endParaRPr>
          </a:p>
          <a:p>
            <a:pPr>
              <a:lnSpc>
                <a:spcPct val="80000"/>
              </a:lnSpc>
            </a:pPr>
            <a:r>
              <a:rPr lang="en-GB" sz="1800" b="1" u="sng" dirty="0">
                <a:solidFill>
                  <a:srgbClr val="669900"/>
                </a:solidFill>
              </a:rPr>
              <a:t>Emphatic listening</a:t>
            </a:r>
            <a:r>
              <a:rPr lang="en-GB" sz="1800" dirty="0"/>
              <a:t>    </a:t>
            </a:r>
          </a:p>
          <a:p>
            <a:pPr>
              <a:lnSpc>
                <a:spcPct val="80000"/>
              </a:lnSpc>
              <a:spcBef>
                <a:spcPct val="0"/>
              </a:spcBef>
              <a:buFontTx/>
              <a:buNone/>
            </a:pPr>
            <a:endParaRPr lang="en-GB" sz="1800" dirty="0"/>
          </a:p>
          <a:p>
            <a:pPr>
              <a:lnSpc>
                <a:spcPct val="80000"/>
              </a:lnSpc>
              <a:spcBef>
                <a:spcPct val="0"/>
              </a:spcBef>
              <a:buFontTx/>
              <a:buNone/>
            </a:pPr>
            <a:r>
              <a:rPr lang="en-GB" sz="1400" dirty="0"/>
              <a:t> </a:t>
            </a:r>
            <a:r>
              <a:rPr lang="en-GB" sz="1400" b="1" dirty="0"/>
              <a:t>Give others the </a:t>
            </a:r>
            <a:r>
              <a:rPr lang="en-GB" sz="1400" b="1" dirty="0">
                <a:solidFill>
                  <a:schemeClr val="accent2"/>
                </a:solidFill>
              </a:rPr>
              <a:t>open space</a:t>
            </a:r>
            <a:r>
              <a:rPr lang="en-GB" sz="1400" b="1" dirty="0"/>
              <a:t> in which a person may</a:t>
            </a:r>
          </a:p>
          <a:p>
            <a:pPr>
              <a:lnSpc>
                <a:spcPct val="80000"/>
              </a:lnSpc>
              <a:spcBef>
                <a:spcPct val="0"/>
              </a:spcBef>
              <a:buFontTx/>
              <a:buNone/>
            </a:pPr>
            <a:r>
              <a:rPr lang="en-GB" sz="1400" b="1" dirty="0"/>
              <a:t>	explore feelings, vent emotions, and feel understood </a:t>
            </a:r>
          </a:p>
          <a:p>
            <a:pPr>
              <a:lnSpc>
                <a:spcPct val="80000"/>
              </a:lnSpc>
              <a:spcBef>
                <a:spcPct val="0"/>
              </a:spcBef>
              <a:buFontTx/>
              <a:buNone/>
            </a:pPr>
            <a:r>
              <a:rPr lang="en-GB" sz="1400" b="1" dirty="0"/>
              <a:t>	without being judged.</a:t>
            </a:r>
          </a:p>
          <a:p>
            <a:pPr lvl="1">
              <a:lnSpc>
                <a:spcPct val="80000"/>
              </a:lnSpc>
              <a:buFontTx/>
              <a:buNone/>
            </a:pPr>
            <a:endParaRPr lang="en-GB" sz="1400" b="1" dirty="0"/>
          </a:p>
          <a:p>
            <a:pPr lvl="1">
              <a:lnSpc>
                <a:spcPct val="80000"/>
              </a:lnSpc>
              <a:buFontTx/>
              <a:buNone/>
            </a:pPr>
            <a:r>
              <a:rPr lang="en-GB" sz="1400" b="1" i="1" dirty="0">
                <a:solidFill>
                  <a:srgbClr val="990099"/>
                </a:solidFill>
              </a:rPr>
              <a:t>Repeat verbatim</a:t>
            </a:r>
            <a:r>
              <a:rPr lang="en-GB" sz="1400" b="1" dirty="0"/>
              <a:t>	words only, not feelings</a:t>
            </a:r>
          </a:p>
          <a:p>
            <a:pPr lvl="1">
              <a:lnSpc>
                <a:spcPct val="80000"/>
              </a:lnSpc>
              <a:buFontTx/>
              <a:buNone/>
            </a:pPr>
            <a:r>
              <a:rPr lang="en-GB" sz="1400" b="1" i="1" dirty="0">
                <a:solidFill>
                  <a:srgbClr val="990099"/>
                </a:solidFill>
              </a:rPr>
              <a:t>Rephrase content</a:t>
            </a:r>
            <a:r>
              <a:rPr lang="en-GB" sz="1400" b="1" dirty="0"/>
              <a:t>	summarise in your own words</a:t>
            </a:r>
          </a:p>
          <a:p>
            <a:pPr lvl="1">
              <a:lnSpc>
                <a:spcPct val="80000"/>
              </a:lnSpc>
              <a:buFontTx/>
              <a:buNone/>
            </a:pPr>
            <a:r>
              <a:rPr lang="en-GB" sz="1400" b="1" i="1" dirty="0">
                <a:solidFill>
                  <a:srgbClr val="990099"/>
                </a:solidFill>
              </a:rPr>
              <a:t>Reflect feelings</a:t>
            </a:r>
            <a:r>
              <a:rPr lang="en-GB" sz="1400" b="1" dirty="0"/>
              <a:t>	look beyond words for body language and 			tone for feelings</a:t>
            </a:r>
          </a:p>
          <a:p>
            <a:pPr lvl="1">
              <a:lnSpc>
                <a:spcPct val="80000"/>
              </a:lnSpc>
              <a:buFontTx/>
              <a:buNone/>
            </a:pPr>
            <a:r>
              <a:rPr lang="en-GB" sz="1400" b="1" i="1" dirty="0">
                <a:solidFill>
                  <a:srgbClr val="990099"/>
                </a:solidFill>
              </a:rPr>
              <a:t>Discern</a:t>
            </a:r>
            <a:r>
              <a:rPr lang="en-GB" sz="1400" b="1" dirty="0">
                <a:solidFill>
                  <a:srgbClr val="990099"/>
                </a:solidFill>
              </a:rPr>
              <a:t> when empathy is not appropriate.</a:t>
            </a:r>
            <a:r>
              <a:rPr lang="en-GB" sz="1400" b="1" dirty="0"/>
              <a:t> Sometimes, silence and patience works.</a:t>
            </a:r>
          </a:p>
          <a:p>
            <a:pPr>
              <a:lnSpc>
                <a:spcPct val="80000"/>
              </a:lnSpc>
              <a:buFontTx/>
              <a:buNone/>
            </a:pPr>
            <a:endParaRPr lang="en-GB" sz="1400" b="1" dirty="0"/>
          </a:p>
          <a:p>
            <a:pPr>
              <a:lnSpc>
                <a:spcPct val="80000"/>
              </a:lnSpc>
            </a:pPr>
            <a:r>
              <a:rPr lang="en-GB" sz="1400" b="1" u="sng" dirty="0">
                <a:solidFill>
                  <a:srgbClr val="669900"/>
                </a:solidFill>
              </a:rPr>
              <a:t>Helpful phases to acknowledge understanding</a:t>
            </a:r>
          </a:p>
          <a:p>
            <a:pPr>
              <a:lnSpc>
                <a:spcPct val="80000"/>
              </a:lnSpc>
              <a:buFontTx/>
              <a:buNone/>
            </a:pPr>
            <a:endParaRPr lang="en-GB" sz="1400" u="sng" dirty="0">
              <a:solidFill>
                <a:srgbClr val="669900"/>
              </a:solidFill>
            </a:endParaRPr>
          </a:p>
          <a:p>
            <a:pPr>
              <a:lnSpc>
                <a:spcPct val="80000"/>
              </a:lnSpc>
              <a:buFontTx/>
              <a:buNone/>
            </a:pPr>
            <a:r>
              <a:rPr lang="en-GB" sz="1400" b="1" dirty="0"/>
              <a:t>As I get it, you felt that …			So, as you see it …			What I guess I’m hearing is …</a:t>
            </a:r>
          </a:p>
          <a:p>
            <a:pPr>
              <a:lnSpc>
                <a:spcPct val="80000"/>
              </a:lnSpc>
              <a:spcBef>
                <a:spcPct val="0"/>
              </a:spcBef>
              <a:buFontTx/>
              <a:buNone/>
            </a:pPr>
            <a:r>
              <a:rPr lang="en-GB" sz="1400" b="1" dirty="0"/>
              <a:t>I’m not sure I’m with you, but …		You place a high value on …</a:t>
            </a:r>
          </a:p>
          <a:p>
            <a:pPr>
              <a:lnSpc>
                <a:spcPct val="80000"/>
              </a:lnSpc>
              <a:buFontTx/>
              <a:buNone/>
            </a:pPr>
            <a:r>
              <a:rPr lang="en-GB" sz="1400" b="1" dirty="0"/>
              <a:t>As I hear it, you …			Your feeling now is that …</a:t>
            </a:r>
          </a:p>
          <a:p>
            <a:pPr>
              <a:lnSpc>
                <a:spcPct val="80000"/>
              </a:lnSpc>
              <a:buFontTx/>
              <a:buNone/>
            </a:pPr>
            <a:r>
              <a:rPr lang="en-GB" sz="1400" b="1" dirty="0"/>
              <a:t>Tell me if I am wrong …			I think you are saying ..</a:t>
            </a:r>
          </a:p>
        </p:txBody>
      </p:sp>
      <p:sp>
        <p:nvSpPr>
          <p:cNvPr id="27667" name="Rectangle 19"/>
          <p:cNvSpPr>
            <a:spLocks noGrp="1" noChangeArrowheads="1"/>
          </p:cNvSpPr>
          <p:nvPr>
            <p:ph type="title"/>
          </p:nvPr>
        </p:nvSpPr>
        <p:spPr>
          <a:xfrm>
            <a:off x="533400" y="152400"/>
            <a:ext cx="7239000" cy="1143000"/>
          </a:xfrm>
          <a:noFill/>
          <a:ln/>
        </p:spPr>
        <p:txBody>
          <a:bodyPr>
            <a:normAutofit fontScale="90000"/>
          </a:bodyPr>
          <a:lstStyle/>
          <a:p>
            <a:r>
              <a:rPr lang="en-GB" dirty="0"/>
              <a:t>#5 : Seek First to Understand, </a:t>
            </a:r>
            <a:br>
              <a:rPr lang="en-GB" dirty="0"/>
            </a:br>
            <a:r>
              <a:rPr lang="en-GB" dirty="0"/>
              <a:t>Then to be Understood</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synergise</a:t>
            </a:r>
            <a:endParaRPr lang="en-IN" dirty="0"/>
          </a:p>
        </p:txBody>
      </p:sp>
      <p:sp>
        <p:nvSpPr>
          <p:cNvPr id="3" name="Text Placeholder 2"/>
          <p:cNvSpPr>
            <a:spLocks noGrp="1"/>
          </p:cNvSpPr>
          <p:nvPr>
            <p:ph type="body" idx="1"/>
          </p:nvPr>
        </p:nvSpPr>
        <p:spPr/>
        <p:txBody>
          <a:bodyPr/>
          <a:lstStyle/>
          <a:p>
            <a:endParaRPr lang="en-IN"/>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The whole is greater </a:t>
            </a:r>
            <a:r>
              <a:rPr lang="en-US" dirty="0">
                <a:latin typeface="+mj-lt"/>
              </a:rPr>
              <a:t>than</a:t>
            </a:r>
            <a:r>
              <a:rPr lang="en-US" dirty="0"/>
              <a:t> sum of its parts.</a:t>
            </a:r>
          </a:p>
          <a:p>
            <a:endParaRPr lang="en-US" dirty="0"/>
          </a:p>
          <a:p>
            <a:r>
              <a:rPr lang="en-US" dirty="0"/>
              <a:t>Working together cooperatively takes time but produce better long term results.</a:t>
            </a:r>
          </a:p>
          <a:p>
            <a:endParaRPr lang="en-US" dirty="0"/>
          </a:p>
          <a:p>
            <a:r>
              <a:rPr lang="en-US" dirty="0"/>
              <a:t>Use synergy to discover the third alternative.</a:t>
            </a:r>
          </a:p>
          <a:p>
            <a:endParaRPr lang="en-US" dirty="0"/>
          </a:p>
          <a:p>
            <a:pPr>
              <a:buNone/>
            </a:pPr>
            <a:endParaRPr lang="en-US" dirty="0"/>
          </a:p>
          <a:p>
            <a:endParaRPr lang="en-IN"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r>
              <a:rPr lang="en-US" dirty="0"/>
              <a:t>Synergy is valuing differences to tackle the problems and opportunities together.</a:t>
            </a:r>
          </a:p>
          <a:p>
            <a:endParaRPr lang="en-US" dirty="0"/>
          </a:p>
          <a:p>
            <a:r>
              <a:rPr lang="en-US" dirty="0"/>
              <a:t>Developing the third alternative  allows people with differences to stand on the same side.</a:t>
            </a:r>
          </a:p>
          <a:p>
            <a:endParaRPr lang="en-US" dirty="0"/>
          </a:p>
          <a:p>
            <a:r>
              <a:rPr lang="en-US" dirty="0"/>
              <a:t>Not my way, not your way, together we get more.</a:t>
            </a:r>
          </a:p>
          <a:p>
            <a:endParaRPr lang="en-US" dirty="0"/>
          </a:p>
          <a:p>
            <a:endParaRPr lang="en-IN"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SHARPEN THE SAW</a:t>
            </a:r>
            <a:endParaRPr lang="en-IN" dirty="0"/>
          </a:p>
        </p:txBody>
      </p:sp>
      <p:sp>
        <p:nvSpPr>
          <p:cNvPr id="3" name="Text Placeholder 2"/>
          <p:cNvSpPr>
            <a:spLocks noGrp="1"/>
          </p:cNvSpPr>
          <p:nvPr>
            <p:ph type="body" idx="1"/>
          </p:nvPr>
        </p:nvSpPr>
        <p:spPr/>
        <p:txBody>
          <a:bodyPr/>
          <a:lstStyle/>
          <a:p>
            <a:endParaRPr lang="en-IN"/>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FOUR Dimensions OF RENEWAL</a:t>
            </a:r>
            <a:endParaRPr lang="en-IN" dirty="0"/>
          </a:p>
        </p:txBody>
      </p:sp>
      <p:sp>
        <p:nvSpPr>
          <p:cNvPr id="3" name="Content Placeholder 2"/>
          <p:cNvSpPr>
            <a:spLocks noGrp="1"/>
          </p:cNvSpPr>
          <p:nvPr>
            <p:ph idx="1"/>
          </p:nvPr>
        </p:nvSpPr>
        <p:spPr/>
        <p:txBody>
          <a:bodyPr>
            <a:normAutofit fontScale="92500"/>
          </a:bodyPr>
          <a:lstStyle/>
          <a:p>
            <a:r>
              <a:rPr lang="en-US" b="1" dirty="0"/>
              <a:t>Physical</a:t>
            </a:r>
            <a:r>
              <a:rPr lang="en-US" dirty="0"/>
              <a:t>: Exercise, Nutrition, Stress Management</a:t>
            </a:r>
          </a:p>
          <a:p>
            <a:endParaRPr lang="en-US" dirty="0"/>
          </a:p>
          <a:p>
            <a:r>
              <a:rPr lang="en-US" b="1" dirty="0"/>
              <a:t>Mental</a:t>
            </a:r>
            <a:r>
              <a:rPr lang="en-US" dirty="0"/>
              <a:t>: Reading, Visualizing, Planning, Writing. </a:t>
            </a:r>
          </a:p>
          <a:p>
            <a:r>
              <a:rPr lang="en-US" dirty="0">
                <a:solidFill>
                  <a:schemeClr val="bg2">
                    <a:lumMod val="25000"/>
                  </a:schemeClr>
                </a:solidFill>
              </a:rPr>
              <a:t>The mind goes stronger when we challenge it</a:t>
            </a:r>
            <a:r>
              <a:rPr lang="en-US" dirty="0"/>
              <a:t>.</a:t>
            </a:r>
          </a:p>
          <a:p>
            <a:endParaRPr lang="en-US" dirty="0"/>
          </a:p>
          <a:p>
            <a:r>
              <a:rPr lang="en-US" b="1" dirty="0"/>
              <a:t>Spiritual</a:t>
            </a:r>
            <a:r>
              <a:rPr lang="en-US" dirty="0"/>
              <a:t>: Value Clarification &amp; Commitment, Study and Meditation</a:t>
            </a:r>
          </a:p>
          <a:p>
            <a:endParaRPr lang="en-US" dirty="0"/>
          </a:p>
          <a:p>
            <a:r>
              <a:rPr lang="en-US" b="1" dirty="0"/>
              <a:t>Social/Emotional</a:t>
            </a:r>
            <a:r>
              <a:rPr lang="en-US" dirty="0"/>
              <a:t>: Service, Empathy, Synergy, Intrinsic Security</a:t>
            </a:r>
          </a:p>
          <a:p>
            <a:endParaRPr lang="en-IN"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Production requires maintenance and development of production capability.</a:t>
            </a:r>
          </a:p>
          <a:p>
            <a:endParaRPr lang="en-US" dirty="0"/>
          </a:p>
          <a:p>
            <a:r>
              <a:rPr lang="en-US" dirty="0"/>
              <a:t>Seek personal development in all dimensions of life.</a:t>
            </a:r>
          </a:p>
          <a:p>
            <a:endParaRPr lang="en-US" dirty="0"/>
          </a:p>
          <a:p>
            <a:r>
              <a:rPr lang="en-GB" b="1" dirty="0"/>
              <a:t>We make progress by </a:t>
            </a:r>
            <a:r>
              <a:rPr lang="en-GB" b="1" dirty="0">
                <a:solidFill>
                  <a:schemeClr val="accent2"/>
                </a:solidFill>
              </a:rPr>
              <a:t>gradual changes / steps</a:t>
            </a:r>
            <a:r>
              <a:rPr lang="en-GB" b="1" dirty="0"/>
              <a:t> day-by-day.</a:t>
            </a:r>
          </a:p>
          <a:p>
            <a:endParaRPr lang="en-US" dirty="0"/>
          </a:p>
          <a:p>
            <a:endParaRPr lang="en-US" dirty="0"/>
          </a:p>
          <a:p>
            <a:endParaRPr lang="en-IN"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Seven Habits Reloaded</a:t>
            </a:r>
          </a:p>
        </p:txBody>
      </p:sp>
      <p:sp>
        <p:nvSpPr>
          <p:cNvPr id="41987" name="Rectangle 3"/>
          <p:cNvSpPr>
            <a:spLocks noGrp="1" noChangeArrowheads="1"/>
          </p:cNvSpPr>
          <p:nvPr>
            <p:ph type="body" idx="1"/>
          </p:nvPr>
        </p:nvSpPr>
        <p:spPr/>
        <p:txBody>
          <a:bodyPr/>
          <a:lstStyle/>
          <a:p>
            <a:pPr marL="381000" indent="-381000">
              <a:buFontTx/>
              <a:buAutoNum type="arabicPeriod"/>
            </a:pPr>
            <a:r>
              <a:rPr lang="en-US" sz="2600" b="1" dirty="0"/>
              <a:t>Be Pro-Active </a:t>
            </a:r>
          </a:p>
          <a:p>
            <a:pPr marL="381000" indent="-381000">
              <a:buFontTx/>
              <a:buAutoNum type="arabicPeriod"/>
            </a:pPr>
            <a:r>
              <a:rPr lang="en-US" sz="2600" b="1" dirty="0"/>
              <a:t>Begin with the End </a:t>
            </a:r>
            <a:r>
              <a:rPr lang="en-US" sz="2600" b="1"/>
              <a:t>In mind</a:t>
            </a:r>
            <a:endParaRPr lang="en-US" sz="2600" b="1" dirty="0"/>
          </a:p>
          <a:p>
            <a:pPr marL="381000" indent="-381000">
              <a:buFontTx/>
              <a:buAutoNum type="arabicPeriod"/>
            </a:pPr>
            <a:r>
              <a:rPr lang="en-US" sz="2600" b="1" dirty="0"/>
              <a:t>First Thing First : One thing at a time</a:t>
            </a:r>
          </a:p>
          <a:p>
            <a:pPr marL="381000" indent="-381000">
              <a:buFontTx/>
              <a:buAutoNum type="arabicPeriod"/>
            </a:pPr>
            <a:r>
              <a:rPr lang="en-US" sz="2600" b="1" dirty="0"/>
              <a:t>Think Win-Win : all must win</a:t>
            </a:r>
          </a:p>
          <a:p>
            <a:pPr marL="381000" indent="-381000">
              <a:buFontTx/>
              <a:buAutoNum type="arabicPeriod"/>
            </a:pPr>
            <a:r>
              <a:rPr lang="en-US" sz="2600" b="1" dirty="0"/>
              <a:t>Seek To Understand Rather Than To Be Understood :must be understanding</a:t>
            </a:r>
          </a:p>
          <a:p>
            <a:pPr marL="381000" indent="-381000">
              <a:buFontTx/>
              <a:buAutoNum type="arabicPeriod"/>
            </a:pPr>
            <a:r>
              <a:rPr lang="en-US" sz="2600" b="1" dirty="0"/>
              <a:t>Synergize : must co-operate</a:t>
            </a:r>
          </a:p>
          <a:p>
            <a:pPr marL="381000" indent="-381000">
              <a:buFontTx/>
              <a:buAutoNum type="arabicPeriod"/>
            </a:pPr>
            <a:r>
              <a:rPr lang="en-US" sz="2600" b="1" dirty="0"/>
              <a:t>Sharpen the Saw : </a:t>
            </a:r>
            <a:r>
              <a:rPr lang="en-US" sz="2600" dirty="0"/>
              <a:t> </a:t>
            </a:r>
            <a:r>
              <a:rPr lang="en-US" sz="2600" b="1" dirty="0"/>
              <a:t>Renewal</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Consequences of negative attitude</a:t>
            </a:r>
          </a:p>
        </p:txBody>
      </p:sp>
      <p:sp>
        <p:nvSpPr>
          <p:cNvPr id="3" name="Content Placeholder 2"/>
          <p:cNvSpPr>
            <a:spLocks noGrp="1"/>
          </p:cNvSpPr>
          <p:nvPr>
            <p:ph idx="1"/>
          </p:nvPr>
        </p:nvSpPr>
        <p:spPr/>
        <p:txBody>
          <a:bodyPr/>
          <a:lstStyle/>
          <a:p>
            <a:r>
              <a:rPr lang="en-US" dirty="0"/>
              <a:t>Bitterness </a:t>
            </a:r>
          </a:p>
          <a:p>
            <a:r>
              <a:rPr lang="en-US" dirty="0"/>
              <a:t>Resentment </a:t>
            </a:r>
          </a:p>
          <a:p>
            <a:r>
              <a:rPr lang="en-US" dirty="0"/>
              <a:t>A purposeless life </a:t>
            </a:r>
          </a:p>
          <a:p>
            <a:r>
              <a:rPr lang="en-US" dirty="0"/>
              <a:t>Ill health</a:t>
            </a:r>
          </a:p>
          <a:p>
            <a:r>
              <a:rPr lang="en-US" dirty="0"/>
              <a:t>High stress level for themselves and others </a:t>
            </a:r>
          </a:p>
        </p:txBody>
      </p:sp>
    </p:spTree>
    <p:extLst>
      <p:ext uri="{BB962C8B-B14F-4D97-AF65-F5344CB8AC3E}">
        <p14:creationId xmlns:p14="http://schemas.microsoft.com/office/powerpoint/2010/main" val="4144432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Ways to build positive attitude</a:t>
            </a:r>
          </a:p>
        </p:txBody>
      </p:sp>
      <p:sp>
        <p:nvSpPr>
          <p:cNvPr id="3" name="Content Placeholder 2"/>
          <p:cNvSpPr>
            <a:spLocks noGrp="1"/>
          </p:cNvSpPr>
          <p:nvPr>
            <p:ph idx="1"/>
          </p:nvPr>
        </p:nvSpPr>
        <p:spPr/>
        <p:txBody>
          <a:bodyPr/>
          <a:lstStyle/>
          <a:p>
            <a:r>
              <a:rPr lang="en-US" dirty="0"/>
              <a:t>1. Change focus, look for the positive</a:t>
            </a:r>
          </a:p>
          <a:p>
            <a:r>
              <a:rPr lang="en-US" dirty="0"/>
              <a:t>2. Make a habit of doing it now</a:t>
            </a:r>
          </a:p>
          <a:p>
            <a:r>
              <a:rPr lang="en-US" dirty="0"/>
              <a:t>3. Develop an attitude  of gratitude: Count your blessings not your troubles.</a:t>
            </a:r>
          </a:p>
          <a:p>
            <a:r>
              <a:rPr lang="en-US" dirty="0"/>
              <a:t>4. Get into a continuous education </a:t>
            </a:r>
            <a:r>
              <a:rPr lang="en-US" dirty="0" err="1"/>
              <a:t>programme</a:t>
            </a:r>
            <a:endParaRPr lang="en-US" dirty="0"/>
          </a:p>
          <a:p>
            <a:pPr>
              <a:buNone/>
            </a:pPr>
            <a:endParaRPr lang="en-US" dirty="0"/>
          </a:p>
        </p:txBody>
      </p:sp>
    </p:spTree>
    <p:extLst>
      <p:ext uri="{BB962C8B-B14F-4D97-AF65-F5344CB8AC3E}">
        <p14:creationId xmlns:p14="http://schemas.microsoft.com/office/powerpoint/2010/main" val="3067536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Ways to build positive attitude</a:t>
            </a:r>
          </a:p>
        </p:txBody>
      </p:sp>
      <p:sp>
        <p:nvSpPr>
          <p:cNvPr id="3" name="Content Placeholder 2"/>
          <p:cNvSpPr>
            <a:spLocks noGrp="1"/>
          </p:cNvSpPr>
          <p:nvPr>
            <p:ph idx="1"/>
          </p:nvPr>
        </p:nvSpPr>
        <p:spPr/>
        <p:txBody>
          <a:bodyPr/>
          <a:lstStyle/>
          <a:p>
            <a:r>
              <a:rPr lang="en-US" dirty="0"/>
              <a:t>5. Build a positive self-esteem</a:t>
            </a:r>
          </a:p>
          <a:p>
            <a:r>
              <a:rPr lang="en-US" dirty="0"/>
              <a:t>6. Stay away from negative influences</a:t>
            </a:r>
          </a:p>
          <a:p>
            <a:r>
              <a:rPr lang="en-US" dirty="0"/>
              <a:t>7. Learn to like the things that need to be done</a:t>
            </a:r>
          </a:p>
          <a:p>
            <a:r>
              <a:rPr lang="en-US" dirty="0"/>
              <a:t>8. Start your day with a positive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 you use each step</a:t>
            </a:r>
          </a:p>
        </p:txBody>
      </p:sp>
      <p:sp>
        <p:nvSpPr>
          <p:cNvPr id="3" name="Content Placeholder 2"/>
          <p:cNvSpPr>
            <a:spLocks noGrp="1"/>
          </p:cNvSpPr>
          <p:nvPr>
            <p:ph idx="1"/>
          </p:nvPr>
        </p:nvSpPr>
        <p:spPr/>
        <p:txBody>
          <a:bodyPr/>
          <a:lstStyle/>
          <a:p>
            <a:r>
              <a:rPr lang="en-US" dirty="0"/>
              <a:t>At home</a:t>
            </a:r>
          </a:p>
          <a:p>
            <a:r>
              <a:rPr lang="en-US" dirty="0"/>
              <a:t>At work</a:t>
            </a:r>
          </a:p>
          <a:p>
            <a:r>
              <a:rPr lang="en-US"/>
              <a:t>socially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1910</TotalTime>
  <Words>2013</Words>
  <Application>Microsoft Office PowerPoint</Application>
  <PresentationFormat>On-screen Show (4:3)</PresentationFormat>
  <Paragraphs>356</Paragraphs>
  <Slides>57</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Arial</vt:lpstr>
      <vt:lpstr>Calibri</vt:lpstr>
      <vt:lpstr>Century Gothic</vt:lpstr>
      <vt:lpstr>Tahoma</vt:lpstr>
      <vt:lpstr>Times New Roman</vt:lpstr>
      <vt:lpstr>Trebuchet MS</vt:lpstr>
      <vt:lpstr>Wingdings</vt:lpstr>
      <vt:lpstr>Wingdings 2</vt:lpstr>
      <vt:lpstr>Opulent</vt:lpstr>
      <vt:lpstr>ATTITUDE</vt:lpstr>
      <vt:lpstr>WHAT IS ATTITUDE?</vt:lpstr>
      <vt:lpstr>PowerPoint Presentation</vt:lpstr>
      <vt:lpstr>PowerPoint Presentation</vt:lpstr>
      <vt:lpstr>The benefits of positive attitude</vt:lpstr>
      <vt:lpstr>Consequences of negative attitude</vt:lpstr>
      <vt:lpstr>Ways to build positive attitude</vt:lpstr>
      <vt:lpstr>Ways to build positive attitude</vt:lpstr>
      <vt:lpstr>How can you use each step</vt:lpstr>
      <vt:lpstr>develop seven habits</vt:lpstr>
      <vt:lpstr>PowerPoint Presentation</vt:lpstr>
      <vt:lpstr>HABIT</vt:lpstr>
      <vt:lpstr>Components of a Habit</vt:lpstr>
      <vt:lpstr>THE MATURITY CONTINUUM- DEPENDENT, INDEPENTENT, INTERDEPENDENT</vt:lpstr>
      <vt:lpstr>PowerPoint Presentation</vt:lpstr>
      <vt:lpstr>the Maturity Continuum</vt:lpstr>
      <vt:lpstr>EFFECTIVENESS DEFINED</vt:lpstr>
      <vt:lpstr>What are seven habits?</vt:lpstr>
      <vt:lpstr>BE PROACTIVE</vt:lpstr>
      <vt:lpstr>What is proactivity?</vt:lpstr>
      <vt:lpstr>PowerPoint Presentation</vt:lpstr>
      <vt:lpstr>PowerPoint Presentation</vt:lpstr>
      <vt:lpstr>#1 : Reactive VS Proactive Response</vt:lpstr>
      <vt:lpstr> Circle of Influence</vt:lpstr>
      <vt:lpstr>Nature of problem</vt:lpstr>
      <vt:lpstr>PowerPoint Presentation</vt:lpstr>
      <vt:lpstr>PowerPoint Presentation</vt:lpstr>
      <vt:lpstr>BEGIN WITH  THE END IN MIND</vt:lpstr>
      <vt:lpstr>PowerPoint Presentation</vt:lpstr>
      <vt:lpstr>PowerPoint Presentation</vt:lpstr>
      <vt:lpstr># 2 : Mission Statement</vt:lpstr>
      <vt:lpstr>Put first things first</vt:lpstr>
      <vt:lpstr>PowerPoint Presentation</vt:lpstr>
      <vt:lpstr>TIME MANAGEMENT MATRIX</vt:lpstr>
      <vt:lpstr>PowerPoint Presentation</vt:lpstr>
      <vt:lpstr>PowerPoint Presentation</vt:lpstr>
      <vt:lpstr>PowerPoint Presentation</vt:lpstr>
      <vt:lpstr>PowerPoint Presentation</vt:lpstr>
      <vt:lpstr>PowerPoint Presentation</vt:lpstr>
      <vt:lpstr>PowerPoint Presentation</vt:lpstr>
      <vt:lpstr>PARADIGMS OF INTERDEPENDENCE</vt:lpstr>
      <vt:lpstr>THE EMOTIONAL BANK ACCOUNT</vt:lpstr>
      <vt:lpstr>Emotional Bank Account</vt:lpstr>
      <vt:lpstr>THINK WIN-WIN</vt:lpstr>
      <vt:lpstr>OUTCOMES FOR INTERPERSONAL CONFLICT RESOLUTION</vt:lpstr>
      <vt:lpstr>#4 : Think Win-Win</vt:lpstr>
      <vt:lpstr>SEEK FIRST TO UNDERSTAND, THEN TO BE UNDERSTOOD</vt:lpstr>
      <vt:lpstr>#5 : Seek First to Understand,  Then to be Understood</vt:lpstr>
      <vt:lpstr>PowerPoint Presentation</vt:lpstr>
      <vt:lpstr>#5 : Seek First to Understand,  Then to be Understood</vt:lpstr>
      <vt:lpstr>synergise</vt:lpstr>
      <vt:lpstr>PowerPoint Presentation</vt:lpstr>
      <vt:lpstr>PowerPoint Presentation</vt:lpstr>
      <vt:lpstr>SHARPEN THE SAW</vt:lpstr>
      <vt:lpstr>FOUR Dimensions OF RENEWAL</vt:lpstr>
      <vt:lpstr>PowerPoint Presentation</vt:lpstr>
      <vt:lpstr>Seven Habits Reloaded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JOURNEY TO SUCCESS</dc:title>
  <dc:creator/>
  <cp:lastModifiedBy>Sumati Ray</cp:lastModifiedBy>
  <cp:revision>135</cp:revision>
  <dcterms:created xsi:type="dcterms:W3CDTF">2006-08-16T00:00:00Z</dcterms:created>
  <dcterms:modified xsi:type="dcterms:W3CDTF">2019-07-10T07:30:05Z</dcterms:modified>
</cp:coreProperties>
</file>