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5" r:id="rId1"/>
  </p:sldMasterIdLst>
  <p:notesMasterIdLst>
    <p:notesMasterId r:id="rId29"/>
  </p:notesMasterIdLst>
  <p:sldIdLst>
    <p:sldId id="256" r:id="rId2"/>
    <p:sldId id="297" r:id="rId3"/>
    <p:sldId id="298" r:id="rId4"/>
    <p:sldId id="299" r:id="rId5"/>
    <p:sldId id="300" r:id="rId6"/>
    <p:sldId id="303" r:id="rId7"/>
    <p:sldId id="341" r:id="rId8"/>
    <p:sldId id="302" r:id="rId9"/>
    <p:sldId id="305" r:id="rId10"/>
    <p:sldId id="306" r:id="rId11"/>
    <p:sldId id="308" r:id="rId12"/>
    <p:sldId id="333" r:id="rId13"/>
    <p:sldId id="335" r:id="rId14"/>
    <p:sldId id="338" r:id="rId15"/>
    <p:sldId id="316" r:id="rId16"/>
    <p:sldId id="345" r:id="rId17"/>
    <p:sldId id="339" r:id="rId18"/>
    <p:sldId id="340" r:id="rId19"/>
    <p:sldId id="324" r:id="rId20"/>
    <p:sldId id="325" r:id="rId21"/>
    <p:sldId id="343" r:id="rId22"/>
    <p:sldId id="327" r:id="rId23"/>
    <p:sldId id="328" r:id="rId24"/>
    <p:sldId id="329" r:id="rId25"/>
    <p:sldId id="326" r:id="rId26"/>
    <p:sldId id="344" r:id="rId27"/>
    <p:sldId id="33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66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notesViewPr>
    <p:cSldViewPr>
      <p:cViewPr varScale="1">
        <p:scale>
          <a:sx n="52" d="100"/>
          <a:sy n="52" d="100"/>
        </p:scale>
        <p:origin x="-2844"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C3AB7B-BA78-40A3-B0D3-866709B1FBB8}" type="datetimeFigureOut">
              <a:rPr lang="en-US" smtClean="0"/>
              <a:pPr/>
              <a:t>8/4/2014</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3F609C-093B-4331-9C78-F83A05735D0B}" type="slidenum">
              <a:rPr lang="en-IN" smtClean="0"/>
              <a:pPr/>
              <a:t>‹#›</a:t>
            </a:fld>
            <a:endParaRPr lang="en-IN"/>
          </a:p>
        </p:txBody>
      </p:sp>
    </p:spTree>
    <p:extLst>
      <p:ext uri="{BB962C8B-B14F-4D97-AF65-F5344CB8AC3E}">
        <p14:creationId xmlns:p14="http://schemas.microsoft.com/office/powerpoint/2010/main" val="338630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gao.gov/govaud/govaudhtml/d07731g-9.html"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Audit scope should clearly define the extent, timing and nature of the audit to be carried out.</a:t>
            </a:r>
          </a:p>
          <a:p>
            <a:endParaRPr lang="en-US" dirty="0"/>
          </a:p>
        </p:txBody>
      </p:sp>
      <p:sp>
        <p:nvSpPr>
          <p:cNvPr id="4" name="Slide Number Placeholder 3"/>
          <p:cNvSpPr>
            <a:spLocks noGrp="1"/>
          </p:cNvSpPr>
          <p:nvPr>
            <p:ph type="sldNum" sz="quarter" idx="10"/>
          </p:nvPr>
        </p:nvSpPr>
        <p:spPr/>
        <p:txBody>
          <a:bodyPr/>
          <a:lstStyle/>
          <a:p>
            <a:fld id="{803F609C-093B-4331-9C78-F83A05735D0B}" type="slidenum">
              <a:rPr lang="en-IN" smtClean="0"/>
              <a:pPr/>
              <a:t>8</a:t>
            </a:fld>
            <a:endParaRPr lang="en-IN"/>
          </a:p>
        </p:txBody>
      </p:sp>
    </p:spTree>
    <p:extLst>
      <p:ext uri="{BB962C8B-B14F-4D97-AF65-F5344CB8AC3E}">
        <p14:creationId xmlns:p14="http://schemas.microsoft.com/office/powerpoint/2010/main" val="2099948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dirty="0" smtClean="0"/>
              <a:t>Auditors should document the following:</a:t>
            </a:r>
          </a:p>
          <a:p>
            <a:r>
              <a:rPr lang="en-IN" i="1" dirty="0" smtClean="0"/>
              <a:t>a.</a:t>
            </a:r>
            <a:r>
              <a:rPr lang="en-IN" dirty="0" smtClean="0"/>
              <a:t> the objectives, scope, and methodology of the audit;</a:t>
            </a:r>
          </a:p>
          <a:p>
            <a:r>
              <a:rPr lang="en-IN" i="1" dirty="0" smtClean="0"/>
              <a:t>b.</a:t>
            </a:r>
            <a:r>
              <a:rPr lang="en-IN" dirty="0" smtClean="0"/>
              <a:t> the work performed to support significant judgments and conclusions, including descriptions of transactions and records examined;</a:t>
            </a:r>
            <a:r>
              <a:rPr lang="en-IN" dirty="0" smtClean="0">
                <a:hlinkClick r:id="rId3"/>
              </a:rPr>
              <a:t>99</a:t>
            </a:r>
            <a:r>
              <a:rPr lang="en-IN" dirty="0" smtClean="0"/>
              <a:t> and</a:t>
            </a:r>
          </a:p>
          <a:p>
            <a:r>
              <a:rPr lang="en-IN" i="1" dirty="0" smtClean="0"/>
              <a:t>c.</a:t>
            </a:r>
            <a:r>
              <a:rPr lang="en-IN" dirty="0" smtClean="0"/>
              <a:t> evidence of supervisory review, before the audit report is issued, of the work performed that supports findings, conclusions, and recommendations contained in the audit report.</a:t>
            </a:r>
          </a:p>
          <a:p>
            <a:endParaRPr lang="en-IN" dirty="0"/>
          </a:p>
        </p:txBody>
      </p:sp>
      <p:sp>
        <p:nvSpPr>
          <p:cNvPr id="4" name="Slide Number Placeholder 3"/>
          <p:cNvSpPr>
            <a:spLocks noGrp="1"/>
          </p:cNvSpPr>
          <p:nvPr>
            <p:ph type="sldNum" sz="quarter" idx="10"/>
          </p:nvPr>
        </p:nvSpPr>
        <p:spPr/>
        <p:txBody>
          <a:bodyPr/>
          <a:lstStyle/>
          <a:p>
            <a:fld id="{803F609C-093B-4331-9C78-F83A05735D0B}" type="slidenum">
              <a:rPr lang="en-IN" smtClean="0"/>
              <a:pPr/>
              <a:t>20</a:t>
            </a:fld>
            <a:endParaRPr lang="en-IN"/>
          </a:p>
        </p:txBody>
      </p:sp>
    </p:spTree>
    <p:extLst>
      <p:ext uri="{BB962C8B-B14F-4D97-AF65-F5344CB8AC3E}">
        <p14:creationId xmlns:p14="http://schemas.microsoft.com/office/powerpoint/2010/main" val="1745490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xfrm>
            <a:off x="1150938" y="692150"/>
            <a:ext cx="4556125" cy="3416300"/>
          </a:xfrm>
          <a:ln cap="flat"/>
        </p:spPr>
      </p:sp>
      <p:sp>
        <p:nvSpPr>
          <p:cNvPr id="8195" name="Rectangle 3"/>
          <p:cNvSpPr>
            <a:spLocks noGrp="1" noChangeArrowheads="1"/>
          </p:cNvSpPr>
          <p:nvPr>
            <p:ph type="body" idx="1"/>
          </p:nvPr>
        </p:nvSpPr>
        <p:spPr>
          <a:noFill/>
          <a:ln/>
        </p:spPr>
        <p:txBody>
          <a:bodyPr/>
          <a:lstStyle/>
          <a:p>
            <a:endParaRPr lang="en-US" sz="1000" dirty="0">
              <a:latin typeface="TimesNewRoman" charset="0"/>
            </a:endParaRPr>
          </a:p>
        </p:txBody>
      </p:sp>
    </p:spTree>
    <p:extLst>
      <p:ext uri="{BB962C8B-B14F-4D97-AF65-F5344CB8AC3E}">
        <p14:creationId xmlns:p14="http://schemas.microsoft.com/office/powerpoint/2010/main" val="898687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3F609C-093B-4331-9C78-F83A05735D0B}" type="slidenum">
              <a:rPr lang="en-IN" smtClean="0"/>
              <a:pPr/>
              <a:t>25</a:t>
            </a:fld>
            <a:endParaRPr lang="en-IN"/>
          </a:p>
        </p:txBody>
      </p:sp>
    </p:spTree>
    <p:extLst>
      <p:ext uri="{BB962C8B-B14F-4D97-AF65-F5344CB8AC3E}">
        <p14:creationId xmlns:p14="http://schemas.microsoft.com/office/powerpoint/2010/main" val="349216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2628" y="770467"/>
            <a:ext cx="8086725" cy="3352800"/>
          </a:xfrm>
        </p:spPr>
        <p:txBody>
          <a:bodyPr anchor="b">
            <a:noAutofit/>
          </a:bodyPr>
          <a:lstStyle>
            <a:lvl1pPr algn="l">
              <a:lnSpc>
                <a:spcPct val="80000"/>
              </a:lnSpc>
              <a:defRPr sz="8000" spc="-12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00634" y="4198409"/>
            <a:ext cx="6921151" cy="1645920"/>
          </a:xfrm>
        </p:spPr>
        <p:txBody>
          <a:bodyPr>
            <a:normAutofit/>
          </a:bodyPr>
          <a:lstStyle>
            <a:lvl1pPr marL="0" indent="0" algn="l">
              <a:buNone/>
              <a:defRPr sz="28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75000"/>
                  </a:srgbClr>
                </a:solidFill>
              </a:defRPr>
            </a:lvl1pPr>
          </a:lstStyle>
          <a:p>
            <a:fld id="{0115CB8F-74D3-40C2-A6C8-C7E0039E6173}" type="datetime5">
              <a:rPr lang="en-US" smtClean="0"/>
              <a:pPr/>
              <a:t>4-Aug-14</a:t>
            </a:fld>
            <a:endParaRPr lang="en-IN"/>
          </a:p>
        </p:txBody>
      </p:sp>
      <p:sp>
        <p:nvSpPr>
          <p:cNvPr id="8" name="Footer Placeholder 7"/>
          <p:cNvSpPr>
            <a:spLocks noGrp="1"/>
          </p:cNvSpPr>
          <p:nvPr>
            <p:ph type="ftr" sz="quarter" idx="11"/>
          </p:nvPr>
        </p:nvSpPr>
        <p:spPr/>
        <p:txBody>
          <a:bodyPr/>
          <a:lstStyle>
            <a:lvl1pPr>
              <a:defRPr>
                <a:solidFill>
                  <a:srgbClr val="FFFFFF">
                    <a:alpha val="75000"/>
                  </a:srgbClr>
                </a:solidFill>
              </a:defRPr>
            </a:lvl1pPr>
          </a:lstStyle>
          <a:p>
            <a:r>
              <a:rPr lang="en-US" smtClean="0"/>
              <a:t>Session 3- Workshop on Reporting</a:t>
            </a:r>
            <a:endParaRPr lang="en-IN"/>
          </a:p>
        </p:txBody>
      </p:sp>
      <p:sp>
        <p:nvSpPr>
          <p:cNvPr id="9" name="Slide Number Placeholder 8"/>
          <p:cNvSpPr>
            <a:spLocks noGrp="1"/>
          </p:cNvSpPr>
          <p:nvPr>
            <p:ph type="sldNum" sz="quarter" idx="12"/>
          </p:nvPr>
        </p:nvSpPr>
        <p:spPr/>
        <p:txBody>
          <a:bodyPr/>
          <a:lstStyle>
            <a:lvl1pPr>
              <a:defRPr>
                <a:solidFill>
                  <a:srgbClr val="FFFFFF">
                    <a:alpha val="20000"/>
                  </a:srgbClr>
                </a:solidFill>
              </a:defRPr>
            </a:lvl1pPr>
          </a:lstStyle>
          <a:p>
            <a:fld id="{97BDE43B-4076-4E70-88F6-2972CFE3BABE}" type="slidenum">
              <a:rPr lang="en-IN" smtClean="0"/>
              <a:pPr/>
              <a:t>‹#›</a:t>
            </a:fld>
            <a:endParaRPr lang="en-IN"/>
          </a:p>
        </p:txBody>
      </p:sp>
    </p:spTree>
    <p:extLst>
      <p:ext uri="{BB962C8B-B14F-4D97-AF65-F5344CB8AC3E}">
        <p14:creationId xmlns:p14="http://schemas.microsoft.com/office/powerpoint/2010/main" val="30712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B0CD1E-9313-4693-8619-399155187E37}" type="datetime5">
              <a:rPr lang="en-US" smtClean="0"/>
              <a:pPr/>
              <a:t>4-Aug-14</a:t>
            </a:fld>
            <a:endParaRPr lang="en-IN"/>
          </a:p>
        </p:txBody>
      </p:sp>
      <p:sp>
        <p:nvSpPr>
          <p:cNvPr id="5" name="Footer Placeholder 4"/>
          <p:cNvSpPr>
            <a:spLocks noGrp="1"/>
          </p:cNvSpPr>
          <p:nvPr>
            <p:ph type="ftr" sz="quarter" idx="11"/>
          </p:nvPr>
        </p:nvSpPr>
        <p:spPr/>
        <p:txBody>
          <a:bodyPr/>
          <a:lstStyle/>
          <a:p>
            <a:r>
              <a:rPr lang="en-US" smtClean="0"/>
              <a:t>Session 3- Workshop on Reporting</a:t>
            </a:r>
            <a:endParaRPr lang="en-IN"/>
          </a:p>
        </p:txBody>
      </p:sp>
      <p:sp>
        <p:nvSpPr>
          <p:cNvPr id="6" name="Slide Number Placeholder 5"/>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1524286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7963" y="695325"/>
            <a:ext cx="1971675" cy="4800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78644" y="714376"/>
            <a:ext cx="5800725"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4005DB-628E-479D-B375-835B6DAF07B8}" type="datetime5">
              <a:rPr lang="en-US" smtClean="0"/>
              <a:pPr/>
              <a:t>4-Aug-14</a:t>
            </a:fld>
            <a:endParaRPr lang="en-IN"/>
          </a:p>
        </p:txBody>
      </p:sp>
      <p:sp>
        <p:nvSpPr>
          <p:cNvPr id="5" name="Footer Placeholder 4"/>
          <p:cNvSpPr>
            <a:spLocks noGrp="1"/>
          </p:cNvSpPr>
          <p:nvPr>
            <p:ph type="ftr" sz="quarter" idx="11"/>
          </p:nvPr>
        </p:nvSpPr>
        <p:spPr/>
        <p:txBody>
          <a:bodyPr/>
          <a:lstStyle/>
          <a:p>
            <a:r>
              <a:rPr lang="en-US" smtClean="0"/>
              <a:t>Session 3- Workshop on Reporting</a:t>
            </a:r>
            <a:endParaRPr lang="en-IN"/>
          </a:p>
        </p:txBody>
      </p:sp>
      <p:sp>
        <p:nvSpPr>
          <p:cNvPr id="6" name="Slide Number Placeholder 5"/>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2104156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29E1C3-6579-4CB6-B62D-DABCFD9B0C73}" type="datetime5">
              <a:rPr lang="en-US" smtClean="0"/>
              <a:pPr/>
              <a:t>4-Aug-14</a:t>
            </a:fld>
            <a:endParaRPr lang="en-IN"/>
          </a:p>
        </p:txBody>
      </p:sp>
      <p:sp>
        <p:nvSpPr>
          <p:cNvPr id="5" name="Footer Placeholder 4"/>
          <p:cNvSpPr>
            <a:spLocks noGrp="1"/>
          </p:cNvSpPr>
          <p:nvPr>
            <p:ph type="ftr" sz="quarter" idx="11"/>
          </p:nvPr>
        </p:nvSpPr>
        <p:spPr/>
        <p:txBody>
          <a:bodyPr/>
          <a:lstStyle/>
          <a:p>
            <a:r>
              <a:rPr lang="en-US" smtClean="0"/>
              <a:t>Session 3- Workshop on Reporting</a:t>
            </a:r>
            <a:endParaRPr lang="en-IN"/>
          </a:p>
        </p:txBody>
      </p:sp>
      <p:sp>
        <p:nvSpPr>
          <p:cNvPr id="6" name="Slide Number Placeholder 5"/>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3532588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2628" y="767419"/>
            <a:ext cx="8085582" cy="3355848"/>
          </a:xfrm>
        </p:spPr>
        <p:txBody>
          <a:bodyPr anchor="b">
            <a:normAutofit/>
          </a:bodyPr>
          <a:lstStyle>
            <a:lvl1pPr>
              <a:lnSpc>
                <a:spcPct val="80000"/>
              </a:lnSpc>
              <a:defRPr sz="8000" b="0" baseline="0">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00634" y="4187275"/>
            <a:ext cx="6919722" cy="1645920"/>
          </a:xfrm>
        </p:spPr>
        <p:txBody>
          <a:bodyPr anchor="t">
            <a:normAutofit/>
          </a:bodyPr>
          <a:lstStyle>
            <a:lvl1pPr marL="0" indent="0">
              <a:buNone/>
              <a:defRPr sz="28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3335CA-58A8-411C-9F7D-7CD6D65C472A}" type="datetime5">
              <a:rPr lang="en-US" smtClean="0"/>
              <a:pPr/>
              <a:t>4-Aug-14</a:t>
            </a:fld>
            <a:endParaRPr lang="en-IN"/>
          </a:p>
        </p:txBody>
      </p:sp>
      <p:sp>
        <p:nvSpPr>
          <p:cNvPr id="5" name="Footer Placeholder 4"/>
          <p:cNvSpPr>
            <a:spLocks noGrp="1"/>
          </p:cNvSpPr>
          <p:nvPr>
            <p:ph type="ftr" sz="quarter" idx="11"/>
          </p:nvPr>
        </p:nvSpPr>
        <p:spPr/>
        <p:txBody>
          <a:bodyPr/>
          <a:lstStyle/>
          <a:p>
            <a:r>
              <a:rPr lang="en-US" smtClean="0"/>
              <a:t>Session 3- Workshop on Reporting</a:t>
            </a:r>
            <a:endParaRPr lang="en-IN"/>
          </a:p>
        </p:txBody>
      </p:sp>
      <p:sp>
        <p:nvSpPr>
          <p:cNvPr id="6" name="Slide Number Placeholder 5"/>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931511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7492"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57738"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1C2FBCD-6D1F-45E5-8FDB-45CC5E609C9E}" type="datetime5">
              <a:rPr lang="en-US" smtClean="0"/>
              <a:pPr/>
              <a:t>4-Aug-14</a:t>
            </a:fld>
            <a:endParaRPr lang="en-IN"/>
          </a:p>
        </p:txBody>
      </p:sp>
      <p:sp>
        <p:nvSpPr>
          <p:cNvPr id="6" name="Footer Placeholder 5"/>
          <p:cNvSpPr>
            <a:spLocks noGrp="1"/>
          </p:cNvSpPr>
          <p:nvPr>
            <p:ph type="ftr" sz="quarter" idx="11"/>
          </p:nvPr>
        </p:nvSpPr>
        <p:spPr/>
        <p:txBody>
          <a:bodyPr/>
          <a:lstStyle/>
          <a:p>
            <a:r>
              <a:rPr lang="en-US" smtClean="0"/>
              <a:t>Session 3- Workshop on Reporting</a:t>
            </a:r>
            <a:endParaRPr lang="en-IN"/>
          </a:p>
        </p:txBody>
      </p:sp>
      <p:sp>
        <p:nvSpPr>
          <p:cNvPr id="7" name="Slide Number Placeholder 6"/>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3086786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07492" y="2032000"/>
            <a:ext cx="3806190" cy="723400"/>
          </a:xfrm>
        </p:spPr>
        <p:txBody>
          <a:bodyPr anchor="ctr">
            <a:normAutofit/>
          </a:bodyPr>
          <a:lstStyle>
            <a:lvl1pPr marL="0" indent="0">
              <a:spcBef>
                <a:spcPts val="0"/>
              </a:spcBef>
              <a:buNone/>
              <a:defRPr sz="20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492" y="2736150"/>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66310" y="2029968"/>
            <a:ext cx="3806190" cy="722376"/>
          </a:xfrm>
        </p:spPr>
        <p:txBody>
          <a:bodyPr anchor="ctr">
            <a:normAutofit/>
          </a:bodyPr>
          <a:lstStyle>
            <a:lvl1pPr marL="0" indent="0">
              <a:spcBef>
                <a:spcPts val="0"/>
              </a:spcBef>
              <a:buNone/>
              <a:defRPr sz="2000" b="0"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66310" y="2734056"/>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56C8861-2E5E-4D68-9060-5ED6EC9D1CAD}" type="datetime5">
              <a:rPr lang="en-US" smtClean="0"/>
              <a:pPr/>
              <a:t>4-Aug-14</a:t>
            </a:fld>
            <a:endParaRPr lang="en-IN"/>
          </a:p>
        </p:txBody>
      </p:sp>
      <p:sp>
        <p:nvSpPr>
          <p:cNvPr id="8" name="Footer Placeholder 7"/>
          <p:cNvSpPr>
            <a:spLocks noGrp="1"/>
          </p:cNvSpPr>
          <p:nvPr>
            <p:ph type="ftr" sz="quarter" idx="11"/>
          </p:nvPr>
        </p:nvSpPr>
        <p:spPr/>
        <p:txBody>
          <a:bodyPr/>
          <a:lstStyle/>
          <a:p>
            <a:r>
              <a:rPr lang="en-US" smtClean="0"/>
              <a:t>Session 3- Workshop on Reporting</a:t>
            </a:r>
            <a:endParaRPr lang="en-IN"/>
          </a:p>
        </p:txBody>
      </p:sp>
      <p:sp>
        <p:nvSpPr>
          <p:cNvPr id="9" name="Slide Number Placeholder 8"/>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3738217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C8943DA-D699-4FA9-B406-2B326256AE4E}" type="datetime5">
              <a:rPr lang="en-US" smtClean="0"/>
              <a:pPr/>
              <a:t>4-Aug-14</a:t>
            </a:fld>
            <a:endParaRPr lang="en-IN"/>
          </a:p>
        </p:txBody>
      </p:sp>
      <p:sp>
        <p:nvSpPr>
          <p:cNvPr id="4" name="Footer Placeholder 3"/>
          <p:cNvSpPr>
            <a:spLocks noGrp="1"/>
          </p:cNvSpPr>
          <p:nvPr>
            <p:ph type="ftr" sz="quarter" idx="11"/>
          </p:nvPr>
        </p:nvSpPr>
        <p:spPr/>
        <p:txBody>
          <a:bodyPr/>
          <a:lstStyle/>
          <a:p>
            <a:r>
              <a:rPr lang="en-US" smtClean="0"/>
              <a:t>Session 3- Workshop on Reporting</a:t>
            </a:r>
            <a:endParaRPr lang="en-IN"/>
          </a:p>
        </p:txBody>
      </p:sp>
      <p:sp>
        <p:nvSpPr>
          <p:cNvPr id="5" name="Slide Number Placeholder 4"/>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3109519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F25ABC-C144-49C7-A8AA-46DD53DE8805}" type="datetime5">
              <a:rPr lang="en-US" smtClean="0"/>
              <a:pPr/>
              <a:t>4-Aug-14</a:t>
            </a:fld>
            <a:endParaRPr lang="en-IN"/>
          </a:p>
        </p:txBody>
      </p:sp>
      <p:sp>
        <p:nvSpPr>
          <p:cNvPr id="3" name="Footer Placeholder 2"/>
          <p:cNvSpPr>
            <a:spLocks noGrp="1"/>
          </p:cNvSpPr>
          <p:nvPr>
            <p:ph type="ftr" sz="quarter" idx="11"/>
          </p:nvPr>
        </p:nvSpPr>
        <p:spPr/>
        <p:txBody>
          <a:bodyPr/>
          <a:lstStyle/>
          <a:p>
            <a:r>
              <a:rPr lang="en-US" smtClean="0"/>
              <a:t>Session 3- Workshop on Reporting</a:t>
            </a:r>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a:t>
            </a:fld>
            <a:endParaRPr lang="en-IN"/>
          </a:p>
        </p:txBody>
      </p:sp>
    </p:spTree>
    <p:extLst>
      <p:ext uri="{BB962C8B-B14F-4D97-AF65-F5344CB8AC3E}">
        <p14:creationId xmlns:p14="http://schemas.microsoft.com/office/powerpoint/2010/main" val="3843375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5715000" y="0"/>
            <a:ext cx="3429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6196053" y="542282"/>
            <a:ext cx="2537460" cy="1920240"/>
          </a:xfrm>
        </p:spPr>
        <p:txBody>
          <a:bodyPr anchor="b">
            <a:noAutofit/>
          </a:bodyPr>
          <a:lstStyle>
            <a:lvl1pPr>
              <a:lnSpc>
                <a:spcPct val="85000"/>
              </a:lnSpc>
              <a:defRPr sz="360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 y="762000"/>
            <a:ext cx="4572000" cy="4572000"/>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06987" y="2511813"/>
            <a:ext cx="254889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5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smtClean="0"/>
              <a:t>Click to edit Master text styles</a:t>
            </a:r>
          </a:p>
        </p:txBody>
      </p:sp>
      <p:sp>
        <p:nvSpPr>
          <p:cNvPr id="5" name="Date Placeholder 4"/>
          <p:cNvSpPr>
            <a:spLocks noGrp="1"/>
          </p:cNvSpPr>
          <p:nvPr>
            <p:ph type="dt" sz="half" idx="10"/>
          </p:nvPr>
        </p:nvSpPr>
        <p:spPr/>
        <p:txBody>
          <a:bodyPr/>
          <a:lstStyle/>
          <a:p>
            <a:fld id="{B161665C-9DA5-42DC-BA13-067861C5D4EE}" type="datetime5">
              <a:rPr lang="en-US" smtClean="0"/>
              <a:pPr/>
              <a:t>4-Aug-14</a:t>
            </a:fld>
            <a:endParaRPr lang="en-IN"/>
          </a:p>
        </p:txBody>
      </p:sp>
      <p:sp>
        <p:nvSpPr>
          <p:cNvPr id="6" name="Footer Placeholder 5"/>
          <p:cNvSpPr>
            <a:spLocks noGrp="1"/>
          </p:cNvSpPr>
          <p:nvPr>
            <p:ph type="ftr" sz="quarter" idx="11"/>
          </p:nvPr>
        </p:nvSpPr>
        <p:spPr/>
        <p:txBody>
          <a:bodyPr/>
          <a:lstStyle/>
          <a:p>
            <a:r>
              <a:rPr lang="en-US" smtClean="0"/>
              <a:t>Session 3- Workshop on Reporting</a:t>
            </a:r>
            <a:endParaRPr lang="en-IN"/>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97BDE43B-4076-4E70-88F6-2972CFE3BABE}" type="slidenum">
              <a:rPr lang="en-IN" smtClean="0"/>
              <a:pPr/>
              <a:t>‹#›</a:t>
            </a:fld>
            <a:endParaRPr lang="en-IN"/>
          </a:p>
        </p:txBody>
      </p:sp>
    </p:spTree>
    <p:extLst>
      <p:ext uri="{BB962C8B-B14F-4D97-AF65-F5344CB8AC3E}">
        <p14:creationId xmlns:p14="http://schemas.microsoft.com/office/powerpoint/2010/main" val="1800807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6918" y="5418668"/>
            <a:ext cx="8085582" cy="613283"/>
          </a:xfrm>
        </p:spPr>
        <p:txBody>
          <a:bodyPr anchor="b">
            <a:normAutofit/>
          </a:bodyPr>
          <a:lstStyle>
            <a:lvl1pPr>
              <a:lnSpc>
                <a:spcPct val="85000"/>
              </a:lnSpc>
              <a:defRPr sz="28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9144000" cy="5330952"/>
          </a:xfrm>
          <a:solidFill>
            <a:schemeClr val="accent1">
              <a:lumMod val="40000"/>
              <a:lumOff val="60000"/>
            </a:schemeClr>
          </a:solidFill>
        </p:spPr>
        <p:txBody>
          <a:bodyPr anchor="t"/>
          <a:lstStyle>
            <a:lvl1pPr marL="0" indent="0" algn="ctr">
              <a:spcBef>
                <a:spcPts val="800"/>
              </a:spcBef>
              <a:buNone/>
              <a:defRPr sz="3200">
                <a:solidFill>
                  <a:srgbClr val="4D4D4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07492" y="5909735"/>
            <a:ext cx="6922008" cy="533400"/>
          </a:xfrm>
        </p:spPr>
        <p:txBody>
          <a:bodyPr>
            <a:normAutofit/>
          </a:bodyPr>
          <a:lstStyle>
            <a:lvl1pPr marL="0" indent="0">
              <a:lnSpc>
                <a:spcPct val="90000"/>
              </a:lnSpc>
              <a:spcBef>
                <a:spcPts val="1200"/>
              </a:spcBef>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alpha val="75000"/>
                  </a:srgbClr>
                </a:solidFill>
              </a:defRPr>
            </a:lvl1pPr>
          </a:lstStyle>
          <a:p>
            <a:fld id="{3A4152F3-3A7E-451A-893C-5AC6A8B2A50F}" type="datetime5">
              <a:rPr lang="en-US" smtClean="0"/>
              <a:pPr/>
              <a:t>4-Aug-14</a:t>
            </a:fld>
            <a:endParaRPr lang="en-IN"/>
          </a:p>
        </p:txBody>
      </p:sp>
      <p:sp>
        <p:nvSpPr>
          <p:cNvPr id="6" name="Footer Placeholder 5"/>
          <p:cNvSpPr>
            <a:spLocks noGrp="1"/>
          </p:cNvSpPr>
          <p:nvPr>
            <p:ph type="ftr" sz="quarter" idx="11"/>
          </p:nvPr>
        </p:nvSpPr>
        <p:spPr/>
        <p:txBody>
          <a:bodyPr/>
          <a:lstStyle>
            <a:lvl1pPr>
              <a:defRPr>
                <a:solidFill>
                  <a:srgbClr val="FFFFFF">
                    <a:alpha val="75000"/>
                  </a:srgbClr>
                </a:solidFill>
              </a:defRPr>
            </a:lvl1pPr>
          </a:lstStyle>
          <a:p>
            <a:r>
              <a:rPr lang="en-US" smtClean="0"/>
              <a:t>Session 3- Workshop on Reporting</a:t>
            </a:r>
            <a:endParaRPr lang="en-IN"/>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97BDE43B-4076-4E70-88F6-2972CFE3BABE}" type="slidenum">
              <a:rPr lang="en-IN" smtClean="0"/>
              <a:pPr/>
              <a:t>‹#›</a:t>
            </a:fld>
            <a:endParaRPr lang="en-IN"/>
          </a:p>
        </p:txBody>
      </p:sp>
    </p:spTree>
    <p:extLst>
      <p:ext uri="{BB962C8B-B14F-4D97-AF65-F5344CB8AC3E}">
        <p14:creationId xmlns:p14="http://schemas.microsoft.com/office/powerpoint/2010/main" val="649005857"/>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499533"/>
            <a:ext cx="8079581" cy="165819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07206" y="1993393"/>
            <a:ext cx="8065294" cy="376618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14350" y="6412447"/>
            <a:ext cx="3086100" cy="228600"/>
          </a:xfrm>
          <a:prstGeom prst="rect">
            <a:avLst/>
          </a:prstGeom>
        </p:spPr>
        <p:txBody>
          <a:bodyPr vert="horz" lIns="91440" tIns="45720" rIns="91440" bIns="45720" rtlCol="0" anchor="ctr"/>
          <a:lstStyle>
            <a:lvl1pPr algn="l">
              <a:defRPr sz="950">
                <a:solidFill>
                  <a:schemeClr val="tx1">
                    <a:alpha val="75000"/>
                  </a:schemeClr>
                </a:solidFill>
              </a:defRPr>
            </a:lvl1pPr>
          </a:lstStyle>
          <a:p>
            <a:fld id="{B61BEF0D-F0BB-DE4B-95CE-6DB70DBA9567}" type="datetimeFigureOut">
              <a:rPr lang="en-US" smtClean="0"/>
              <a:pPr/>
              <a:t>8/4/2014</a:t>
            </a:fld>
            <a:endParaRPr lang="en-US" dirty="0"/>
          </a:p>
        </p:txBody>
      </p:sp>
      <p:sp>
        <p:nvSpPr>
          <p:cNvPr id="5" name="Footer Placeholder 4"/>
          <p:cNvSpPr>
            <a:spLocks noGrp="1"/>
          </p:cNvSpPr>
          <p:nvPr>
            <p:ph type="ftr" sz="quarter" idx="3"/>
          </p:nvPr>
        </p:nvSpPr>
        <p:spPr>
          <a:xfrm>
            <a:off x="514350" y="6554697"/>
            <a:ext cx="3771900" cy="228600"/>
          </a:xfrm>
          <a:prstGeom prst="rect">
            <a:avLst/>
          </a:prstGeom>
        </p:spPr>
        <p:txBody>
          <a:bodyPr vert="horz" lIns="91440" tIns="45720" rIns="91440" bIns="45720" rtlCol="0" anchor="ctr"/>
          <a:lstStyle>
            <a:lvl1pPr algn="l">
              <a:defRPr sz="950" cap="all" baseline="0">
                <a:solidFill>
                  <a:schemeClr val="tx1">
                    <a:alpha val="75000"/>
                  </a:schemeClr>
                </a:solidFill>
              </a:defRPr>
            </a:lvl1pPr>
          </a:lstStyle>
          <a:p>
            <a:r>
              <a:rPr lang="en-IN" smtClean="0"/>
              <a:t>Session 3- Workshop on Reporting</a:t>
            </a:r>
            <a:endParaRPr lang="en-IN" dirty="0"/>
          </a:p>
        </p:txBody>
      </p:sp>
      <p:sp>
        <p:nvSpPr>
          <p:cNvPr id="6" name="Slide Number Placeholder 5"/>
          <p:cNvSpPr>
            <a:spLocks noGrp="1"/>
          </p:cNvSpPr>
          <p:nvPr>
            <p:ph type="sldNum" sz="quarter" idx="4"/>
          </p:nvPr>
        </p:nvSpPr>
        <p:spPr>
          <a:xfrm>
            <a:off x="6541193" y="5829748"/>
            <a:ext cx="2194560" cy="1397039"/>
          </a:xfrm>
          <a:prstGeom prst="rect">
            <a:avLst/>
          </a:prstGeom>
        </p:spPr>
        <p:txBody>
          <a:bodyPr vert="horz" lIns="91440" tIns="45720" rIns="91440" bIns="45720" rtlCol="0" anchor="b"/>
          <a:lstStyle>
            <a:lvl1pPr algn="r">
              <a:defRPr sz="9000" b="0">
                <a:ln>
                  <a:noFill/>
                </a:ln>
                <a:solidFill>
                  <a:schemeClr val="accent1">
                    <a:alpha val="20000"/>
                  </a:schemeClr>
                </a:solidFill>
                <a:latin typeface="+mj-lt"/>
              </a:defRPr>
            </a:lvl1pPr>
          </a:lstStyle>
          <a:p>
            <a:fld id="{97BDE43B-4076-4E70-88F6-2972CFE3BABE}" type="slidenum">
              <a:rPr lang="en-IN" smtClean="0"/>
              <a:pPr/>
              <a:t>‹#›</a:t>
            </a:fld>
            <a:endParaRPr lang="en-IN"/>
          </a:p>
        </p:txBody>
      </p:sp>
    </p:spTree>
    <p:extLst>
      <p:ext uri="{BB962C8B-B14F-4D97-AF65-F5344CB8AC3E}">
        <p14:creationId xmlns:p14="http://schemas.microsoft.com/office/powerpoint/2010/main" val="1149560685"/>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hdr="0"/>
  <p:txStyles>
    <p:title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274320"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Audit Objectives and Working Papers</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p:txBody>
          <a:bodyPr/>
          <a:lstStyle/>
          <a:p>
            <a:pPr eaLnBrk="1" hangingPunct="1"/>
            <a:r>
              <a:rPr lang="en-US" sz="3200" dirty="0" smtClean="0"/>
              <a:t>Issue Analysis </a:t>
            </a:r>
            <a:endParaRPr lang="en-US" sz="1800" dirty="0" smtClean="0"/>
          </a:p>
        </p:txBody>
      </p:sp>
      <p:sp>
        <p:nvSpPr>
          <p:cNvPr id="10245" name="Rectangle 3"/>
          <p:cNvSpPr>
            <a:spLocks noGrp="1" noChangeArrowheads="1"/>
          </p:cNvSpPr>
          <p:nvPr>
            <p:ph idx="1"/>
          </p:nvPr>
        </p:nvSpPr>
        <p:spPr/>
        <p:txBody>
          <a:bodyPr>
            <a:normAutofit/>
          </a:bodyPr>
          <a:lstStyle/>
          <a:p>
            <a:pPr algn="just">
              <a:buFont typeface="Wingdings" pitchFamily="2" charset="2"/>
              <a:buChar char="§"/>
            </a:pPr>
            <a:r>
              <a:rPr lang="en-US" sz="2400" dirty="0" smtClean="0"/>
              <a:t>It is a structured </a:t>
            </a:r>
            <a:r>
              <a:rPr lang="en-US" sz="2400" b="1" dirty="0" smtClean="0"/>
              <a:t>field audit procedure;</a:t>
            </a:r>
            <a:endParaRPr lang="en-US" sz="2400" dirty="0" smtClean="0"/>
          </a:p>
          <a:p>
            <a:pPr algn="just">
              <a:buFont typeface="Wingdings" pitchFamily="2" charset="2"/>
              <a:buChar char="§"/>
            </a:pPr>
            <a:r>
              <a:rPr lang="en-US" sz="2400" dirty="0" smtClean="0"/>
              <a:t>It converts the audit objectives addressing major issues for assessment of performance into  issues, sub-issues and sub-sub-issues if necessary; unique criteria applied for audit testing;</a:t>
            </a:r>
          </a:p>
          <a:p>
            <a:pPr algn="just" eaLnBrk="1" hangingPunct="1">
              <a:buFont typeface="Wingdings" pitchFamily="2" charset="2"/>
              <a:buChar char="§"/>
            </a:pPr>
            <a:r>
              <a:rPr lang="en-US" sz="2400" dirty="0" smtClean="0"/>
              <a:t>These issues and sub-issues should be developed in the form of questions;</a:t>
            </a:r>
          </a:p>
          <a:p>
            <a:pPr algn="just" eaLnBrk="1" hangingPunct="1">
              <a:buFont typeface="Wingdings" pitchFamily="2" charset="2"/>
              <a:buChar char="§"/>
            </a:pPr>
            <a:r>
              <a:rPr lang="en-US" sz="2400" dirty="0" smtClean="0"/>
              <a:t>Issues should be developed distinctly for each of the audit objectives and there should be at least one issue for each audit objective;</a:t>
            </a:r>
          </a:p>
          <a:p>
            <a:pPr algn="just" eaLnBrk="1" hangingPunct="1">
              <a:buFont typeface="Wingdings" pitchFamily="2" charset="2"/>
              <a:buNone/>
            </a:pPr>
            <a:endParaRPr lang="en-US" sz="2000" dirty="0" smtClean="0"/>
          </a:p>
        </p:txBody>
      </p:sp>
      <p:sp>
        <p:nvSpPr>
          <p:cNvPr id="6" name="Date Placeholder 5"/>
          <p:cNvSpPr>
            <a:spLocks noGrp="1"/>
          </p:cNvSpPr>
          <p:nvPr>
            <p:ph type="dt" sz="half" idx="10"/>
          </p:nvPr>
        </p:nvSpPr>
        <p:spPr/>
        <p:txBody>
          <a:bodyPr/>
          <a:lstStyle/>
          <a:p>
            <a:fld id="{4068B2F6-784D-4148-90E4-3B2E9DDAE69C}" type="datetime5">
              <a:rPr lang="en-US" smtClean="0"/>
              <a:pPr/>
              <a:t>4-Aug-14</a:t>
            </a:fld>
            <a:endParaRPr lang="en-IN"/>
          </a:p>
        </p:txBody>
      </p:sp>
      <p:sp>
        <p:nvSpPr>
          <p:cNvPr id="10243" name="Slide Number Placeholder 5"/>
          <p:cNvSpPr>
            <a:spLocks noGrp="1"/>
          </p:cNvSpPr>
          <p:nvPr>
            <p:ph type="sldNum" sz="quarter" idx="12"/>
          </p:nvPr>
        </p:nvSpPr>
        <p:spPr>
          <a:noFill/>
        </p:spPr>
        <p:txBody>
          <a:bodyPr/>
          <a:lstStyle/>
          <a:p>
            <a:fld id="{1667B556-D3AA-4BB0-91B1-B3103AE7433B}" type="slidenum">
              <a:rPr lang="en-US"/>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a:xfrm>
            <a:off x="507206" y="116632"/>
            <a:ext cx="8079581" cy="1658198"/>
          </a:xfrm>
        </p:spPr>
        <p:txBody>
          <a:bodyPr>
            <a:normAutofit/>
          </a:bodyPr>
          <a:lstStyle/>
          <a:p>
            <a:pPr eaLnBrk="1" hangingPunct="1"/>
            <a:r>
              <a:rPr lang="en-US" dirty="0" smtClean="0"/>
              <a:t>Issue Analysis and Audit Objectives</a:t>
            </a:r>
            <a:endParaRPr lang="en-US" sz="1800" dirty="0" smtClean="0"/>
          </a:p>
        </p:txBody>
      </p:sp>
      <p:sp>
        <p:nvSpPr>
          <p:cNvPr id="12293" name="Rectangle 3"/>
          <p:cNvSpPr>
            <a:spLocks noGrp="1" noChangeArrowheads="1"/>
          </p:cNvSpPr>
          <p:nvPr>
            <p:ph idx="1"/>
          </p:nvPr>
        </p:nvSpPr>
        <p:spPr/>
        <p:txBody>
          <a:bodyPr>
            <a:normAutofit fontScale="92500" lnSpcReduction="10000"/>
          </a:bodyPr>
          <a:lstStyle/>
          <a:p>
            <a:pPr algn="just" eaLnBrk="1" hangingPunct="1">
              <a:buFont typeface="Wingdings" pitchFamily="2" charset="2"/>
              <a:buChar char="§"/>
            </a:pPr>
            <a:r>
              <a:rPr lang="en-US" sz="2400" dirty="0" smtClean="0"/>
              <a:t>Are the issues developed/designed consistent with and strictly support the audit objective-expressed  in the form of lower levels of  verifiable questions?</a:t>
            </a:r>
          </a:p>
          <a:p>
            <a:pPr algn="just" eaLnBrk="1" hangingPunct="1">
              <a:buFont typeface="Wingdings" pitchFamily="2" charset="2"/>
              <a:buChar char="§"/>
            </a:pPr>
            <a:r>
              <a:rPr lang="en-US" sz="2400" dirty="0" smtClean="0"/>
              <a:t>Does the issue analysis make it possible to assess against the audit objectives and sub-objectives, if the sub-objectives have also been developed with the audit objectives?</a:t>
            </a:r>
          </a:p>
          <a:p>
            <a:pPr algn="just" eaLnBrk="1" hangingPunct="1">
              <a:buFont typeface="Wingdings" pitchFamily="2" charset="2"/>
              <a:buChar char="§"/>
            </a:pPr>
            <a:r>
              <a:rPr lang="en-US" sz="2400" dirty="0" smtClean="0"/>
              <a:t>Are issues developed strictly in compartments(distinctly) for each of the audit objectives and that there is at-least one issue for each objective?</a:t>
            </a:r>
          </a:p>
          <a:p>
            <a:pPr algn="just">
              <a:buFont typeface="Wingdings" pitchFamily="2" charset="2"/>
              <a:buChar char="§"/>
            </a:pPr>
            <a:r>
              <a:rPr lang="en-US" sz="2400" dirty="0" smtClean="0"/>
              <a:t>To ensure that the issues are relevant to the audit objectives, sub-issues relevant to the issue and sub-sub-issues relevant to the sub-issue and the number of sub issues should not exceed seven.</a:t>
            </a:r>
          </a:p>
          <a:p>
            <a:pPr algn="just" eaLnBrk="1" hangingPunct="1">
              <a:buFont typeface="Wingdings" pitchFamily="2" charset="2"/>
              <a:buChar char="§"/>
            </a:pPr>
            <a:endParaRPr lang="en-US" sz="2400" dirty="0" smtClean="0"/>
          </a:p>
        </p:txBody>
      </p:sp>
      <p:sp>
        <p:nvSpPr>
          <p:cNvPr id="6" name="Date Placeholder 5"/>
          <p:cNvSpPr>
            <a:spLocks noGrp="1"/>
          </p:cNvSpPr>
          <p:nvPr>
            <p:ph type="dt" sz="half" idx="10"/>
          </p:nvPr>
        </p:nvSpPr>
        <p:spPr/>
        <p:txBody>
          <a:bodyPr/>
          <a:lstStyle/>
          <a:p>
            <a:fld id="{490DF3A3-1F29-4755-94CC-89CD576732F6}" type="datetime5">
              <a:rPr lang="en-US" smtClean="0"/>
              <a:pPr/>
              <a:t>4-Aug-14</a:t>
            </a:fld>
            <a:endParaRPr lang="en-IN"/>
          </a:p>
        </p:txBody>
      </p:sp>
      <p:sp>
        <p:nvSpPr>
          <p:cNvPr id="12291" name="Slide Number Placeholder 5"/>
          <p:cNvSpPr>
            <a:spLocks noGrp="1"/>
          </p:cNvSpPr>
          <p:nvPr>
            <p:ph type="sldNum" sz="quarter" idx="12"/>
          </p:nvPr>
        </p:nvSpPr>
        <p:spPr>
          <a:noFill/>
        </p:spPr>
        <p:txBody>
          <a:bodyPr/>
          <a:lstStyle/>
          <a:p>
            <a:fld id="{30BB382A-F292-413D-B27B-56192712219A}" type="slidenum">
              <a:rPr lang="en-US"/>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Design Matrix</a:t>
            </a:r>
            <a:endParaRPr lang="en-US" dirty="0"/>
          </a:p>
        </p:txBody>
      </p:sp>
      <p:sp>
        <p:nvSpPr>
          <p:cNvPr id="5" name="Content Placeholder 4"/>
          <p:cNvSpPr>
            <a:spLocks noGrp="1"/>
          </p:cNvSpPr>
          <p:nvPr>
            <p:ph idx="1"/>
          </p:nvPr>
        </p:nvSpPr>
        <p:spPr>
          <a:xfrm>
            <a:off x="507206" y="1993393"/>
            <a:ext cx="8065294" cy="4647654"/>
          </a:xfrm>
        </p:spPr>
        <p:txBody>
          <a:bodyPr>
            <a:normAutofit fontScale="70000" lnSpcReduction="20000"/>
          </a:bodyPr>
          <a:lstStyle/>
          <a:p>
            <a:pPr algn="just">
              <a:lnSpc>
                <a:spcPct val="170000"/>
              </a:lnSpc>
            </a:pPr>
            <a:r>
              <a:rPr lang="en-US" dirty="0" smtClean="0"/>
              <a:t>The </a:t>
            </a:r>
            <a:r>
              <a:rPr lang="en-GB" altLang="zh-TW" sz="2800" dirty="0" smtClean="0">
                <a:ea typeface="PMingLiU" pitchFamily="18" charset="-120"/>
              </a:rPr>
              <a:t>study design matrix will provide, at a glance, the procedure to find answers to the issues (questions) and sub-questions.</a:t>
            </a:r>
            <a:r>
              <a:rPr lang="en-US" altLang="zh-TW" sz="2800" dirty="0" smtClean="0">
                <a:ea typeface="PMingLiU" pitchFamily="18" charset="-120"/>
              </a:rPr>
              <a:t> </a:t>
            </a:r>
          </a:p>
          <a:p>
            <a:pPr algn="just">
              <a:lnSpc>
                <a:spcPct val="170000"/>
              </a:lnSpc>
            </a:pPr>
            <a:r>
              <a:rPr lang="en-GB" altLang="zh-TW" sz="2800" dirty="0" smtClean="0">
                <a:ea typeface="PMingLiU" pitchFamily="18" charset="-120"/>
              </a:rPr>
              <a:t>For each question/sub-question forming the first column of the matrix, the performance auditor will be called upon to identify the criteria, evidence required, source(s) of evidence, data collection method(s), data analysis method(s), and what can be concluded from the tests</a:t>
            </a:r>
            <a:r>
              <a:rPr lang="en-GB" altLang="zh-TW" sz="2800" i="1" dirty="0" smtClean="0">
                <a:ea typeface="PMingLiU" pitchFamily="18" charset="-120"/>
              </a:rPr>
              <a:t>, etc.</a:t>
            </a:r>
            <a:r>
              <a:rPr lang="en-GB" altLang="zh-TW" sz="2800" dirty="0" smtClean="0">
                <a:ea typeface="PMingLiU" pitchFamily="18" charset="-120"/>
              </a:rPr>
              <a:t> in the form of different columns for each row</a:t>
            </a:r>
            <a:r>
              <a:rPr lang="en-US" altLang="zh-TW" sz="2800" dirty="0" smtClean="0">
                <a:ea typeface="PMingLiU" pitchFamily="18" charset="-120"/>
              </a:rPr>
              <a:t> </a:t>
            </a:r>
          </a:p>
          <a:p>
            <a:pPr algn="just">
              <a:lnSpc>
                <a:spcPct val="170000"/>
              </a:lnSpc>
            </a:pPr>
            <a:r>
              <a:rPr lang="en-US" dirty="0" smtClean="0">
                <a:ea typeface="PMingLiU" pitchFamily="18" charset="-120"/>
              </a:rPr>
              <a:t>According to INTOSAI, a</a:t>
            </a:r>
            <a:r>
              <a:rPr lang="en-US" dirty="0" smtClean="0"/>
              <a:t> design matrix is a tool for determining what to audit and how. It provides a structure for the basic design components </a:t>
            </a:r>
          </a:p>
          <a:p>
            <a:pPr>
              <a:lnSpc>
                <a:spcPct val="170000"/>
              </a:lnSpc>
              <a:buNone/>
            </a:pPr>
            <a:endParaRPr lang="en-US" dirty="0"/>
          </a:p>
        </p:txBody>
      </p:sp>
      <p:sp>
        <p:nvSpPr>
          <p:cNvPr id="6" name="Date Placeholder 5"/>
          <p:cNvSpPr>
            <a:spLocks noGrp="1"/>
          </p:cNvSpPr>
          <p:nvPr>
            <p:ph type="dt" sz="half" idx="10"/>
          </p:nvPr>
        </p:nvSpPr>
        <p:spPr/>
        <p:txBody>
          <a:bodyPr/>
          <a:lstStyle/>
          <a:p>
            <a:fld id="{2DC68BDC-70EE-4817-A121-E353D2D2CBEB}"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12</a:t>
            </a:fld>
            <a:endParaRPr lang="en-IN"/>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 y="-14647"/>
            <a:ext cx="8079581" cy="1658198"/>
          </a:xfrm>
        </p:spPr>
        <p:txBody>
          <a:bodyPr>
            <a:normAutofit/>
          </a:bodyPr>
          <a:lstStyle/>
          <a:p>
            <a:pPr algn="ctr"/>
            <a:r>
              <a:rPr lang="en-US" dirty="0" smtClean="0"/>
              <a:t>Sample Issue Analysis on Performance Audit</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26038419"/>
              </p:ext>
            </p:extLst>
          </p:nvPr>
        </p:nvGraphicFramePr>
        <p:xfrm>
          <a:off x="527831" y="1516674"/>
          <a:ext cx="8066100" cy="5120640"/>
        </p:xfrm>
        <a:graphic>
          <a:graphicData uri="http://schemas.openxmlformats.org/drawingml/2006/table">
            <a:tbl>
              <a:tblPr firstRow="1" bandRow="1">
                <a:tableStyleId>{5C22544A-7EE6-4342-B048-85BDC9FD1C3A}</a:tableStyleId>
              </a:tblPr>
              <a:tblGrid>
                <a:gridCol w="1613220"/>
                <a:gridCol w="1613220"/>
                <a:gridCol w="1613220"/>
                <a:gridCol w="1613220"/>
                <a:gridCol w="1613220"/>
              </a:tblGrid>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Theme/Segment 1</a:t>
                      </a:r>
                    </a:p>
                    <a:p>
                      <a:pPr algn="just"/>
                      <a:endParaRPr lang="en-US" sz="1200" dirty="0"/>
                    </a:p>
                  </a:txBody>
                  <a:tcPr marL="89623" marR="89623">
                    <a:solidFill>
                      <a:schemeClr val="bg2">
                        <a:lumMod val="75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Audit Objective 1.1</a:t>
                      </a:r>
                    </a:p>
                    <a:p>
                      <a:pPr algn="just"/>
                      <a:endParaRPr lang="en-US" sz="1200" dirty="0"/>
                    </a:p>
                  </a:txBody>
                  <a:tcPr marL="89623" marR="89623">
                    <a:solidFill>
                      <a:schemeClr val="bg2">
                        <a:lumMod val="75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Sub-Audit Objective 1.1.1</a:t>
                      </a:r>
                    </a:p>
                    <a:p>
                      <a:pPr algn="just"/>
                      <a:endParaRPr lang="en-US" sz="1200" dirty="0"/>
                    </a:p>
                  </a:txBody>
                  <a:tcPr marL="89623" marR="89623">
                    <a:solidFill>
                      <a:schemeClr val="bg2">
                        <a:lumMod val="75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Sub-Audit Objective 1.1.2</a:t>
                      </a:r>
                    </a:p>
                    <a:p>
                      <a:pPr algn="just"/>
                      <a:endParaRPr lang="en-US" sz="1200" dirty="0"/>
                    </a:p>
                  </a:txBody>
                  <a:tcPr marL="89623" marR="89623">
                    <a:solidFill>
                      <a:schemeClr val="bg2">
                        <a:lumMod val="75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Sub-Audit Objective 1.1.3</a:t>
                      </a:r>
                    </a:p>
                    <a:p>
                      <a:pPr algn="just"/>
                      <a:endParaRPr lang="en-US" sz="1200" dirty="0"/>
                    </a:p>
                  </a:txBody>
                  <a:tcPr marL="89623" marR="89623">
                    <a:solidFill>
                      <a:schemeClr val="bg2">
                        <a:lumMod val="75000"/>
                      </a:schemeClr>
                    </a:solidFill>
                  </a:tcPr>
                </a:tc>
              </a:tr>
              <a:tr h="370840">
                <a:tc>
                  <a:txBody>
                    <a:bodyPr/>
                    <a:lstStyle/>
                    <a:p>
                      <a:pPr algn="just"/>
                      <a:r>
                        <a:rPr lang="en-US" sz="1200" dirty="0" smtClean="0"/>
                        <a:t>1 Purpose of introduction of MAT was to mobilize tax resources by bringing the hitherto zero tax / marginal tax companies to the tax net</a:t>
                      </a:r>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1.1 To see whether Zero tax companies have been brought to tax net</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1.1.1 how many zero tax companies existed prior to the scheme</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1.1.2 how many of these companies have been assessed under the scheme</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1.1.3 how many of these companies continued to be out of the tax net despite introduction of the scheme</a:t>
                      </a:r>
                    </a:p>
                    <a:p>
                      <a:pPr algn="just"/>
                      <a:endParaRPr lang="en-US" sz="1200" dirty="0">
                        <a:solidFill>
                          <a:schemeClr val="tx1"/>
                        </a:solidFill>
                      </a:endParaRPr>
                    </a:p>
                  </a:txBody>
                  <a:tcPr marL="89623" marR="89623"/>
                </a:tc>
              </a:tr>
              <a:tr h="370840">
                <a:tc>
                  <a:txBody>
                    <a:bodyPr/>
                    <a:lstStyle/>
                    <a:p>
                      <a:pPr algn="just"/>
                      <a:r>
                        <a:rPr lang="en-US" sz="1200" dirty="0" smtClean="0"/>
                        <a:t>2. To ensure compliance to the provisions of MAT</a:t>
                      </a:r>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2.1 to see whether all the provisions of the MAT have been complied with</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2.1.1 whether additions as enumerated in the MAT provisions have been made.</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2.1.2 whether inadmissible adjustments claimed by the assessees have been disallowed</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2.1.3 whether assessees’ attempts to deflate book profits have been detected and curbed</a:t>
                      </a:r>
                    </a:p>
                    <a:p>
                      <a:pPr algn="just"/>
                      <a:endParaRPr lang="en-US" sz="1200" dirty="0">
                        <a:solidFill>
                          <a:schemeClr val="tx1"/>
                        </a:solidFill>
                      </a:endParaRPr>
                    </a:p>
                  </a:txBody>
                  <a:tcPr marL="89623" marR="89623"/>
                </a:tc>
              </a:tr>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3. To ensure adherence to provisions of the Companies Act while the drawing up the Profit and loss account</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3.1 to see whether the provisions of the Companies Act have been observed</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3.1.1 whether depreciation has been properly claimed</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3.1.2 whether depreciation as per books has been inflate by various means such as revaluation of assets, change in method of depreciation</a:t>
                      </a:r>
                    </a:p>
                    <a:p>
                      <a:pPr algn="just"/>
                      <a:endParaRPr lang="en-US" sz="1200" dirty="0"/>
                    </a:p>
                  </a:txBody>
                  <a:tcPr marL="89623" marR="89623"/>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t>3.1.3 whether provisions for unascertained liabilities claimed by the assessees have been disallowed</a:t>
                      </a:r>
                    </a:p>
                    <a:p>
                      <a:pPr algn="just"/>
                      <a:endParaRPr lang="en-US" sz="1200" dirty="0">
                        <a:solidFill>
                          <a:schemeClr val="tx1"/>
                        </a:solidFill>
                      </a:endParaRPr>
                    </a:p>
                  </a:txBody>
                  <a:tcPr marL="89623" marR="89623"/>
                </a:tc>
              </a:tr>
            </a:tbl>
          </a:graphicData>
        </a:graphic>
      </p:graphicFrame>
      <p:sp>
        <p:nvSpPr>
          <p:cNvPr id="7" name="Date Placeholder 6"/>
          <p:cNvSpPr>
            <a:spLocks noGrp="1"/>
          </p:cNvSpPr>
          <p:nvPr>
            <p:ph type="dt" sz="half" idx="10"/>
          </p:nvPr>
        </p:nvSpPr>
        <p:spPr/>
        <p:txBody>
          <a:bodyPr/>
          <a:lstStyle/>
          <a:p>
            <a:fld id="{EED7156A-347E-430F-A6F3-9ADD3F7EEC26}"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13</a:t>
            </a:fld>
            <a:endParaRPr lang="en-IN"/>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a:t>
            </a:r>
            <a:endParaRPr lang="en-US" dirty="0"/>
          </a:p>
        </p:txBody>
      </p:sp>
      <p:sp>
        <p:nvSpPr>
          <p:cNvPr id="5" name="Content Placeholder 4"/>
          <p:cNvSpPr>
            <a:spLocks noGrp="1"/>
          </p:cNvSpPr>
          <p:nvPr>
            <p:ph idx="1"/>
          </p:nvPr>
        </p:nvSpPr>
        <p:spPr/>
        <p:txBody>
          <a:bodyPr/>
          <a:lstStyle/>
          <a:p>
            <a:r>
              <a:rPr lang="en-US" dirty="0" smtClean="0"/>
              <a:t>What is Audit Finding?</a:t>
            </a:r>
          </a:p>
          <a:p>
            <a:r>
              <a:rPr lang="en-US" dirty="0" smtClean="0"/>
              <a:t>List out the elements required to arrive at Audit Findings?</a:t>
            </a:r>
            <a:endParaRPr lang="en-US" dirty="0"/>
          </a:p>
        </p:txBody>
      </p:sp>
      <p:sp>
        <p:nvSpPr>
          <p:cNvPr id="6" name="Date Placeholder 5"/>
          <p:cNvSpPr>
            <a:spLocks noGrp="1"/>
          </p:cNvSpPr>
          <p:nvPr>
            <p:ph type="dt" sz="half" idx="10"/>
          </p:nvPr>
        </p:nvSpPr>
        <p:spPr/>
        <p:txBody>
          <a:bodyPr/>
          <a:lstStyle/>
          <a:p>
            <a:fld id="{870AC9D7-8113-421E-A94F-096BC08274F3}"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14</a:t>
            </a:fld>
            <a:endParaRPr lang="en-IN"/>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14350" y="-14647"/>
            <a:ext cx="8079581" cy="1658198"/>
          </a:xfrm>
        </p:spPr>
        <p:txBody>
          <a:bodyPr/>
          <a:lstStyle/>
          <a:p>
            <a:r>
              <a:rPr lang="en-US" dirty="0"/>
              <a:t>Definition of a Finding</a:t>
            </a:r>
          </a:p>
        </p:txBody>
      </p:sp>
      <p:sp>
        <p:nvSpPr>
          <p:cNvPr id="9219" name="Rectangle 3"/>
          <p:cNvSpPr>
            <a:spLocks noGrp="1" noChangeArrowheads="1"/>
          </p:cNvSpPr>
          <p:nvPr>
            <p:ph idx="1"/>
          </p:nvPr>
        </p:nvSpPr>
        <p:spPr>
          <a:xfrm>
            <a:off x="305668" y="1206421"/>
            <a:ext cx="8496944" cy="5434626"/>
          </a:xfrm>
        </p:spPr>
        <p:txBody>
          <a:bodyPr>
            <a:normAutofit fontScale="85000" lnSpcReduction="10000"/>
          </a:bodyPr>
          <a:lstStyle/>
          <a:p>
            <a:pPr marL="0" indent="0" algn="just">
              <a:lnSpc>
                <a:spcPct val="150000"/>
              </a:lnSpc>
              <a:buFont typeface="Wingdings" pitchFamily="2" charset="2"/>
              <a:buNone/>
            </a:pPr>
            <a:r>
              <a:rPr lang="en-US" sz="2400" dirty="0">
                <a:solidFill>
                  <a:schemeClr val="tx2"/>
                </a:solidFill>
              </a:rPr>
              <a:t>A finding is the result of a logical pulling together of information (data gathering), processing the information (data analysis), arriving at conclusions on the basis of the sum of the information about an organization, program, activity, function, condition, or other matter which was analyzed or evaluated and considered to be of interest, concern, or of use to the client. </a:t>
            </a:r>
            <a:endParaRPr lang="en-US" sz="2400" dirty="0" smtClean="0">
              <a:solidFill>
                <a:schemeClr val="tx2"/>
              </a:solidFill>
            </a:endParaRPr>
          </a:p>
          <a:p>
            <a:pPr marL="0" indent="0" algn="just">
              <a:lnSpc>
                <a:spcPct val="170000"/>
              </a:lnSpc>
              <a:buFont typeface="Wingdings" pitchFamily="2" charset="2"/>
              <a:buNone/>
            </a:pPr>
            <a:r>
              <a:rPr lang="en-US" sz="2800" dirty="0" smtClean="0">
                <a:latin typeface="Adobe Kaiti Std R" panose="02020400000000000000" pitchFamily="18" charset="-128"/>
                <a:ea typeface="Adobe Kaiti Std R" panose="02020400000000000000" pitchFamily="18" charset="-128"/>
              </a:rPr>
              <a:t>Elements of a Finding (difference between ‘What is’ and ‘What should be’)</a:t>
            </a:r>
          </a:p>
          <a:p>
            <a:pPr marL="908050" lvl="2" indent="-450850"/>
            <a:r>
              <a:rPr lang="en-US" sz="3300" i="0" dirty="0" smtClean="0">
                <a:solidFill>
                  <a:schemeClr val="tx2"/>
                </a:solidFill>
              </a:rPr>
              <a:t>Criteria</a:t>
            </a:r>
          </a:p>
          <a:p>
            <a:pPr marL="908050" lvl="2" indent="-450850"/>
            <a:r>
              <a:rPr lang="en-US" sz="3300" i="0" dirty="0" smtClean="0">
                <a:solidFill>
                  <a:schemeClr val="tx2"/>
                </a:solidFill>
              </a:rPr>
              <a:t>Condition</a:t>
            </a:r>
          </a:p>
          <a:p>
            <a:pPr marL="908050" lvl="2" indent="-450850"/>
            <a:r>
              <a:rPr lang="en-US" sz="3300" i="0" dirty="0" smtClean="0">
                <a:solidFill>
                  <a:schemeClr val="tx2"/>
                </a:solidFill>
              </a:rPr>
              <a:t>Effect</a:t>
            </a:r>
          </a:p>
          <a:p>
            <a:pPr marL="908050" lvl="2" indent="-450850"/>
            <a:r>
              <a:rPr lang="en-US" sz="3300" i="0" dirty="0" smtClean="0">
                <a:solidFill>
                  <a:schemeClr val="tx2"/>
                </a:solidFill>
              </a:rPr>
              <a:t>Cause</a:t>
            </a:r>
            <a:endParaRPr lang="en-US" sz="3300" i="0" dirty="0" smtClean="0"/>
          </a:p>
          <a:p>
            <a:pPr marL="0" indent="0" algn="just">
              <a:buFont typeface="Wingdings" pitchFamily="2" charset="2"/>
              <a:buNone/>
            </a:pPr>
            <a:endParaRPr lang="en-US" sz="2800" dirty="0">
              <a:solidFill>
                <a:schemeClr val="tx2"/>
              </a:solidFill>
            </a:endParaRPr>
          </a:p>
        </p:txBody>
      </p:sp>
      <p:sp>
        <p:nvSpPr>
          <p:cNvPr id="6" name="Date Placeholder 5"/>
          <p:cNvSpPr>
            <a:spLocks noGrp="1"/>
          </p:cNvSpPr>
          <p:nvPr>
            <p:ph type="dt" sz="half" idx="10"/>
          </p:nvPr>
        </p:nvSpPr>
        <p:spPr/>
        <p:txBody>
          <a:bodyPr/>
          <a:lstStyle/>
          <a:p>
            <a:fld id="{A0C4D3FA-5258-4AC4-97A8-81557AF2C974}" type="datetime5">
              <a:rPr lang="en-US" smtClean="0"/>
              <a:pPr/>
              <a:t>4-Aug-14</a:t>
            </a:fld>
            <a:endParaRPr lang="en-IN"/>
          </a:p>
        </p:txBody>
      </p:sp>
      <p:sp>
        <p:nvSpPr>
          <p:cNvPr id="5" name="Slide Number Placeholder 5"/>
          <p:cNvSpPr>
            <a:spLocks noGrp="1"/>
          </p:cNvSpPr>
          <p:nvPr>
            <p:ph type="sldNum" sz="quarter" idx="12"/>
          </p:nvPr>
        </p:nvSpPr>
        <p:spPr/>
        <p:txBody>
          <a:bodyPr/>
          <a:lstStyle/>
          <a:p>
            <a:fld id="{F5CCDA96-A890-4A6B-9113-B23314266D12}" type="slidenum">
              <a:rPr lang="en-US"/>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F25ABC-C144-49C7-A8AA-46DD53DE8805}"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16</a:t>
            </a:fld>
            <a:endParaRPr lang="en-IN"/>
          </a:p>
        </p:txBody>
      </p:sp>
      <p:sp>
        <p:nvSpPr>
          <p:cNvPr id="5" name="TextBox 4"/>
          <p:cNvSpPr txBox="1"/>
          <p:nvPr/>
        </p:nvSpPr>
        <p:spPr>
          <a:xfrm>
            <a:off x="785786" y="2285992"/>
            <a:ext cx="7858180" cy="1384995"/>
          </a:xfrm>
          <a:prstGeom prst="rect">
            <a:avLst/>
          </a:prstGeom>
          <a:noFill/>
        </p:spPr>
        <p:txBody>
          <a:bodyPr wrap="square" rtlCol="0">
            <a:spAutoFit/>
          </a:bodyPr>
          <a:lstStyle/>
          <a:p>
            <a:r>
              <a:rPr lang="en-US" sz="2800" dirty="0" smtClean="0"/>
              <a:t>Do you think issue analysis and Study Design Matrix are important at the reporting stage? If so, give the details.</a:t>
            </a:r>
            <a:endParaRPr lang="en-IN"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371" y="30065"/>
            <a:ext cx="8079581" cy="1658198"/>
          </a:xfrm>
        </p:spPr>
        <p:txBody>
          <a:bodyPr>
            <a:normAutofit/>
          </a:bodyPr>
          <a:lstStyle/>
          <a:p>
            <a:r>
              <a:rPr lang="en-US" dirty="0" smtClean="0"/>
              <a:t>Linking the Audit Finding to Audit Objective</a:t>
            </a:r>
            <a:endParaRPr lang="en-US" dirty="0"/>
          </a:p>
        </p:txBody>
      </p:sp>
      <p:sp>
        <p:nvSpPr>
          <p:cNvPr id="5" name="Content Placeholder 4"/>
          <p:cNvSpPr>
            <a:spLocks noGrp="1"/>
          </p:cNvSpPr>
          <p:nvPr>
            <p:ph idx="1"/>
          </p:nvPr>
        </p:nvSpPr>
        <p:spPr/>
        <p:txBody>
          <a:bodyPr>
            <a:normAutofit fontScale="92500" lnSpcReduction="10000"/>
          </a:bodyPr>
          <a:lstStyle/>
          <a:p>
            <a:r>
              <a:rPr lang="en-US" b="1" i="1" dirty="0" smtClean="0"/>
              <a:t>The information given is relevant to the topic; the audit question or the problem studied.</a:t>
            </a:r>
          </a:p>
          <a:p>
            <a:pPr algn="r">
              <a:buNone/>
            </a:pPr>
            <a:r>
              <a:rPr lang="en-US" b="1" i="1" dirty="0" smtClean="0"/>
              <a:t>(ISSAI 3000, sec 5.3)</a:t>
            </a:r>
          </a:p>
          <a:p>
            <a:pPr lvl="0"/>
            <a:r>
              <a:rPr lang="en-US" b="1" i="1" dirty="0" smtClean="0"/>
              <a:t>The audit findings are put into perspective and congruence is ensured between the audit objective, audit questions, findings and conclusions.</a:t>
            </a:r>
          </a:p>
          <a:p>
            <a:pPr lvl="0" algn="r">
              <a:buNone/>
            </a:pPr>
            <a:r>
              <a:rPr lang="en-US" b="1" i="1" dirty="0" smtClean="0"/>
              <a:t>( ISSAI 3100, sec 30  ISSAI 3000, sec 5.2).</a:t>
            </a:r>
            <a:endParaRPr lang="en-US" dirty="0" smtClean="0"/>
          </a:p>
          <a:p>
            <a:endParaRPr lang="en-US" dirty="0" smtClean="0"/>
          </a:p>
          <a:p>
            <a:pPr algn="just">
              <a:buNone/>
            </a:pPr>
            <a:r>
              <a:rPr lang="en-US" dirty="0" smtClean="0"/>
              <a:t>	Explanation: </a:t>
            </a:r>
            <a:r>
              <a:rPr lang="en-CA" dirty="0" smtClean="0"/>
              <a:t>The audit report must always show </a:t>
            </a:r>
            <a:r>
              <a:rPr lang="en-CA" b="1" dirty="0" smtClean="0"/>
              <a:t>congruence</a:t>
            </a:r>
            <a:r>
              <a:rPr lang="en-CA" dirty="0" smtClean="0"/>
              <a:t> (</a:t>
            </a:r>
            <a:r>
              <a:rPr lang="en-US" b="1" dirty="0" smtClean="0"/>
              <a:t>agreement, harmony or conformity) </a:t>
            </a:r>
            <a:r>
              <a:rPr lang="en-US" dirty="0" smtClean="0"/>
              <a:t>between the objectives, audit questions, findings and conclusions</a:t>
            </a:r>
          </a:p>
          <a:p>
            <a:pPr>
              <a:tabLst>
                <a:tab pos="339725" algn="l"/>
              </a:tabLst>
            </a:pPr>
            <a:endParaRPr lang="en-US" dirty="0"/>
          </a:p>
        </p:txBody>
      </p:sp>
      <p:sp>
        <p:nvSpPr>
          <p:cNvPr id="7" name="Date Placeholder 6"/>
          <p:cNvSpPr>
            <a:spLocks noGrp="1"/>
          </p:cNvSpPr>
          <p:nvPr>
            <p:ph type="dt" sz="half" idx="10"/>
          </p:nvPr>
        </p:nvSpPr>
        <p:spPr/>
        <p:txBody>
          <a:bodyPr/>
          <a:lstStyle/>
          <a:p>
            <a:fld id="{456D53CC-7EB1-4DA3-B4AA-2FF545AABA9E}"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17</a:t>
            </a:fld>
            <a:endParaRPr lang="en-IN"/>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Guidance</a:t>
            </a:r>
            <a:endParaRPr lang="en-US" dirty="0"/>
          </a:p>
        </p:txBody>
      </p:sp>
      <p:sp>
        <p:nvSpPr>
          <p:cNvPr id="5" name="Content Placeholder 4"/>
          <p:cNvSpPr>
            <a:spLocks noGrp="1"/>
          </p:cNvSpPr>
          <p:nvPr>
            <p:ph idx="1"/>
          </p:nvPr>
        </p:nvSpPr>
        <p:spPr/>
        <p:txBody>
          <a:bodyPr>
            <a:normAutofit fontScale="92500" lnSpcReduction="10000"/>
          </a:bodyPr>
          <a:lstStyle/>
          <a:p>
            <a:pPr>
              <a:buNone/>
            </a:pPr>
            <a:r>
              <a:rPr lang="en-US" dirty="0" smtClean="0"/>
              <a:t>The guidance given on the above include:</a:t>
            </a:r>
          </a:p>
          <a:p>
            <a:pPr>
              <a:tabLst>
                <a:tab pos="339725" algn="l"/>
              </a:tabLst>
            </a:pPr>
            <a:r>
              <a:rPr lang="en-CA" dirty="0" smtClean="0"/>
              <a:t>The information included in the audit report should be </a:t>
            </a:r>
            <a:r>
              <a:rPr lang="en-CA" b="1" dirty="0" smtClean="0"/>
              <a:t>material </a:t>
            </a:r>
            <a:r>
              <a:rPr lang="en-CA" dirty="0" smtClean="0"/>
              <a:t>and </a:t>
            </a:r>
            <a:r>
              <a:rPr lang="en-CA" b="1" dirty="0" smtClean="0"/>
              <a:t>relevant </a:t>
            </a:r>
            <a:r>
              <a:rPr lang="en-CA" dirty="0" smtClean="0"/>
              <a:t>the topic; the audit question or the problem studied.</a:t>
            </a:r>
          </a:p>
          <a:p>
            <a:pPr>
              <a:buNone/>
              <a:tabLst>
                <a:tab pos="339725" algn="l"/>
              </a:tabLst>
            </a:pPr>
            <a:r>
              <a:rPr lang="en-CA" dirty="0" smtClean="0"/>
              <a:t>	This can be achieved by:</a:t>
            </a:r>
          </a:p>
          <a:p>
            <a:pPr lvl="0"/>
            <a:r>
              <a:rPr lang="en-US" dirty="0" smtClean="0"/>
              <a:t>Having an </a:t>
            </a:r>
            <a:r>
              <a:rPr lang="en-US" b="1" dirty="0" smtClean="0"/>
              <a:t>established review process </a:t>
            </a:r>
            <a:r>
              <a:rPr lang="en-US" dirty="0" smtClean="0"/>
              <a:t>to identify and correct  any weaknesses in linking the information gathered to the audit topic, questions etc. </a:t>
            </a:r>
          </a:p>
          <a:p>
            <a:pPr lvl="0"/>
            <a:r>
              <a:rPr lang="en-US" dirty="0" smtClean="0"/>
              <a:t>To determine whether it is followed. </a:t>
            </a:r>
          </a:p>
          <a:p>
            <a:r>
              <a:rPr lang="en-US" dirty="0" smtClean="0"/>
              <a:t>Verify the sample of the working paper files for the assessment period and note whether there is evidence of this process.</a:t>
            </a:r>
            <a:endParaRPr lang="en-CA" dirty="0" smtClean="0"/>
          </a:p>
          <a:p>
            <a:endParaRPr lang="en-US" dirty="0"/>
          </a:p>
        </p:txBody>
      </p:sp>
      <p:sp>
        <p:nvSpPr>
          <p:cNvPr id="6" name="Date Placeholder 5"/>
          <p:cNvSpPr>
            <a:spLocks noGrp="1"/>
          </p:cNvSpPr>
          <p:nvPr>
            <p:ph type="dt" sz="half" idx="10"/>
          </p:nvPr>
        </p:nvSpPr>
        <p:spPr/>
        <p:txBody>
          <a:bodyPr/>
          <a:lstStyle/>
          <a:p>
            <a:fld id="{5DEC6C8A-6C0B-4FCC-A46E-D4D9BCC76CD5}"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18</a:t>
            </a:fld>
            <a:endParaRPr lang="en-IN"/>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43042" y="2786058"/>
            <a:ext cx="5929354" cy="1077218"/>
          </a:xfrm>
          <a:prstGeom prst="rect">
            <a:avLst/>
          </a:prstGeom>
          <a:noFill/>
        </p:spPr>
        <p:txBody>
          <a:bodyPr wrap="square" rtlCol="0">
            <a:spAutoFit/>
          </a:bodyPr>
          <a:lstStyle/>
          <a:p>
            <a:pPr algn="ctr"/>
            <a:r>
              <a:rPr lang="en-US" sz="3200" dirty="0" smtClean="0"/>
              <a:t>Audit Documentation and Working Papers</a:t>
            </a:r>
            <a:endParaRPr lang="en-IN" dirty="0"/>
          </a:p>
        </p:txBody>
      </p:sp>
      <p:sp>
        <p:nvSpPr>
          <p:cNvPr id="4" name="Date Placeholder 3"/>
          <p:cNvSpPr>
            <a:spLocks noGrp="1"/>
          </p:cNvSpPr>
          <p:nvPr>
            <p:ph type="dt" sz="half" idx="10"/>
          </p:nvPr>
        </p:nvSpPr>
        <p:spPr/>
        <p:txBody>
          <a:bodyPr/>
          <a:lstStyle/>
          <a:p>
            <a:fld id="{F5ADFBC6-3841-4424-A2DB-8D65638A6212}" type="datetime5">
              <a:rPr lang="en-US" smtClean="0"/>
              <a:pPr/>
              <a:t>4-Aug-14</a:t>
            </a:fld>
            <a:endParaRPr lang="en-IN"/>
          </a:p>
        </p:txBody>
      </p:sp>
      <p:sp>
        <p:nvSpPr>
          <p:cNvPr id="5" name="Slide Number Placeholder 4"/>
          <p:cNvSpPr>
            <a:spLocks noGrp="1"/>
          </p:cNvSpPr>
          <p:nvPr>
            <p:ph type="sldNum" sz="quarter" idx="12"/>
          </p:nvPr>
        </p:nvSpPr>
        <p:spPr/>
        <p:txBody>
          <a:bodyPr/>
          <a:lstStyle/>
          <a:p>
            <a:fld id="{97BDE43B-4076-4E70-88F6-2972CFE3BABE}" type="slidenum">
              <a:rPr lang="en-IN" smtClean="0"/>
              <a:pPr/>
              <a:t>19</a:t>
            </a:fld>
            <a:endParaRPr lang="en-IN"/>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Overview</a:t>
            </a:r>
            <a:endParaRPr lang="en-IN" dirty="0"/>
          </a:p>
        </p:txBody>
      </p:sp>
      <p:sp>
        <p:nvSpPr>
          <p:cNvPr id="3" name="Content Placeholder 2"/>
          <p:cNvSpPr>
            <a:spLocks noGrp="1"/>
          </p:cNvSpPr>
          <p:nvPr>
            <p:ph idx="1"/>
          </p:nvPr>
        </p:nvSpPr>
        <p:spPr/>
        <p:txBody>
          <a:bodyPr/>
          <a:lstStyle/>
          <a:p>
            <a:pPr>
              <a:buNone/>
            </a:pPr>
            <a:r>
              <a:rPr lang="en-IN" dirty="0" smtClean="0"/>
              <a:t>This session will provide a guidance on:</a:t>
            </a:r>
          </a:p>
          <a:p>
            <a:r>
              <a:rPr lang="en-IN" dirty="0" smtClean="0"/>
              <a:t>The link between Audit Planning and Reporting.</a:t>
            </a:r>
          </a:p>
          <a:p>
            <a:r>
              <a:rPr lang="en-IN" dirty="0" smtClean="0"/>
              <a:t>Documenting Audit work.</a:t>
            </a:r>
            <a:endParaRPr lang="en-IN" dirty="0"/>
          </a:p>
        </p:txBody>
      </p:sp>
      <p:sp>
        <p:nvSpPr>
          <p:cNvPr id="4" name="Date Placeholder 3"/>
          <p:cNvSpPr>
            <a:spLocks noGrp="1"/>
          </p:cNvSpPr>
          <p:nvPr>
            <p:ph type="dt" sz="half" idx="10"/>
          </p:nvPr>
        </p:nvSpPr>
        <p:spPr/>
        <p:txBody>
          <a:bodyPr/>
          <a:lstStyle/>
          <a:p>
            <a:fld id="{E0FF722B-1719-4EB6-92E4-25EED91AC5C6}" type="datetime5">
              <a:rPr lang="en-US" smtClean="0"/>
              <a:pPr/>
              <a:t>4-Aug-14</a:t>
            </a:fld>
            <a:endParaRPr lang="en-IN"/>
          </a:p>
        </p:txBody>
      </p:sp>
      <p:sp>
        <p:nvSpPr>
          <p:cNvPr id="5" name="Slide Number Placeholder 4"/>
          <p:cNvSpPr>
            <a:spLocks noGrp="1"/>
          </p:cNvSpPr>
          <p:nvPr>
            <p:ph type="sldNum" sz="quarter" idx="12"/>
          </p:nvPr>
        </p:nvSpPr>
        <p:spPr/>
        <p:txBody>
          <a:bodyPr/>
          <a:lstStyle/>
          <a:p>
            <a:fld id="{97BDE43B-4076-4E70-88F6-2972CFE3BABE}" type="slidenum">
              <a:rPr lang="en-IN" smtClean="0"/>
              <a:pPr/>
              <a:t>2</a:t>
            </a:fld>
            <a:endParaRPr lang="en-IN"/>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786" y="2500306"/>
            <a:ext cx="7429552" cy="954107"/>
          </a:xfrm>
          <a:prstGeom prst="rect">
            <a:avLst/>
          </a:prstGeom>
          <a:noFill/>
        </p:spPr>
        <p:txBody>
          <a:bodyPr wrap="square" rtlCol="0">
            <a:spAutoFit/>
          </a:bodyPr>
          <a:lstStyle/>
          <a:p>
            <a:pPr algn="ctr"/>
            <a:r>
              <a:rPr lang="en-US" sz="2800" dirty="0" smtClean="0"/>
              <a:t>List out some documents being generated during Performance Audit.</a:t>
            </a:r>
            <a:endParaRPr lang="en-IN" sz="2800" dirty="0"/>
          </a:p>
        </p:txBody>
      </p:sp>
      <p:sp>
        <p:nvSpPr>
          <p:cNvPr id="3" name="Date Placeholder 2"/>
          <p:cNvSpPr>
            <a:spLocks noGrp="1"/>
          </p:cNvSpPr>
          <p:nvPr>
            <p:ph type="dt" sz="half" idx="10"/>
          </p:nvPr>
        </p:nvSpPr>
        <p:spPr/>
        <p:txBody>
          <a:bodyPr/>
          <a:lstStyle/>
          <a:p>
            <a:fld id="{D0501659-DB88-49B8-889C-7C85CC864987}"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20</a:t>
            </a:fld>
            <a:endParaRPr lang="en-IN"/>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F25ABC-C144-49C7-A8AA-46DD53DE8805}"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21</a:t>
            </a:fld>
            <a:endParaRPr lang="en-IN"/>
          </a:p>
        </p:txBody>
      </p:sp>
      <p:sp>
        <p:nvSpPr>
          <p:cNvPr id="5" name="TextBox 4"/>
          <p:cNvSpPr txBox="1"/>
          <p:nvPr/>
        </p:nvSpPr>
        <p:spPr>
          <a:xfrm>
            <a:off x="2214546" y="2357430"/>
            <a:ext cx="5286412" cy="461665"/>
          </a:xfrm>
          <a:prstGeom prst="rect">
            <a:avLst/>
          </a:prstGeom>
          <a:noFill/>
        </p:spPr>
        <p:txBody>
          <a:bodyPr wrap="square" rtlCol="0">
            <a:spAutoFit/>
          </a:bodyPr>
          <a:lstStyle/>
          <a:p>
            <a:pPr algn="ctr"/>
            <a:r>
              <a:rPr lang="en-US" sz="2400" dirty="0" smtClean="0"/>
              <a:t>Exercise 3.B on Working Papers</a:t>
            </a: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IN" dirty="0"/>
          </a:p>
        </p:txBody>
      </p:sp>
      <p:sp>
        <p:nvSpPr>
          <p:cNvPr id="3" name="Content Placeholder 2"/>
          <p:cNvSpPr>
            <a:spLocks noGrp="1"/>
          </p:cNvSpPr>
          <p:nvPr>
            <p:ph idx="1"/>
          </p:nvPr>
        </p:nvSpPr>
        <p:spPr/>
        <p:txBody>
          <a:bodyPr/>
          <a:lstStyle/>
          <a:p>
            <a:pPr algn="just"/>
            <a:r>
              <a:rPr lang="en-US" dirty="0" smtClean="0"/>
              <a:t>ISA 230 states: “The auditor should record in the working papers information on planning the audit, the nature, timing and extent of the audit procedures performed and the results thereof, and the conclusions drawn from the audit evidence obtained.”</a:t>
            </a:r>
          </a:p>
          <a:p>
            <a:endParaRPr lang="en-IN" dirty="0"/>
          </a:p>
        </p:txBody>
      </p:sp>
      <p:sp>
        <p:nvSpPr>
          <p:cNvPr id="4" name="Date Placeholder 3"/>
          <p:cNvSpPr>
            <a:spLocks noGrp="1"/>
          </p:cNvSpPr>
          <p:nvPr>
            <p:ph type="dt" sz="half" idx="10"/>
          </p:nvPr>
        </p:nvSpPr>
        <p:spPr/>
        <p:txBody>
          <a:bodyPr/>
          <a:lstStyle/>
          <a:p>
            <a:fld id="{11EDA296-1BE2-4DB8-A493-8610E6341BF8}" type="datetime5">
              <a:rPr lang="en-US" smtClean="0"/>
              <a:pPr/>
              <a:t>4-Aug-14</a:t>
            </a:fld>
            <a:endParaRPr lang="en-IN"/>
          </a:p>
        </p:txBody>
      </p:sp>
      <p:sp>
        <p:nvSpPr>
          <p:cNvPr id="5" name="Slide Number Placeholder 4"/>
          <p:cNvSpPr>
            <a:spLocks noGrp="1"/>
          </p:cNvSpPr>
          <p:nvPr>
            <p:ph type="sldNum" sz="quarter" idx="12"/>
          </p:nvPr>
        </p:nvSpPr>
        <p:spPr/>
        <p:txBody>
          <a:bodyPr/>
          <a:lstStyle/>
          <a:p>
            <a:fld id="{97BDE43B-4076-4E70-88F6-2972CFE3BABE}" type="slidenum">
              <a:rPr lang="en-IN" smtClean="0"/>
              <a:pPr/>
              <a:t>22</a:t>
            </a:fld>
            <a:endParaRPr lang="en-IN"/>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919" y="250378"/>
            <a:ext cx="8079581" cy="1658198"/>
          </a:xfrm>
        </p:spPr>
        <p:txBody>
          <a:bodyPr>
            <a:normAutofit/>
          </a:bodyPr>
          <a:lstStyle/>
          <a:p>
            <a:r>
              <a:rPr lang="en-US" dirty="0" smtClean="0"/>
              <a:t>Audit Documentation / Working Papers</a:t>
            </a:r>
            <a:endParaRPr lang="en-IN" dirty="0"/>
          </a:p>
        </p:txBody>
      </p:sp>
      <p:sp>
        <p:nvSpPr>
          <p:cNvPr id="3" name="Content Placeholder 2"/>
          <p:cNvSpPr>
            <a:spLocks noGrp="1"/>
          </p:cNvSpPr>
          <p:nvPr>
            <p:ph idx="1"/>
          </p:nvPr>
        </p:nvSpPr>
        <p:spPr/>
        <p:txBody>
          <a:bodyPr>
            <a:normAutofit/>
          </a:bodyPr>
          <a:lstStyle/>
          <a:p>
            <a:pPr algn="just"/>
            <a:r>
              <a:rPr lang="en-US" dirty="0" smtClean="0"/>
              <a:t> </a:t>
            </a:r>
            <a:r>
              <a:rPr lang="en-US" dirty="0" smtClean="0">
                <a:solidFill>
                  <a:schemeClr val="tx2"/>
                </a:solidFill>
              </a:rPr>
              <a:t>Audit documentation</a:t>
            </a:r>
            <a:r>
              <a:rPr lang="en-US" dirty="0" smtClean="0"/>
              <a:t> is the principal record of the basis for the auditor’s conclusions and provides the principal support for the representations in the auditor’s report. </a:t>
            </a:r>
          </a:p>
          <a:p>
            <a:pPr algn="just"/>
            <a:r>
              <a:rPr lang="en-US" dirty="0" smtClean="0"/>
              <a:t>Audit documentation includes records on the planning and performance of the work, the procedures performed, evidence obtained, and conclusions reached by the auditor.</a:t>
            </a:r>
          </a:p>
          <a:p>
            <a:pPr algn="just"/>
            <a:r>
              <a:rPr lang="en-US" dirty="0" smtClean="0"/>
              <a:t>Documentation is relevant right through the audit process and is an essential element of audit quality.</a:t>
            </a:r>
          </a:p>
          <a:p>
            <a:pPr algn="just"/>
            <a:endParaRPr lang="en-US" dirty="0" smtClean="0"/>
          </a:p>
          <a:p>
            <a:pPr algn="just"/>
            <a:endParaRPr lang="en-US" dirty="0" smtClean="0"/>
          </a:p>
          <a:p>
            <a:pPr algn="just">
              <a:buNone/>
            </a:pPr>
            <a:endParaRPr lang="en-IN" dirty="0"/>
          </a:p>
        </p:txBody>
      </p:sp>
      <p:sp>
        <p:nvSpPr>
          <p:cNvPr id="4" name="Date Placeholder 3"/>
          <p:cNvSpPr>
            <a:spLocks noGrp="1"/>
          </p:cNvSpPr>
          <p:nvPr>
            <p:ph type="dt" sz="half" idx="10"/>
          </p:nvPr>
        </p:nvSpPr>
        <p:spPr/>
        <p:txBody>
          <a:bodyPr/>
          <a:lstStyle/>
          <a:p>
            <a:fld id="{359C108A-D210-4971-8B4C-2A78DE6E77BE}" type="datetime5">
              <a:rPr lang="en-US" smtClean="0"/>
              <a:pPr/>
              <a:t>4-Aug-14</a:t>
            </a:fld>
            <a:endParaRPr lang="en-IN"/>
          </a:p>
        </p:txBody>
      </p:sp>
      <p:sp>
        <p:nvSpPr>
          <p:cNvPr id="5" name="Slide Number Placeholder 4"/>
          <p:cNvSpPr>
            <a:spLocks noGrp="1"/>
          </p:cNvSpPr>
          <p:nvPr>
            <p:ph type="sldNum" sz="quarter" idx="12"/>
          </p:nvPr>
        </p:nvSpPr>
        <p:spPr/>
        <p:txBody>
          <a:bodyPr/>
          <a:lstStyle/>
          <a:p>
            <a:fld id="{97BDE43B-4076-4E70-88F6-2972CFE3BABE}" type="slidenum">
              <a:rPr lang="en-IN" smtClean="0"/>
              <a:pPr/>
              <a:t>23</a:t>
            </a:fld>
            <a:endParaRPr lang="en-IN"/>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81000"/>
            <a:ext cx="7772400" cy="476232"/>
          </a:xfrm>
          <a:noFill/>
          <a:ln/>
        </p:spPr>
        <p:txBody>
          <a:bodyPr lIns="90488" tIns="44450" rIns="90488" bIns="44450" anchor="t">
            <a:normAutofit fontScale="90000"/>
          </a:bodyPr>
          <a:lstStyle/>
          <a:p>
            <a:r>
              <a:rPr lang="en-US" dirty="0"/>
              <a:t>Working Papers</a:t>
            </a:r>
          </a:p>
        </p:txBody>
      </p:sp>
      <p:sp>
        <p:nvSpPr>
          <p:cNvPr id="7171" name="Rectangle 3"/>
          <p:cNvSpPr>
            <a:spLocks noGrp="1" noChangeArrowheads="1"/>
          </p:cNvSpPr>
          <p:nvPr>
            <p:ph idx="1"/>
          </p:nvPr>
        </p:nvSpPr>
        <p:spPr>
          <a:xfrm>
            <a:off x="0" y="857232"/>
            <a:ext cx="6324600" cy="5143536"/>
          </a:xfrm>
          <a:noFill/>
          <a:ln/>
        </p:spPr>
        <p:txBody>
          <a:bodyPr lIns="90488" tIns="44450" rIns="90488" bIns="44450">
            <a:normAutofit/>
          </a:bodyPr>
          <a:lstStyle/>
          <a:p>
            <a:pPr>
              <a:buClr>
                <a:schemeClr val="tx2"/>
              </a:buClr>
              <a:buNone/>
            </a:pPr>
            <a:r>
              <a:rPr lang="en-US" dirty="0"/>
              <a:t> </a:t>
            </a:r>
            <a:endParaRPr lang="en-US" dirty="0" smtClean="0"/>
          </a:p>
          <a:p>
            <a:pPr>
              <a:buClr>
                <a:schemeClr val="tx2"/>
              </a:buClr>
              <a:buFont typeface="Wingdings" pitchFamily="2" charset="2"/>
              <a:buChar char="4"/>
            </a:pPr>
            <a:r>
              <a:rPr lang="en-US" dirty="0" smtClean="0"/>
              <a:t>Are </a:t>
            </a:r>
            <a:r>
              <a:rPr lang="en-US" dirty="0"/>
              <a:t>a direct aid in the </a:t>
            </a:r>
            <a:r>
              <a:rPr lang="en-US" dirty="0" smtClean="0"/>
              <a:t>planning, </a:t>
            </a:r>
            <a:r>
              <a:rPr lang="en-US" dirty="0"/>
              <a:t>performance, and supervision of the audit;</a:t>
            </a:r>
          </a:p>
          <a:p>
            <a:pPr>
              <a:buClr>
                <a:schemeClr val="tx2"/>
              </a:buClr>
              <a:buFont typeface="Wingdings" pitchFamily="2" charset="2"/>
              <a:buChar char="4"/>
            </a:pPr>
            <a:r>
              <a:rPr lang="en-US" dirty="0"/>
              <a:t> Record the audit evidence resulting from the audit work performed to provide support for the auditor’s opinion including the representation.</a:t>
            </a:r>
          </a:p>
          <a:p>
            <a:pPr>
              <a:buClr>
                <a:schemeClr val="tx2"/>
              </a:buClr>
              <a:buFont typeface="Wingdings" pitchFamily="2" charset="2"/>
              <a:buChar char="4"/>
            </a:pPr>
            <a:r>
              <a:rPr lang="en-US" dirty="0"/>
              <a:t> Assist in review of the audit work.</a:t>
            </a:r>
          </a:p>
          <a:p>
            <a:pPr>
              <a:buClr>
                <a:schemeClr val="tx2"/>
              </a:buClr>
              <a:buFont typeface="Wingdings" pitchFamily="2" charset="2"/>
              <a:buChar char="4"/>
            </a:pPr>
            <a:r>
              <a:rPr lang="en-US" dirty="0"/>
              <a:t> Provide proof of the adequacy of the audit</a:t>
            </a:r>
          </a:p>
        </p:txBody>
      </p:sp>
      <p:sp>
        <p:nvSpPr>
          <p:cNvPr id="6" name="Date Placeholder 5"/>
          <p:cNvSpPr>
            <a:spLocks noGrp="1"/>
          </p:cNvSpPr>
          <p:nvPr>
            <p:ph type="dt" sz="half" idx="10"/>
          </p:nvPr>
        </p:nvSpPr>
        <p:spPr/>
        <p:txBody>
          <a:bodyPr/>
          <a:lstStyle/>
          <a:p>
            <a:fld id="{B8418582-60CE-4BB6-B0D8-A1E4F7F76AD9}" type="datetime5">
              <a:rPr lang="en-US" smtClean="0"/>
              <a:pPr/>
              <a:t>4-Aug-14</a:t>
            </a:fld>
            <a:endParaRPr lang="en-IN"/>
          </a:p>
        </p:txBody>
      </p:sp>
      <p:sp>
        <p:nvSpPr>
          <p:cNvPr id="7" name="Slide Number Placeholder 6"/>
          <p:cNvSpPr>
            <a:spLocks noGrp="1"/>
          </p:cNvSpPr>
          <p:nvPr>
            <p:ph type="sldNum" sz="quarter" idx="12"/>
          </p:nvPr>
        </p:nvSpPr>
        <p:spPr/>
        <p:txBody>
          <a:bodyPr/>
          <a:lstStyle/>
          <a:p>
            <a:fld id="{97BDE43B-4076-4E70-88F6-2972CFE3BABE}" type="slidenum">
              <a:rPr lang="en-IN" smtClean="0"/>
              <a:pPr/>
              <a:t>24</a:t>
            </a:fld>
            <a:endParaRPr lang="en-IN"/>
          </a:p>
        </p:txBody>
      </p:sp>
      <p:graphicFrame>
        <p:nvGraphicFramePr>
          <p:cNvPr id="7172" name="Object 4"/>
          <p:cNvGraphicFramePr>
            <a:graphicFrameLocks/>
          </p:cNvGraphicFramePr>
          <p:nvPr/>
        </p:nvGraphicFramePr>
        <p:xfrm>
          <a:off x="6072198" y="1214422"/>
          <a:ext cx="3317875" cy="3340100"/>
        </p:xfrm>
        <a:graphic>
          <a:graphicData uri="http://schemas.openxmlformats.org/presentationml/2006/ole">
            <mc:AlternateContent xmlns:mc="http://schemas.openxmlformats.org/markup-compatibility/2006">
              <mc:Choice xmlns:v="urn:schemas-microsoft-com:vml" Requires="v">
                <p:oleObj spid="_x0000_s2055" name="Microsoft ClipArt Gallery" r:id="rId4" imgW="2977920" imgH="2793960" progId="">
                  <p:embed/>
                </p:oleObj>
              </mc:Choice>
              <mc:Fallback>
                <p:oleObj name="Microsoft ClipArt Gallery" r:id="rId4" imgW="2977920" imgH="2793960" progId="">
                  <p:embed/>
                  <p:pic>
                    <p:nvPicPr>
                      <p:cNvPr id="0" name="Picture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72198" y="1214422"/>
                        <a:ext cx="3317875" cy="334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3" name="Rectangle 5"/>
          <p:cNvSpPr>
            <a:spLocks noChangeArrowheads="1"/>
          </p:cNvSpPr>
          <p:nvPr/>
        </p:nvSpPr>
        <p:spPr bwMode="auto">
          <a:xfrm rot="19800000">
            <a:off x="6168424" y="1761046"/>
            <a:ext cx="1993900" cy="347663"/>
          </a:xfrm>
          <a:prstGeom prst="rect">
            <a:avLst/>
          </a:prstGeom>
          <a:solidFill>
            <a:schemeClr val="accent1"/>
          </a:solidFill>
          <a:ln w="12700">
            <a:solidFill>
              <a:schemeClr val="tx1"/>
            </a:solidFill>
            <a:miter lim="800000"/>
            <a:headEnd/>
            <a:tailEnd/>
          </a:ln>
          <a:effectLst/>
        </p:spPr>
        <p:txBody>
          <a:bodyPr wrap="none" lIns="90488" tIns="44450" rIns="90488" bIns="44450" anchor="ctr"/>
          <a:lstStyle/>
          <a:p>
            <a:pPr algn="ctr"/>
            <a:r>
              <a:rPr lang="en-US" dirty="0">
                <a:latin typeface="Times New Roman" pitchFamily="18" charset="0"/>
              </a:rPr>
              <a:t>working papers</a:t>
            </a: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Documentation &amp; Quality Control – Working Papers</a:t>
            </a:r>
            <a:endParaRPr lang="en-US" sz="3200" dirty="0"/>
          </a:p>
        </p:txBody>
      </p:sp>
      <p:sp>
        <p:nvSpPr>
          <p:cNvPr id="3" name="Content Placeholder 2"/>
          <p:cNvSpPr>
            <a:spLocks noGrp="1"/>
          </p:cNvSpPr>
          <p:nvPr>
            <p:ph idx="1"/>
          </p:nvPr>
        </p:nvSpPr>
        <p:spPr/>
        <p:txBody>
          <a:bodyPr>
            <a:normAutofit/>
          </a:bodyPr>
          <a:lstStyle/>
          <a:p>
            <a:r>
              <a:rPr lang="en-US" sz="2400" dirty="0" smtClean="0"/>
              <a:t>Working papers contain:</a:t>
            </a:r>
          </a:p>
          <a:p>
            <a:pPr lvl="1"/>
            <a:r>
              <a:rPr lang="en-US" sz="2000" dirty="0" smtClean="0"/>
              <a:t>Details of audit planning</a:t>
            </a:r>
          </a:p>
          <a:p>
            <a:pPr lvl="1"/>
            <a:r>
              <a:rPr lang="en-US" sz="2000" dirty="0" smtClean="0"/>
              <a:t>Results of field work</a:t>
            </a:r>
          </a:p>
          <a:p>
            <a:pPr lvl="1"/>
            <a:r>
              <a:rPr lang="en-US" sz="2000" dirty="0" smtClean="0"/>
              <a:t>Audit evidence to support all audit findings, conclusions and recommendations</a:t>
            </a:r>
          </a:p>
          <a:p>
            <a:pPr algn="r">
              <a:buNone/>
            </a:pPr>
            <a:r>
              <a:rPr lang="en-US" sz="2400" dirty="0" smtClean="0"/>
              <a:t>(ISSAI 3100, 23 &amp;24 and ISSAI 3000 Appendix 3)</a:t>
            </a:r>
          </a:p>
          <a:p>
            <a:r>
              <a:rPr lang="en-US" sz="2400" dirty="0" smtClean="0"/>
              <a:t>Examination of feedback received is recorded in working papers so that any changes to the draft audit report, or reasons for not making changes, are documented.</a:t>
            </a:r>
          </a:p>
          <a:p>
            <a:pPr algn="r">
              <a:buNone/>
            </a:pPr>
            <a:r>
              <a:rPr lang="en-US" sz="2400" dirty="0" smtClean="0"/>
              <a:t>(ISSAI 3100, 34 and ISSAI 3000, 4.5)</a:t>
            </a:r>
            <a:endParaRPr lang="en-US" sz="2400" dirty="0"/>
          </a:p>
        </p:txBody>
      </p:sp>
      <p:sp>
        <p:nvSpPr>
          <p:cNvPr id="7" name="Date Placeholder 6"/>
          <p:cNvSpPr>
            <a:spLocks noGrp="1"/>
          </p:cNvSpPr>
          <p:nvPr>
            <p:ph type="dt" sz="half" idx="10"/>
          </p:nvPr>
        </p:nvSpPr>
        <p:spPr/>
        <p:txBody>
          <a:bodyPr/>
          <a:lstStyle/>
          <a:p>
            <a:fld id="{85B9F360-A4CE-4928-9779-6CBD066D859E}"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25</a:t>
            </a:fld>
            <a:endParaRPr lang="en-IN"/>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F25ABC-C144-49C7-A8AA-46DD53DE8805}"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26</a:t>
            </a:fld>
            <a:endParaRPr lang="en-IN"/>
          </a:p>
        </p:txBody>
      </p:sp>
      <p:sp>
        <p:nvSpPr>
          <p:cNvPr id="5" name="TextBox 4"/>
          <p:cNvSpPr txBox="1"/>
          <p:nvPr/>
        </p:nvSpPr>
        <p:spPr>
          <a:xfrm>
            <a:off x="2143108" y="2214554"/>
            <a:ext cx="4500594" cy="523220"/>
          </a:xfrm>
          <a:prstGeom prst="rect">
            <a:avLst/>
          </a:prstGeom>
          <a:noFill/>
        </p:spPr>
        <p:txBody>
          <a:bodyPr wrap="square" rtlCol="0">
            <a:spAutoFit/>
          </a:bodyPr>
          <a:lstStyle/>
          <a:p>
            <a:pPr algn="ctr"/>
            <a:r>
              <a:rPr lang="en-US" sz="2800" dirty="0" smtClean="0"/>
              <a:t>Case study 3</a:t>
            </a:r>
            <a:endParaRPr lang="en-US"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8860" y="2428868"/>
            <a:ext cx="4143404"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THANK YOU</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Date Placeholder 2"/>
          <p:cNvSpPr>
            <a:spLocks noGrp="1"/>
          </p:cNvSpPr>
          <p:nvPr>
            <p:ph type="dt" sz="half" idx="10"/>
          </p:nvPr>
        </p:nvSpPr>
        <p:spPr/>
        <p:txBody>
          <a:bodyPr/>
          <a:lstStyle/>
          <a:p>
            <a:fld id="{A0BF9ACA-6026-4481-8ED0-C6CE20EBE3CE}"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27</a:t>
            </a:fld>
            <a:endParaRPr lang="en-IN"/>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a:t>
            </a:r>
            <a:endParaRPr lang="en-IN" dirty="0"/>
          </a:p>
        </p:txBody>
      </p:sp>
      <p:sp>
        <p:nvSpPr>
          <p:cNvPr id="3" name="Content Placeholder 2"/>
          <p:cNvSpPr>
            <a:spLocks noGrp="1"/>
          </p:cNvSpPr>
          <p:nvPr>
            <p:ph idx="1"/>
          </p:nvPr>
        </p:nvSpPr>
        <p:spPr>
          <a:xfrm>
            <a:off x="990600" y="1828800"/>
            <a:ext cx="7772400" cy="4419600"/>
          </a:xfrm>
        </p:spPr>
        <p:txBody>
          <a:bodyPr/>
          <a:lstStyle/>
          <a:p>
            <a:pPr algn="just">
              <a:lnSpc>
                <a:spcPct val="150000"/>
              </a:lnSpc>
            </a:pPr>
            <a:r>
              <a:rPr lang="en-US" dirty="0" smtClean="0">
                <a:ea typeface="MS Mincho" pitchFamily="49" charset="-128"/>
              </a:rPr>
              <a:t>By the end of session, given a case study participants will be able to write audit conclusions to the extent that they are linked to the audit objectives decided earlier and supported by adequate documentation,  as evaluated by facilitators.</a:t>
            </a:r>
          </a:p>
          <a:p>
            <a:pPr>
              <a:lnSpc>
                <a:spcPct val="150000"/>
              </a:lnSpc>
              <a:buNone/>
            </a:pPr>
            <a:endParaRPr lang="en-IN" dirty="0"/>
          </a:p>
        </p:txBody>
      </p:sp>
      <p:sp>
        <p:nvSpPr>
          <p:cNvPr id="4" name="Date Placeholder 3"/>
          <p:cNvSpPr>
            <a:spLocks noGrp="1"/>
          </p:cNvSpPr>
          <p:nvPr>
            <p:ph type="dt" sz="half" idx="10"/>
          </p:nvPr>
        </p:nvSpPr>
        <p:spPr/>
        <p:txBody>
          <a:bodyPr/>
          <a:lstStyle/>
          <a:p>
            <a:fld id="{0A64BFBA-5CFC-4188-99E8-9F35ED24C872}" type="datetime5">
              <a:rPr lang="en-US" smtClean="0"/>
              <a:pPr/>
              <a:t>4-Aug-14</a:t>
            </a:fld>
            <a:endParaRPr lang="en-IN"/>
          </a:p>
        </p:txBody>
      </p:sp>
      <p:sp>
        <p:nvSpPr>
          <p:cNvPr id="5" name="Slide Number Placeholder 4"/>
          <p:cNvSpPr>
            <a:spLocks noGrp="1"/>
          </p:cNvSpPr>
          <p:nvPr>
            <p:ph type="sldNum" sz="quarter" idx="12"/>
          </p:nvPr>
        </p:nvSpPr>
        <p:spPr/>
        <p:txBody>
          <a:bodyPr/>
          <a:lstStyle/>
          <a:p>
            <a:fld id="{97BDE43B-4076-4E70-88F6-2972CFE3BABE}" type="slidenum">
              <a:rPr lang="en-IN" smtClean="0"/>
              <a:pPr/>
              <a:t>3</a:t>
            </a:fld>
            <a:endParaRPr lang="en-I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p:txBody>
          <a:bodyPr/>
          <a:lstStyle/>
          <a:p>
            <a:pPr eaLnBrk="1" hangingPunct="1"/>
            <a:r>
              <a:rPr lang="en-US" sz="3200" dirty="0" smtClean="0"/>
              <a:t>Key Concepts</a:t>
            </a:r>
          </a:p>
        </p:txBody>
      </p:sp>
      <p:sp>
        <p:nvSpPr>
          <p:cNvPr id="3077" name="Rectangle 3"/>
          <p:cNvSpPr>
            <a:spLocks noGrp="1" noChangeArrowheads="1"/>
          </p:cNvSpPr>
          <p:nvPr>
            <p:ph idx="1"/>
          </p:nvPr>
        </p:nvSpPr>
        <p:spPr/>
        <p:txBody>
          <a:bodyPr>
            <a:normAutofit/>
          </a:bodyPr>
          <a:lstStyle/>
          <a:p>
            <a:pPr algn="just" eaLnBrk="1" hangingPunct="1">
              <a:buFont typeface="Wingdings" pitchFamily="2" charset="2"/>
              <a:buChar char="§"/>
            </a:pPr>
            <a:endParaRPr lang="en-US" sz="2000" dirty="0" smtClean="0"/>
          </a:p>
          <a:p>
            <a:pPr algn="just" eaLnBrk="1" hangingPunct="1">
              <a:spcAft>
                <a:spcPts val="1200"/>
              </a:spcAft>
              <a:buFont typeface="Wingdings" pitchFamily="2" charset="2"/>
              <a:buChar char="§"/>
            </a:pPr>
            <a:r>
              <a:rPr lang="en-US" sz="2800" dirty="0" smtClean="0"/>
              <a:t>Audit objectives</a:t>
            </a:r>
          </a:p>
          <a:p>
            <a:pPr algn="just" eaLnBrk="1" hangingPunct="1">
              <a:spcAft>
                <a:spcPts val="1200"/>
              </a:spcAft>
              <a:buFont typeface="Wingdings" pitchFamily="2" charset="2"/>
              <a:buChar char="§"/>
            </a:pPr>
            <a:r>
              <a:rPr lang="en-US" sz="2800" dirty="0" smtClean="0"/>
              <a:t>Issue Analysis and Study Design Matrix</a:t>
            </a:r>
          </a:p>
          <a:p>
            <a:pPr algn="just" eaLnBrk="1" hangingPunct="1">
              <a:spcAft>
                <a:spcPts val="1200"/>
              </a:spcAft>
              <a:buFont typeface="Wingdings" pitchFamily="2" charset="2"/>
              <a:buChar char="§"/>
            </a:pPr>
            <a:r>
              <a:rPr lang="en-US" sz="2800" dirty="0" smtClean="0"/>
              <a:t>Linking  audit findings with audit issues</a:t>
            </a:r>
          </a:p>
          <a:p>
            <a:pPr algn="just" eaLnBrk="1" hangingPunct="1">
              <a:spcAft>
                <a:spcPts val="1200"/>
              </a:spcAft>
              <a:buFont typeface="Wingdings" pitchFamily="2" charset="2"/>
              <a:buChar char="§"/>
            </a:pPr>
            <a:r>
              <a:rPr lang="en-US" sz="2800" dirty="0" smtClean="0"/>
              <a:t>Documentation and  working papers</a:t>
            </a:r>
          </a:p>
        </p:txBody>
      </p:sp>
      <p:sp>
        <p:nvSpPr>
          <p:cNvPr id="5" name="Date Placeholder 4"/>
          <p:cNvSpPr>
            <a:spLocks noGrp="1"/>
          </p:cNvSpPr>
          <p:nvPr>
            <p:ph type="dt" sz="half" idx="10"/>
          </p:nvPr>
        </p:nvSpPr>
        <p:spPr/>
        <p:txBody>
          <a:bodyPr/>
          <a:lstStyle/>
          <a:p>
            <a:fld id="{58272C79-CF17-4E19-B44F-9309953A6BAC}" type="datetime5">
              <a:rPr lang="en-US" smtClean="0"/>
              <a:pPr/>
              <a:t>4-Aug-14</a:t>
            </a:fld>
            <a:endParaRPr lang="en-IN"/>
          </a:p>
        </p:txBody>
      </p:sp>
      <p:sp>
        <p:nvSpPr>
          <p:cNvPr id="3075" name="Slide Number Placeholder 5"/>
          <p:cNvSpPr>
            <a:spLocks noGrp="1"/>
          </p:cNvSpPr>
          <p:nvPr>
            <p:ph type="sldNum" sz="quarter" idx="12"/>
          </p:nvPr>
        </p:nvSpPr>
        <p:spPr>
          <a:noFill/>
        </p:spPr>
        <p:txBody>
          <a:bodyPr/>
          <a:lstStyle/>
          <a:p>
            <a:fld id="{E7F7CC8D-87E7-46D0-AD17-ED6B3EDFDFF4}" type="slidenum">
              <a:rPr lang="en-US"/>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928662" y="1371600"/>
            <a:ext cx="7046913" cy="5129234"/>
          </a:xfrm>
        </p:spPr>
        <p:txBody>
          <a:bodyPr>
            <a:normAutofit/>
          </a:bodyPr>
          <a:lstStyle/>
          <a:p>
            <a:pPr marL="0" indent="0" algn="just">
              <a:spcAft>
                <a:spcPts val="1800"/>
              </a:spcAft>
            </a:pPr>
            <a:endParaRPr lang="en-US" sz="2800" dirty="0" smtClean="0"/>
          </a:p>
          <a:p>
            <a:pPr marL="0" indent="0" algn="just">
              <a:spcAft>
                <a:spcPts val="1800"/>
              </a:spcAft>
            </a:pPr>
            <a:r>
              <a:rPr lang="en-US" sz="2800" dirty="0" smtClean="0"/>
              <a:t>What do you mean by an Audit Objective?</a:t>
            </a:r>
          </a:p>
          <a:p>
            <a:pPr marL="0" indent="0" algn="just">
              <a:spcAft>
                <a:spcPts val="1800"/>
              </a:spcAft>
              <a:buNone/>
            </a:pPr>
            <a:endParaRPr lang="en-US" sz="2800" dirty="0" smtClean="0"/>
          </a:p>
        </p:txBody>
      </p:sp>
      <p:sp>
        <p:nvSpPr>
          <p:cNvPr id="3" name="Date Placeholder 2"/>
          <p:cNvSpPr>
            <a:spLocks noGrp="1"/>
          </p:cNvSpPr>
          <p:nvPr>
            <p:ph type="dt" sz="half" idx="10"/>
          </p:nvPr>
        </p:nvSpPr>
        <p:spPr/>
        <p:txBody>
          <a:bodyPr/>
          <a:lstStyle/>
          <a:p>
            <a:fld id="{0EDDDE4D-D121-4BA9-9B2A-C9435A97C954}"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5</a:t>
            </a:fld>
            <a:endParaRPr lang="en-I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92947" y="116632"/>
            <a:ext cx="8079581" cy="1658198"/>
          </a:xfrm>
        </p:spPr>
        <p:txBody>
          <a:bodyPr>
            <a:normAutofit/>
          </a:bodyPr>
          <a:lstStyle/>
          <a:p>
            <a:r>
              <a:rPr lang="en-US" sz="3600" dirty="0" smtClean="0"/>
              <a:t>Audit Objectives</a:t>
            </a:r>
            <a:endParaRPr lang="en-US" sz="1600" dirty="0"/>
          </a:p>
        </p:txBody>
      </p:sp>
      <p:sp>
        <p:nvSpPr>
          <p:cNvPr id="27651" name="Rectangle 3"/>
          <p:cNvSpPr>
            <a:spLocks noGrp="1" noChangeArrowheads="1"/>
          </p:cNvSpPr>
          <p:nvPr>
            <p:ph idx="1"/>
          </p:nvPr>
        </p:nvSpPr>
        <p:spPr>
          <a:xfrm>
            <a:off x="357158" y="1371600"/>
            <a:ext cx="8215370" cy="4772044"/>
          </a:xfrm>
        </p:spPr>
        <p:txBody>
          <a:bodyPr>
            <a:normAutofit/>
          </a:bodyPr>
          <a:lstStyle/>
          <a:p>
            <a:pPr marL="0" indent="0" algn="just">
              <a:spcAft>
                <a:spcPts val="1800"/>
              </a:spcAft>
            </a:pPr>
            <a:endParaRPr lang="en-US" sz="2800" dirty="0" smtClean="0"/>
          </a:p>
          <a:p>
            <a:pPr marL="0" indent="0" algn="just">
              <a:spcAft>
                <a:spcPts val="1800"/>
              </a:spcAft>
            </a:pPr>
            <a:r>
              <a:rPr lang="en-US" sz="3200" dirty="0" smtClean="0"/>
              <a:t>Audit </a:t>
            </a:r>
            <a:r>
              <a:rPr lang="en-US" sz="3200" dirty="0"/>
              <a:t>objective relates to the reasons for conducting the audit and should be established early in the audit process to assist in identifying the matters to be audited and reported</a:t>
            </a:r>
            <a:r>
              <a:rPr lang="en-US" sz="3200" dirty="0" smtClean="0"/>
              <a:t>.</a:t>
            </a:r>
          </a:p>
          <a:p>
            <a:pPr marL="0" indent="0" algn="just">
              <a:spcAft>
                <a:spcPts val="1800"/>
              </a:spcAft>
            </a:pPr>
            <a:r>
              <a:rPr lang="en-US" sz="3200" dirty="0" smtClean="0"/>
              <a:t>It should clearly define what the auditor intends to achieve or conclude on at the end of the audit.</a:t>
            </a:r>
            <a:endParaRPr lang="en-US" sz="3200" dirty="0"/>
          </a:p>
        </p:txBody>
      </p:sp>
      <p:sp>
        <p:nvSpPr>
          <p:cNvPr id="4" name="Date Placeholder 3"/>
          <p:cNvSpPr>
            <a:spLocks noGrp="1"/>
          </p:cNvSpPr>
          <p:nvPr>
            <p:ph type="dt" sz="half" idx="10"/>
          </p:nvPr>
        </p:nvSpPr>
        <p:spPr/>
        <p:txBody>
          <a:bodyPr/>
          <a:lstStyle/>
          <a:p>
            <a:fld id="{67D9060C-5CD7-43F1-B5C2-9F9464DB4AFE}" type="datetime5">
              <a:rPr lang="en-US" smtClean="0"/>
              <a:pPr/>
              <a:t>4-Aug-14</a:t>
            </a:fld>
            <a:endParaRPr lang="en-IN"/>
          </a:p>
        </p:txBody>
      </p:sp>
      <p:sp>
        <p:nvSpPr>
          <p:cNvPr id="5" name="Slide Number Placeholder 4"/>
          <p:cNvSpPr>
            <a:spLocks noGrp="1"/>
          </p:cNvSpPr>
          <p:nvPr>
            <p:ph type="sldNum" sz="quarter" idx="12"/>
          </p:nvPr>
        </p:nvSpPr>
        <p:spPr/>
        <p:txBody>
          <a:bodyPr/>
          <a:lstStyle/>
          <a:p>
            <a:fld id="{97BDE43B-4076-4E70-88F6-2972CFE3BABE}" type="slidenum">
              <a:rPr lang="en-IN" smtClean="0"/>
              <a:pPr/>
              <a:t>6</a:t>
            </a:fld>
            <a:endParaRPr lang="en-I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F25ABC-C144-49C7-A8AA-46DD53DE8805}"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7</a:t>
            </a:fld>
            <a:endParaRPr lang="en-IN"/>
          </a:p>
        </p:txBody>
      </p:sp>
      <p:sp>
        <p:nvSpPr>
          <p:cNvPr id="5" name="TextBox 4"/>
          <p:cNvSpPr txBox="1"/>
          <p:nvPr/>
        </p:nvSpPr>
        <p:spPr>
          <a:xfrm>
            <a:off x="1857356" y="2071678"/>
            <a:ext cx="5286412" cy="523220"/>
          </a:xfrm>
          <a:prstGeom prst="rect">
            <a:avLst/>
          </a:prstGeom>
          <a:noFill/>
        </p:spPr>
        <p:txBody>
          <a:bodyPr wrap="square" rtlCol="0">
            <a:spAutoFit/>
          </a:bodyPr>
          <a:lstStyle/>
          <a:p>
            <a:pPr algn="ctr"/>
            <a:r>
              <a:rPr lang="en-US" sz="2800" dirty="0" smtClean="0"/>
              <a:t>Exercise 3.A on Audit Objective</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Planning – Audit Objectives</a:t>
            </a:r>
            <a:endParaRPr lang="en-US" sz="3600" dirty="0"/>
          </a:p>
        </p:txBody>
      </p:sp>
      <p:sp>
        <p:nvSpPr>
          <p:cNvPr id="3" name="Content Placeholder 2"/>
          <p:cNvSpPr>
            <a:spLocks noGrp="1"/>
          </p:cNvSpPr>
          <p:nvPr>
            <p:ph idx="1"/>
          </p:nvPr>
        </p:nvSpPr>
        <p:spPr>
          <a:xfrm>
            <a:off x="990600" y="1828800"/>
            <a:ext cx="7772400" cy="4419600"/>
          </a:xfrm>
        </p:spPr>
        <p:txBody>
          <a:bodyPr>
            <a:normAutofit/>
          </a:bodyPr>
          <a:lstStyle/>
          <a:p>
            <a:pPr algn="just"/>
            <a:r>
              <a:rPr lang="en-US" sz="2400" dirty="0" smtClean="0"/>
              <a:t>After having formulated the general audit question (objectives), it is broken down into specific and testable sub-questions (sub-audit objectives) to be answered by the study. </a:t>
            </a:r>
          </a:p>
          <a:p>
            <a:pPr algn="r">
              <a:buNone/>
            </a:pPr>
            <a:r>
              <a:rPr lang="en-US" sz="2400" dirty="0" smtClean="0"/>
              <a:t>(ISSAI 3000, Appendix 1, 2)</a:t>
            </a:r>
          </a:p>
          <a:p>
            <a:pPr algn="just">
              <a:buNone/>
            </a:pPr>
            <a:endParaRPr lang="en-US" sz="2400" dirty="0" smtClean="0"/>
          </a:p>
          <a:p>
            <a:pPr algn="just"/>
            <a:r>
              <a:rPr lang="en-US" sz="2400" dirty="0" smtClean="0"/>
              <a:t>Audit objectives and scope are interrelated and are considered together.</a:t>
            </a:r>
          </a:p>
          <a:p>
            <a:pPr algn="r">
              <a:buNone/>
            </a:pPr>
            <a:r>
              <a:rPr lang="en-US" sz="2400" dirty="0" smtClean="0"/>
              <a:t>(ISSAI 3000, 3.3)</a:t>
            </a:r>
            <a:endParaRPr lang="en-US" sz="2400" dirty="0"/>
          </a:p>
        </p:txBody>
      </p:sp>
      <p:sp>
        <p:nvSpPr>
          <p:cNvPr id="7" name="Date Placeholder 6"/>
          <p:cNvSpPr>
            <a:spLocks noGrp="1"/>
          </p:cNvSpPr>
          <p:nvPr>
            <p:ph type="dt" sz="half" idx="10"/>
          </p:nvPr>
        </p:nvSpPr>
        <p:spPr/>
        <p:txBody>
          <a:bodyPr/>
          <a:lstStyle/>
          <a:p>
            <a:fld id="{30CCCB69-F280-4D98-8358-CBD479500279}"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8</a:t>
            </a:fld>
            <a:endParaRPr lang="en-I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14" y="1785926"/>
            <a:ext cx="7143800" cy="1569660"/>
          </a:xfrm>
          <a:prstGeom prst="rect">
            <a:avLst/>
          </a:prstGeom>
          <a:noFill/>
        </p:spPr>
        <p:txBody>
          <a:bodyPr wrap="square" rtlCol="0">
            <a:spAutoFit/>
          </a:bodyPr>
          <a:lstStyle/>
          <a:p>
            <a:pPr>
              <a:buFont typeface="Arial" pitchFamily="34" charset="0"/>
              <a:buChar char="•"/>
            </a:pPr>
            <a:r>
              <a:rPr lang="en-US" sz="3200" dirty="0" smtClean="0"/>
              <a:t>What is the meaning of Issue analysis? </a:t>
            </a:r>
          </a:p>
          <a:p>
            <a:pPr marL="236538" indent="-236538">
              <a:buFont typeface="Arial" pitchFamily="34" charset="0"/>
              <a:buChar char="•"/>
            </a:pPr>
            <a:r>
              <a:rPr lang="en-US" sz="3200" dirty="0" smtClean="0"/>
              <a:t>How is it connected to Audit Objectives?</a:t>
            </a:r>
            <a:endParaRPr lang="en-IN" sz="3200" dirty="0"/>
          </a:p>
        </p:txBody>
      </p:sp>
      <p:sp>
        <p:nvSpPr>
          <p:cNvPr id="3" name="Date Placeholder 2"/>
          <p:cNvSpPr>
            <a:spLocks noGrp="1"/>
          </p:cNvSpPr>
          <p:nvPr>
            <p:ph type="dt" sz="half" idx="10"/>
          </p:nvPr>
        </p:nvSpPr>
        <p:spPr/>
        <p:txBody>
          <a:bodyPr/>
          <a:lstStyle/>
          <a:p>
            <a:fld id="{9050BC2C-87EF-4AAA-A09F-E6CBDCAE092D}" type="datetime5">
              <a:rPr lang="en-US" smtClean="0"/>
              <a:pPr/>
              <a:t>4-Aug-14</a:t>
            </a:fld>
            <a:endParaRPr lang="en-IN"/>
          </a:p>
        </p:txBody>
      </p:sp>
      <p:sp>
        <p:nvSpPr>
          <p:cNvPr id="4" name="Slide Number Placeholder 3"/>
          <p:cNvSpPr>
            <a:spLocks noGrp="1"/>
          </p:cNvSpPr>
          <p:nvPr>
            <p:ph type="sldNum" sz="quarter" idx="12"/>
          </p:nvPr>
        </p:nvSpPr>
        <p:spPr/>
        <p:txBody>
          <a:bodyPr/>
          <a:lstStyle/>
          <a:p>
            <a:fld id="{97BDE43B-4076-4E70-88F6-2972CFE3BABE}" type="slidenum">
              <a:rPr lang="en-IN" smtClean="0"/>
              <a:pPr/>
              <a:t>9</a:t>
            </a:fld>
            <a:endParaRPr lang="en-IN"/>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Metropolitan</Template>
  <TotalTime>2241</TotalTime>
  <Words>1444</Words>
  <Application>Microsoft Office PowerPoint</Application>
  <PresentationFormat>On-screen Show (4:3)</PresentationFormat>
  <Paragraphs>175</Paragraphs>
  <Slides>27</Slides>
  <Notes>4</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8" baseType="lpstr">
      <vt:lpstr>Adobe Kaiti Std R</vt:lpstr>
      <vt:lpstr>MS Mincho</vt:lpstr>
      <vt:lpstr>PMingLiU</vt:lpstr>
      <vt:lpstr>Arial</vt:lpstr>
      <vt:lpstr>Calibri</vt:lpstr>
      <vt:lpstr>Calibri Light</vt:lpstr>
      <vt:lpstr>Times New Roman</vt:lpstr>
      <vt:lpstr>TimesNewRoman</vt:lpstr>
      <vt:lpstr>Wingdings</vt:lpstr>
      <vt:lpstr>Metropolitan</vt:lpstr>
      <vt:lpstr>Microsoft ClipArt Gallery</vt:lpstr>
      <vt:lpstr>Audit Objectives and Working Papers</vt:lpstr>
      <vt:lpstr>Session Overview</vt:lpstr>
      <vt:lpstr>Learning Objective</vt:lpstr>
      <vt:lpstr>Key Concepts</vt:lpstr>
      <vt:lpstr>PowerPoint Presentation</vt:lpstr>
      <vt:lpstr>Audit Objectives</vt:lpstr>
      <vt:lpstr>PowerPoint Presentation</vt:lpstr>
      <vt:lpstr>Planning – Audit Objectives</vt:lpstr>
      <vt:lpstr>PowerPoint Presentation</vt:lpstr>
      <vt:lpstr>Issue Analysis </vt:lpstr>
      <vt:lpstr>Issue Analysis and Audit Objectives</vt:lpstr>
      <vt:lpstr>Study Design Matrix</vt:lpstr>
      <vt:lpstr>Sample Issue Analysis on Performance Audit</vt:lpstr>
      <vt:lpstr>Reporting</vt:lpstr>
      <vt:lpstr>Definition of a Finding</vt:lpstr>
      <vt:lpstr>PowerPoint Presentation</vt:lpstr>
      <vt:lpstr>Linking the Audit Finding to Audit Objective</vt:lpstr>
      <vt:lpstr>Guidance</vt:lpstr>
      <vt:lpstr>PowerPoint Presentation</vt:lpstr>
      <vt:lpstr>PowerPoint Presentation</vt:lpstr>
      <vt:lpstr>PowerPoint Presentation</vt:lpstr>
      <vt:lpstr>Definition</vt:lpstr>
      <vt:lpstr>Audit Documentation / Working Papers</vt:lpstr>
      <vt:lpstr>Working Papers</vt:lpstr>
      <vt:lpstr>Documentation &amp; Quality Control – Working Papers</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ISSAI 3000/3100:  Performance Audits</dc:title>
  <dc:creator>user</dc:creator>
  <cp:lastModifiedBy>admin</cp:lastModifiedBy>
  <cp:revision>192</cp:revision>
  <dcterms:created xsi:type="dcterms:W3CDTF">2012-08-16T05:20:30Z</dcterms:created>
  <dcterms:modified xsi:type="dcterms:W3CDTF">2014-08-04T09:43:32Z</dcterms:modified>
</cp:coreProperties>
</file>