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9"/>
  </p:notesMasterIdLst>
  <p:sldIdLst>
    <p:sldId id="256" r:id="rId2"/>
    <p:sldId id="298" r:id="rId3"/>
    <p:sldId id="299" r:id="rId4"/>
    <p:sldId id="300" r:id="rId5"/>
    <p:sldId id="301" r:id="rId6"/>
    <p:sldId id="302" r:id="rId7"/>
    <p:sldId id="303" r:id="rId8"/>
    <p:sldId id="304" r:id="rId9"/>
    <p:sldId id="305" r:id="rId10"/>
    <p:sldId id="306" r:id="rId11"/>
    <p:sldId id="314" r:id="rId12"/>
    <p:sldId id="308" r:id="rId13"/>
    <p:sldId id="309" r:id="rId14"/>
    <p:sldId id="310" r:id="rId15"/>
    <p:sldId id="311" r:id="rId16"/>
    <p:sldId id="312" r:id="rId17"/>
    <p:sldId id="31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C3AB7B-BA78-40A3-B0D3-866709B1FBB8}" type="datetimeFigureOut">
              <a:rPr lang="en-US" smtClean="0"/>
              <a:pPr/>
              <a:t>8/4/2014</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3F609C-093B-4331-9C78-F83A05735D0B}" type="slidenum">
              <a:rPr lang="en-IN" smtClean="0"/>
              <a:pPr/>
              <a:t>‹#›</a:t>
            </a:fld>
            <a:endParaRPr lang="en-IN"/>
          </a:p>
        </p:txBody>
      </p:sp>
    </p:spTree>
    <p:extLst>
      <p:ext uri="{BB962C8B-B14F-4D97-AF65-F5344CB8AC3E}">
        <p14:creationId xmlns:p14="http://schemas.microsoft.com/office/powerpoint/2010/main" val="2075018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43D917-696B-46D8-A056-2A75511246DB}" type="datetime1">
              <a:rPr lang="en-US" smtClean="0"/>
              <a:pPr/>
              <a:t>8/4/2014</a:t>
            </a:fld>
            <a:endParaRPr lang="en-IN" dirty="0"/>
          </a:p>
        </p:txBody>
      </p:sp>
      <p:sp>
        <p:nvSpPr>
          <p:cNvPr id="5" name="Footer Placeholder 4"/>
          <p:cNvSpPr>
            <a:spLocks noGrp="1"/>
          </p:cNvSpPr>
          <p:nvPr>
            <p:ph type="ftr" sz="quarter" idx="11"/>
          </p:nvPr>
        </p:nvSpPr>
        <p:spPr/>
        <p:txBody>
          <a:bodyPr/>
          <a:lstStyle/>
          <a:p>
            <a:pPr algn="ctr"/>
            <a:r>
              <a:rPr lang="en-IN" smtClean="0"/>
              <a:t>Session 6- Audit Report Language and Structure</a:t>
            </a:r>
            <a:endParaRPr lang="en-IN" dirty="0"/>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97BDE43B-4076-4E70-88F6-2972CFE3BABE}" type="slidenum">
              <a:rPr lang="en-IN" smtClean="0"/>
              <a:pPr/>
              <a:t>‹#›</a:t>
            </a:fld>
            <a:endParaRPr lang="en-IN" dirty="0"/>
          </a:p>
        </p:txBody>
      </p:sp>
    </p:spTree>
    <p:extLst>
      <p:ext uri="{BB962C8B-B14F-4D97-AF65-F5344CB8AC3E}">
        <p14:creationId xmlns:p14="http://schemas.microsoft.com/office/powerpoint/2010/main" val="2516213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86D569-4F25-4160-97A3-16DC554D0044}" type="datetime1">
              <a:rPr lang="en-US" smtClean="0"/>
              <a:pPr/>
              <a:t>8/4/2014</a:t>
            </a:fld>
            <a:endParaRPr lang="en-IN"/>
          </a:p>
        </p:txBody>
      </p:sp>
      <p:sp>
        <p:nvSpPr>
          <p:cNvPr id="5" name="Footer Placeholder 4"/>
          <p:cNvSpPr>
            <a:spLocks noGrp="1"/>
          </p:cNvSpPr>
          <p:nvPr>
            <p:ph type="ftr" sz="quarter" idx="11"/>
          </p:nvPr>
        </p:nvSpPr>
        <p:spPr/>
        <p:txBody>
          <a:bodyPr/>
          <a:lstStyle/>
          <a:p>
            <a:r>
              <a:rPr lang="en-IN" smtClean="0"/>
              <a:t>Session 6- Audit Report Language and Structure</a:t>
            </a:r>
            <a:endParaRPr lang="en-IN"/>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7BDE43B-4076-4E70-88F6-2972CFE3BABE}" type="slidenum">
              <a:rPr lang="en-IN" smtClean="0"/>
              <a:pPr/>
              <a:t>‹#›</a:t>
            </a:fld>
            <a:endParaRPr lang="en-IN"/>
          </a:p>
        </p:txBody>
      </p:sp>
    </p:spTree>
    <p:extLst>
      <p:ext uri="{BB962C8B-B14F-4D97-AF65-F5344CB8AC3E}">
        <p14:creationId xmlns:p14="http://schemas.microsoft.com/office/powerpoint/2010/main" val="1002369448"/>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86D569-4F25-4160-97A3-16DC554D0044}" type="datetime1">
              <a:rPr lang="en-US" smtClean="0"/>
              <a:pPr/>
              <a:t>8/4/2014</a:t>
            </a:fld>
            <a:endParaRPr lang="en-IN"/>
          </a:p>
        </p:txBody>
      </p:sp>
      <p:sp>
        <p:nvSpPr>
          <p:cNvPr id="5" name="Footer Placeholder 4"/>
          <p:cNvSpPr>
            <a:spLocks noGrp="1"/>
          </p:cNvSpPr>
          <p:nvPr>
            <p:ph type="ftr" sz="quarter" idx="11"/>
          </p:nvPr>
        </p:nvSpPr>
        <p:spPr/>
        <p:txBody>
          <a:bodyPr/>
          <a:lstStyle/>
          <a:p>
            <a:r>
              <a:rPr lang="en-IN" smtClean="0"/>
              <a:t>Session 6- Audit Report Language and Structure</a:t>
            </a:r>
            <a:endParaRPr lang="en-IN"/>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7BDE43B-4076-4E70-88F6-2972CFE3BABE}" type="slidenum">
              <a:rPr lang="en-IN" smtClean="0"/>
              <a:pPr/>
              <a:t>‹#›</a:t>
            </a:fld>
            <a:endParaRPr lang="en-IN"/>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25444738"/>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F86D569-4F25-4160-97A3-16DC554D0044}" type="datetime1">
              <a:rPr lang="en-US" smtClean="0"/>
              <a:pPr/>
              <a:t>8/4/2014</a:t>
            </a:fld>
            <a:endParaRPr lang="en-IN"/>
          </a:p>
        </p:txBody>
      </p:sp>
      <p:sp>
        <p:nvSpPr>
          <p:cNvPr id="6" name="Footer Placeholder 5"/>
          <p:cNvSpPr>
            <a:spLocks noGrp="1"/>
          </p:cNvSpPr>
          <p:nvPr>
            <p:ph type="ftr" sz="quarter" idx="11"/>
          </p:nvPr>
        </p:nvSpPr>
        <p:spPr/>
        <p:txBody>
          <a:bodyPr/>
          <a:lstStyle/>
          <a:p>
            <a:r>
              <a:rPr lang="en-IN" smtClean="0"/>
              <a:t>Session 6- Audit Report Language and Structure</a:t>
            </a:r>
            <a:endParaRPr lang="en-IN"/>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7BDE43B-4076-4E70-88F6-2972CFE3BABE}" type="slidenum">
              <a:rPr lang="en-IN" smtClean="0"/>
              <a:pPr/>
              <a:t>‹#›</a:t>
            </a:fld>
            <a:endParaRPr lang="en-IN"/>
          </a:p>
        </p:txBody>
      </p:sp>
    </p:spTree>
    <p:extLst>
      <p:ext uri="{BB962C8B-B14F-4D97-AF65-F5344CB8AC3E}">
        <p14:creationId xmlns:p14="http://schemas.microsoft.com/office/powerpoint/2010/main" val="1957910455"/>
      </p:ext>
    </p:extLst>
  </p:cSld>
  <p:clrMapOvr>
    <a:masterClrMapping/>
  </p:clrMapOvr>
  <p:hf hdr="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F86D569-4F25-4160-97A3-16DC554D0044}" type="datetime1">
              <a:rPr lang="en-US" smtClean="0"/>
              <a:pPr/>
              <a:t>8/4/2014</a:t>
            </a:fld>
            <a:endParaRPr lang="en-IN"/>
          </a:p>
        </p:txBody>
      </p:sp>
      <p:sp>
        <p:nvSpPr>
          <p:cNvPr id="6" name="Footer Placeholder 5"/>
          <p:cNvSpPr>
            <a:spLocks noGrp="1"/>
          </p:cNvSpPr>
          <p:nvPr>
            <p:ph type="ftr" sz="quarter" idx="11"/>
          </p:nvPr>
        </p:nvSpPr>
        <p:spPr/>
        <p:txBody>
          <a:bodyPr/>
          <a:lstStyle/>
          <a:p>
            <a:r>
              <a:rPr lang="en-IN" smtClean="0"/>
              <a:t>Session 6- Audit Report Language and Structure</a:t>
            </a:r>
            <a:endParaRPr lang="en-IN"/>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7BDE43B-4076-4E70-88F6-2972CFE3BABE}" type="slidenum">
              <a:rPr lang="en-IN" smtClean="0"/>
              <a:pPr/>
              <a:t>‹#›</a:t>
            </a:fld>
            <a:endParaRPr lang="en-IN"/>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06174043"/>
      </p:ext>
    </p:extLst>
  </p:cSld>
  <p:clrMapOvr>
    <a:masterClrMapping/>
  </p:clrMapOvr>
  <p:hf hd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F86D569-4F25-4160-97A3-16DC554D0044}" type="datetime1">
              <a:rPr lang="en-US" smtClean="0"/>
              <a:pPr/>
              <a:t>8/4/2014</a:t>
            </a:fld>
            <a:endParaRPr lang="en-IN"/>
          </a:p>
        </p:txBody>
      </p:sp>
      <p:sp>
        <p:nvSpPr>
          <p:cNvPr id="6" name="Footer Placeholder 5"/>
          <p:cNvSpPr>
            <a:spLocks noGrp="1"/>
          </p:cNvSpPr>
          <p:nvPr>
            <p:ph type="ftr" sz="quarter" idx="11"/>
          </p:nvPr>
        </p:nvSpPr>
        <p:spPr/>
        <p:txBody>
          <a:bodyPr/>
          <a:lstStyle/>
          <a:p>
            <a:r>
              <a:rPr lang="en-IN" smtClean="0"/>
              <a:t>Session 6- Audit Report Language and Structure</a:t>
            </a:r>
            <a:endParaRPr lang="en-IN"/>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7BDE43B-4076-4E70-88F6-2972CFE3BABE}" type="slidenum">
              <a:rPr lang="en-IN" smtClean="0"/>
              <a:pPr/>
              <a:t>‹#›</a:t>
            </a:fld>
            <a:endParaRPr lang="en-IN"/>
          </a:p>
        </p:txBody>
      </p:sp>
    </p:spTree>
    <p:extLst>
      <p:ext uri="{BB962C8B-B14F-4D97-AF65-F5344CB8AC3E}">
        <p14:creationId xmlns:p14="http://schemas.microsoft.com/office/powerpoint/2010/main" val="684943706"/>
      </p:ext>
    </p:extLst>
  </p:cSld>
  <p:clrMapOvr>
    <a:masterClrMapping/>
  </p:clrMapOvr>
  <p:hf hdr="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8B56C0D-9D86-41FC-8C92-3E57181BBB24}" type="datetime1">
              <a:rPr lang="en-US" smtClean="0"/>
              <a:pPr/>
              <a:t>8/4/2014</a:t>
            </a:fld>
            <a:endParaRPr lang="en-IN"/>
          </a:p>
        </p:txBody>
      </p:sp>
      <p:sp>
        <p:nvSpPr>
          <p:cNvPr id="5" name="Footer Placeholder 4"/>
          <p:cNvSpPr>
            <a:spLocks noGrp="1"/>
          </p:cNvSpPr>
          <p:nvPr>
            <p:ph type="ftr" sz="quarter" idx="11"/>
          </p:nvPr>
        </p:nvSpPr>
        <p:spPr/>
        <p:txBody>
          <a:bodyPr/>
          <a:lstStyle/>
          <a:p>
            <a:r>
              <a:rPr lang="en-IN" smtClean="0"/>
              <a:t>Session 6- Audit Report Language and Structure</a:t>
            </a:r>
            <a:endParaRPr lang="en-IN"/>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7BDE43B-4076-4E70-88F6-2972CFE3BABE}" type="slidenum">
              <a:rPr lang="en-IN" smtClean="0"/>
              <a:pPr/>
              <a:t>‹#›</a:t>
            </a:fld>
            <a:endParaRPr lang="en-IN"/>
          </a:p>
        </p:txBody>
      </p:sp>
    </p:spTree>
    <p:extLst>
      <p:ext uri="{BB962C8B-B14F-4D97-AF65-F5344CB8AC3E}">
        <p14:creationId xmlns:p14="http://schemas.microsoft.com/office/powerpoint/2010/main" val="4891351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8C4A922-972F-4116-AB7B-50FBF58F9BF8}" type="datetime1">
              <a:rPr lang="en-US" smtClean="0"/>
              <a:pPr/>
              <a:t>8/4/2014</a:t>
            </a:fld>
            <a:endParaRPr lang="en-IN"/>
          </a:p>
        </p:txBody>
      </p:sp>
      <p:sp>
        <p:nvSpPr>
          <p:cNvPr id="5" name="Footer Placeholder 4"/>
          <p:cNvSpPr>
            <a:spLocks noGrp="1"/>
          </p:cNvSpPr>
          <p:nvPr>
            <p:ph type="ftr" sz="quarter" idx="11"/>
          </p:nvPr>
        </p:nvSpPr>
        <p:spPr/>
        <p:txBody>
          <a:bodyPr/>
          <a:lstStyle/>
          <a:p>
            <a:r>
              <a:rPr lang="en-IN" smtClean="0"/>
              <a:t>Session 6- Audit Report Language and Structure</a:t>
            </a:r>
            <a:endParaRPr lang="en-IN"/>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7BDE43B-4076-4E70-88F6-2972CFE3BABE}" type="slidenum">
              <a:rPr lang="en-IN" smtClean="0"/>
              <a:pPr/>
              <a:t>‹#›</a:t>
            </a:fld>
            <a:endParaRPr lang="en-IN"/>
          </a:p>
        </p:txBody>
      </p:sp>
    </p:spTree>
    <p:extLst>
      <p:ext uri="{BB962C8B-B14F-4D97-AF65-F5344CB8AC3E}">
        <p14:creationId xmlns:p14="http://schemas.microsoft.com/office/powerpoint/2010/main" val="2942462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DD94A70-411F-46B9-A641-E64D331EFED7}" type="datetime1">
              <a:rPr lang="en-US" smtClean="0"/>
              <a:pPr/>
              <a:t>8/4/2014</a:t>
            </a:fld>
            <a:endParaRPr lang="en-IN"/>
          </a:p>
        </p:txBody>
      </p:sp>
      <p:sp>
        <p:nvSpPr>
          <p:cNvPr id="5" name="Footer Placeholder 4"/>
          <p:cNvSpPr>
            <a:spLocks noGrp="1"/>
          </p:cNvSpPr>
          <p:nvPr>
            <p:ph type="ftr" sz="quarter" idx="11"/>
          </p:nvPr>
        </p:nvSpPr>
        <p:spPr/>
        <p:txBody>
          <a:bodyPr/>
          <a:lstStyle/>
          <a:p>
            <a:r>
              <a:rPr lang="en-IN" smtClean="0"/>
              <a:t>Session 6- Audit Report Language and Structure</a:t>
            </a:r>
            <a:endParaRPr lang="en-IN"/>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7BDE43B-4076-4E70-88F6-2972CFE3BABE}" type="slidenum">
              <a:rPr lang="en-IN" smtClean="0"/>
              <a:pPr/>
              <a:t>‹#›</a:t>
            </a:fld>
            <a:endParaRPr lang="en-IN"/>
          </a:p>
        </p:txBody>
      </p:sp>
    </p:spTree>
    <p:extLst>
      <p:ext uri="{BB962C8B-B14F-4D97-AF65-F5344CB8AC3E}">
        <p14:creationId xmlns:p14="http://schemas.microsoft.com/office/powerpoint/2010/main" val="3588660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4700608-0D4A-4A63-90AA-996BA205E19D}" type="datetime1">
              <a:rPr lang="en-US" smtClean="0"/>
              <a:pPr/>
              <a:t>8/4/2014</a:t>
            </a:fld>
            <a:endParaRPr lang="en-IN"/>
          </a:p>
        </p:txBody>
      </p:sp>
      <p:sp>
        <p:nvSpPr>
          <p:cNvPr id="5" name="Footer Placeholder 4"/>
          <p:cNvSpPr>
            <a:spLocks noGrp="1"/>
          </p:cNvSpPr>
          <p:nvPr>
            <p:ph type="ftr" sz="quarter" idx="11"/>
          </p:nvPr>
        </p:nvSpPr>
        <p:spPr/>
        <p:txBody>
          <a:bodyPr/>
          <a:lstStyle/>
          <a:p>
            <a:r>
              <a:rPr lang="en-IN" smtClean="0"/>
              <a:t>Session 6- Audit Report Language and Structure</a:t>
            </a:r>
            <a:endParaRPr lang="en-IN"/>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97BDE43B-4076-4E70-88F6-2972CFE3BABE}" type="slidenum">
              <a:rPr lang="en-IN" smtClean="0"/>
              <a:pPr/>
              <a:t>‹#›</a:t>
            </a:fld>
            <a:endParaRPr lang="en-IN"/>
          </a:p>
        </p:txBody>
      </p:sp>
    </p:spTree>
    <p:extLst>
      <p:ext uri="{BB962C8B-B14F-4D97-AF65-F5344CB8AC3E}">
        <p14:creationId xmlns:p14="http://schemas.microsoft.com/office/powerpoint/2010/main" val="40559766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F0E29E1-29D7-49C5-99D7-18A82D95FDA3}" type="datetime1">
              <a:rPr lang="en-US" smtClean="0"/>
              <a:pPr/>
              <a:t>8/4/2014</a:t>
            </a:fld>
            <a:endParaRPr lang="en-IN"/>
          </a:p>
        </p:txBody>
      </p:sp>
      <p:sp>
        <p:nvSpPr>
          <p:cNvPr id="6" name="Footer Placeholder 5"/>
          <p:cNvSpPr>
            <a:spLocks noGrp="1"/>
          </p:cNvSpPr>
          <p:nvPr>
            <p:ph type="ftr" sz="quarter" idx="11"/>
          </p:nvPr>
        </p:nvSpPr>
        <p:spPr/>
        <p:txBody>
          <a:bodyPr/>
          <a:lstStyle/>
          <a:p>
            <a:r>
              <a:rPr lang="en-IN" smtClean="0"/>
              <a:t>Session 6- Audit Report Language and Structure</a:t>
            </a:r>
            <a:endParaRPr lang="en-IN"/>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97BDE43B-4076-4E70-88F6-2972CFE3BABE}" type="slidenum">
              <a:rPr lang="en-IN" smtClean="0"/>
              <a:pPr/>
              <a:t>‹#›</a:t>
            </a:fld>
            <a:endParaRPr lang="en-IN"/>
          </a:p>
        </p:txBody>
      </p:sp>
    </p:spTree>
    <p:extLst>
      <p:ext uri="{BB962C8B-B14F-4D97-AF65-F5344CB8AC3E}">
        <p14:creationId xmlns:p14="http://schemas.microsoft.com/office/powerpoint/2010/main" val="1488200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0E3B5BB-CBCE-4999-B62C-289DEA8CD8D5}" type="datetime1">
              <a:rPr lang="en-US" smtClean="0"/>
              <a:pPr/>
              <a:t>8/4/2014</a:t>
            </a:fld>
            <a:endParaRPr lang="en-IN"/>
          </a:p>
        </p:txBody>
      </p:sp>
      <p:sp>
        <p:nvSpPr>
          <p:cNvPr id="8" name="Footer Placeholder 7"/>
          <p:cNvSpPr>
            <a:spLocks noGrp="1"/>
          </p:cNvSpPr>
          <p:nvPr>
            <p:ph type="ftr" sz="quarter" idx="11"/>
          </p:nvPr>
        </p:nvSpPr>
        <p:spPr/>
        <p:txBody>
          <a:bodyPr/>
          <a:lstStyle/>
          <a:p>
            <a:r>
              <a:rPr lang="en-IN" smtClean="0"/>
              <a:t>Session 6- Audit Report Language and Structure</a:t>
            </a:r>
            <a:endParaRPr lang="en-IN"/>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97BDE43B-4076-4E70-88F6-2972CFE3BABE}" type="slidenum">
              <a:rPr lang="en-IN" smtClean="0"/>
              <a:pPr/>
              <a:t>‹#›</a:t>
            </a:fld>
            <a:endParaRPr lang="en-IN"/>
          </a:p>
        </p:txBody>
      </p:sp>
    </p:spTree>
    <p:extLst>
      <p:ext uri="{BB962C8B-B14F-4D97-AF65-F5344CB8AC3E}">
        <p14:creationId xmlns:p14="http://schemas.microsoft.com/office/powerpoint/2010/main" val="3127379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EF701B4-446F-4182-8C9F-927F6916E337}" type="datetime1">
              <a:rPr lang="en-US" smtClean="0"/>
              <a:pPr/>
              <a:t>8/4/2014</a:t>
            </a:fld>
            <a:endParaRPr lang="en-IN"/>
          </a:p>
        </p:txBody>
      </p:sp>
      <p:sp>
        <p:nvSpPr>
          <p:cNvPr id="4" name="Footer Placeholder 3"/>
          <p:cNvSpPr>
            <a:spLocks noGrp="1"/>
          </p:cNvSpPr>
          <p:nvPr>
            <p:ph type="ftr" sz="quarter" idx="11"/>
          </p:nvPr>
        </p:nvSpPr>
        <p:spPr/>
        <p:txBody>
          <a:bodyPr/>
          <a:lstStyle/>
          <a:p>
            <a:r>
              <a:rPr lang="en-IN" smtClean="0"/>
              <a:t>Session 6- Audit Report Language and Structure</a:t>
            </a:r>
            <a:endParaRPr lang="en-IN"/>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7BDE43B-4076-4E70-88F6-2972CFE3BABE}" type="slidenum">
              <a:rPr lang="en-IN" smtClean="0"/>
              <a:pPr/>
              <a:t>‹#›</a:t>
            </a:fld>
            <a:endParaRPr lang="en-IN"/>
          </a:p>
        </p:txBody>
      </p:sp>
    </p:spTree>
    <p:extLst>
      <p:ext uri="{BB962C8B-B14F-4D97-AF65-F5344CB8AC3E}">
        <p14:creationId xmlns:p14="http://schemas.microsoft.com/office/powerpoint/2010/main" val="1371596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873F5E-E104-4664-8039-327836CB115D}" type="datetime1">
              <a:rPr lang="en-US" smtClean="0"/>
              <a:pPr/>
              <a:t>8/4/2014</a:t>
            </a:fld>
            <a:endParaRPr lang="en-IN"/>
          </a:p>
        </p:txBody>
      </p:sp>
      <p:sp>
        <p:nvSpPr>
          <p:cNvPr id="3" name="Footer Placeholder 2"/>
          <p:cNvSpPr>
            <a:spLocks noGrp="1"/>
          </p:cNvSpPr>
          <p:nvPr>
            <p:ph type="ftr" sz="quarter" idx="11"/>
          </p:nvPr>
        </p:nvSpPr>
        <p:spPr/>
        <p:txBody>
          <a:bodyPr/>
          <a:lstStyle/>
          <a:p>
            <a:r>
              <a:rPr lang="en-IN" smtClean="0"/>
              <a:t>Session 6- Audit Report Language and Structure</a:t>
            </a:r>
            <a:endParaRPr lang="en-IN"/>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7BDE43B-4076-4E70-88F6-2972CFE3BABE}" type="slidenum">
              <a:rPr lang="en-IN" smtClean="0"/>
              <a:pPr/>
              <a:t>‹#›</a:t>
            </a:fld>
            <a:endParaRPr lang="en-IN"/>
          </a:p>
        </p:txBody>
      </p:sp>
    </p:spTree>
    <p:extLst>
      <p:ext uri="{BB962C8B-B14F-4D97-AF65-F5344CB8AC3E}">
        <p14:creationId xmlns:p14="http://schemas.microsoft.com/office/powerpoint/2010/main" val="3348531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EA62DC-4817-4F60-AC6D-B0F171F11A5E}" type="datetime1">
              <a:rPr lang="en-US" smtClean="0"/>
              <a:pPr/>
              <a:t>8/4/2014</a:t>
            </a:fld>
            <a:endParaRPr lang="en-IN"/>
          </a:p>
        </p:txBody>
      </p:sp>
      <p:sp>
        <p:nvSpPr>
          <p:cNvPr id="6" name="Footer Placeholder 5"/>
          <p:cNvSpPr>
            <a:spLocks noGrp="1"/>
          </p:cNvSpPr>
          <p:nvPr>
            <p:ph type="ftr" sz="quarter" idx="11"/>
          </p:nvPr>
        </p:nvSpPr>
        <p:spPr/>
        <p:txBody>
          <a:bodyPr/>
          <a:lstStyle/>
          <a:p>
            <a:r>
              <a:rPr lang="en-IN" smtClean="0"/>
              <a:t>Session 6- Audit Report Language and Structure</a:t>
            </a:r>
            <a:endParaRPr lang="en-IN"/>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7BDE43B-4076-4E70-88F6-2972CFE3BABE}" type="slidenum">
              <a:rPr lang="en-IN" smtClean="0"/>
              <a:pPr/>
              <a:t>‹#›</a:t>
            </a:fld>
            <a:endParaRPr lang="en-IN"/>
          </a:p>
        </p:txBody>
      </p:sp>
    </p:spTree>
    <p:extLst>
      <p:ext uri="{BB962C8B-B14F-4D97-AF65-F5344CB8AC3E}">
        <p14:creationId xmlns:p14="http://schemas.microsoft.com/office/powerpoint/2010/main" val="4027679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9FDC9F-A277-4E66-92FC-13AE77F59FB8}" type="datetime1">
              <a:rPr lang="en-US" smtClean="0"/>
              <a:pPr/>
              <a:t>8/4/2014</a:t>
            </a:fld>
            <a:endParaRPr lang="en-IN"/>
          </a:p>
        </p:txBody>
      </p:sp>
      <p:sp>
        <p:nvSpPr>
          <p:cNvPr id="6" name="Footer Placeholder 5"/>
          <p:cNvSpPr>
            <a:spLocks noGrp="1"/>
          </p:cNvSpPr>
          <p:nvPr>
            <p:ph type="ftr" sz="quarter" idx="11"/>
          </p:nvPr>
        </p:nvSpPr>
        <p:spPr/>
        <p:txBody>
          <a:bodyPr/>
          <a:lstStyle/>
          <a:p>
            <a:r>
              <a:rPr lang="en-IN" smtClean="0"/>
              <a:t>Session 6- Audit Report Language and Structure</a:t>
            </a:r>
            <a:endParaRPr lang="en-IN"/>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97BDE43B-4076-4E70-88F6-2972CFE3BABE}" type="slidenum">
              <a:rPr lang="en-IN" smtClean="0"/>
              <a:pPr/>
              <a:t>‹#›</a:t>
            </a:fld>
            <a:endParaRPr lang="en-IN"/>
          </a:p>
        </p:txBody>
      </p:sp>
    </p:spTree>
    <p:extLst>
      <p:ext uri="{BB962C8B-B14F-4D97-AF65-F5344CB8AC3E}">
        <p14:creationId xmlns:p14="http://schemas.microsoft.com/office/powerpoint/2010/main" val="2606249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2F86D569-4F25-4160-97A3-16DC554D0044}" type="datetime1">
              <a:rPr lang="en-US" smtClean="0"/>
              <a:pPr/>
              <a:t>8/4/2014</a:t>
            </a:fld>
            <a:endParaRPr lang="en-IN"/>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IN" smtClean="0"/>
              <a:t>Session 6- Audit Report Language and Structure</a:t>
            </a:r>
            <a:endParaRPr lang="en-IN"/>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97BDE43B-4076-4E70-88F6-2972CFE3BABE}" type="slidenum">
              <a:rPr lang="en-IN" smtClean="0"/>
              <a:pPr/>
              <a:t>‹#›</a:t>
            </a:fld>
            <a:endParaRPr lang="en-IN"/>
          </a:p>
        </p:txBody>
      </p:sp>
    </p:spTree>
    <p:extLst>
      <p:ext uri="{BB962C8B-B14F-4D97-AF65-F5344CB8AC3E}">
        <p14:creationId xmlns:p14="http://schemas.microsoft.com/office/powerpoint/2010/main" val="17558509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hf hdr="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3714752"/>
            <a:ext cx="6858000" cy="1162048"/>
          </a:xfrm>
        </p:spPr>
        <p:txBody>
          <a:bodyPr>
            <a:normAutofit fontScale="90000"/>
          </a:bodyPr>
          <a:lstStyle/>
          <a:p>
            <a:r>
              <a:rPr lang="en-US" dirty="0" smtClean="0"/>
              <a:t>Audit Reports – Language and Structure</a:t>
            </a:r>
            <a:endParaRPr lang="en-I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Revised</a:t>
            </a:r>
            <a:endParaRPr lang="en-IN" dirty="0"/>
          </a:p>
        </p:txBody>
      </p:sp>
      <p:sp>
        <p:nvSpPr>
          <p:cNvPr id="3" name="Content Placeholder 2"/>
          <p:cNvSpPr>
            <a:spLocks noGrp="1"/>
          </p:cNvSpPr>
          <p:nvPr>
            <p:ph idx="1"/>
          </p:nvPr>
        </p:nvSpPr>
        <p:spPr/>
        <p:txBody>
          <a:bodyPr/>
          <a:lstStyle/>
          <a:p>
            <a:pPr algn="just">
              <a:buNone/>
            </a:pPr>
            <a:endParaRPr lang="en-IN" dirty="0" smtClean="0"/>
          </a:p>
          <a:p>
            <a:pPr>
              <a:buNone/>
            </a:pPr>
            <a:r>
              <a:rPr lang="en-US" dirty="0" smtClean="0"/>
              <a:t>	</a:t>
            </a:r>
            <a:r>
              <a:rPr lang="en-IN" dirty="0" smtClean="0"/>
              <a:t>We need additional research to pinpoint our advertising and marketing strategies</a:t>
            </a:r>
            <a:endParaRPr lang="en-US" dirty="0" smtClean="0"/>
          </a:p>
          <a:p>
            <a:endParaRPr lang="en-IN" dirty="0"/>
          </a:p>
        </p:txBody>
      </p:sp>
      <p:sp>
        <p:nvSpPr>
          <p:cNvPr id="4" name="Date Placeholder 3"/>
          <p:cNvSpPr>
            <a:spLocks noGrp="1"/>
          </p:cNvSpPr>
          <p:nvPr>
            <p:ph type="dt" sz="half" idx="10"/>
          </p:nvPr>
        </p:nvSpPr>
        <p:spPr>
          <a:xfrm>
            <a:off x="7429520" y="6357958"/>
            <a:ext cx="1260328" cy="364152"/>
          </a:xfrm>
        </p:spPr>
        <p:txBody>
          <a:bodyPr/>
          <a:lstStyle/>
          <a:p>
            <a:pPr algn="r"/>
            <a:fld id="{6732600E-702E-4D9E-83DB-8EE85457A65F}" type="datetime1">
              <a:rPr lang="en-US" smtClean="0"/>
              <a:pPr algn="r"/>
              <a:t>8/4/2014</a:t>
            </a:fld>
            <a:endParaRPr lang="en-IN" dirty="0"/>
          </a:p>
        </p:txBody>
      </p:sp>
      <p:sp>
        <p:nvSpPr>
          <p:cNvPr id="5" name="Slide Number Placeholder 4"/>
          <p:cNvSpPr>
            <a:spLocks noGrp="1"/>
          </p:cNvSpPr>
          <p:nvPr>
            <p:ph type="sldNum" sz="quarter" idx="12"/>
          </p:nvPr>
        </p:nvSpPr>
        <p:spPr/>
        <p:txBody>
          <a:bodyPr/>
          <a:lstStyle/>
          <a:p>
            <a:fld id="{97BDE43B-4076-4E70-88F6-2972CFE3BABE}" type="slidenum">
              <a:rPr lang="en-IN" smtClean="0"/>
              <a:pPr/>
              <a:t>10</a:t>
            </a:fld>
            <a:endParaRPr lang="en-IN"/>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153395"/>
            <a:ext cx="7182540" cy="776270"/>
          </a:xfrm>
        </p:spPr>
        <p:txBody>
          <a:bodyPr>
            <a:normAutofit fontScale="90000"/>
          </a:bodyPr>
          <a:lstStyle/>
          <a:p>
            <a:r>
              <a:rPr lang="en-US" sz="2800" dirty="0" smtClean="0"/>
              <a:t>Audit Para on Sporting Chance </a:t>
            </a:r>
            <a:r>
              <a:rPr lang="en-US" sz="2800" dirty="0" err="1" smtClean="0"/>
              <a:t>programme</a:t>
            </a:r>
            <a:r>
              <a:rPr lang="en-US" sz="2800" dirty="0" smtClean="0"/>
              <a:t> of Australia</a:t>
            </a:r>
            <a:endParaRPr lang="en-IN" sz="2800" dirty="0"/>
          </a:p>
        </p:txBody>
      </p:sp>
      <p:sp>
        <p:nvSpPr>
          <p:cNvPr id="6" name="Content Placeholder 5"/>
          <p:cNvSpPr>
            <a:spLocks noGrp="1"/>
          </p:cNvSpPr>
          <p:nvPr>
            <p:ph idx="1"/>
          </p:nvPr>
        </p:nvSpPr>
        <p:spPr>
          <a:xfrm>
            <a:off x="428596" y="1340768"/>
            <a:ext cx="8229600" cy="5101944"/>
          </a:xfrm>
        </p:spPr>
        <p:txBody>
          <a:bodyPr>
            <a:normAutofit/>
          </a:bodyPr>
          <a:lstStyle/>
          <a:p>
            <a:pPr algn="just"/>
            <a:r>
              <a:rPr lang="en-IN" dirty="0" smtClean="0"/>
              <a:t>The Sporting Chance Program, administered by the Department of Education, Employment and Workplace Relations (DEEWR), aims to use sport as a vehicle to improve their educational outcomes </a:t>
            </a:r>
          </a:p>
          <a:p>
            <a:pPr algn="just"/>
            <a:r>
              <a:rPr lang="en-IN" dirty="0" smtClean="0"/>
              <a:t>The objective of the performance audit was to assess the performance of academies funded under the Sporting Chance Program and DEEWR’s management of the program.</a:t>
            </a:r>
          </a:p>
          <a:p>
            <a:pPr algn="just"/>
            <a:r>
              <a:rPr lang="en-IN" dirty="0" smtClean="0"/>
              <a:t>DEEWR has achieved positive results in mobilising the program and has exceeded targets for the rollout of new academies.</a:t>
            </a:r>
          </a:p>
          <a:p>
            <a:pPr algn="just"/>
            <a:r>
              <a:rPr lang="en-IN" dirty="0" smtClean="0"/>
              <a:t>The audit concluded that most of academies’ efforts are directed toward achieving intermediate and readiness to learn outcomes – that is, helping students to come to school and improving their behaviour and engagement in the classroom. However, there is consistent anecdotal evidence from schools that the program has a positive impact on the educational experiences of Indigenous students</a:t>
            </a:r>
            <a:endParaRPr lang="en-IN" dirty="0"/>
          </a:p>
        </p:txBody>
      </p:sp>
      <p:sp>
        <p:nvSpPr>
          <p:cNvPr id="3" name="Date Placeholder 2"/>
          <p:cNvSpPr>
            <a:spLocks noGrp="1"/>
          </p:cNvSpPr>
          <p:nvPr>
            <p:ph type="dt" sz="half" idx="10"/>
          </p:nvPr>
        </p:nvSpPr>
        <p:spPr/>
        <p:txBody>
          <a:bodyPr/>
          <a:lstStyle/>
          <a:p>
            <a:fld id="{FDD94A70-411F-46B9-A641-E64D331EFED7}" type="datetime1">
              <a:rPr lang="en-US" smtClean="0"/>
              <a:pPr/>
              <a:t>8/4/2014</a:t>
            </a:fld>
            <a:endParaRPr lang="en-IN"/>
          </a:p>
        </p:txBody>
      </p:sp>
      <p:sp>
        <p:nvSpPr>
          <p:cNvPr id="5" name="Slide Number Placeholder 4"/>
          <p:cNvSpPr>
            <a:spLocks noGrp="1"/>
          </p:cNvSpPr>
          <p:nvPr>
            <p:ph type="sldNum" sz="quarter" idx="12"/>
          </p:nvPr>
        </p:nvSpPr>
        <p:spPr/>
        <p:txBody>
          <a:bodyPr/>
          <a:lstStyle/>
          <a:p>
            <a:fld id="{97BDE43B-4076-4E70-88F6-2972CFE3BABE}" type="slidenum">
              <a:rPr lang="en-IN" smtClean="0"/>
              <a:pPr/>
              <a:t>11</a:t>
            </a:fld>
            <a:endParaRPr lang="en-IN"/>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43174" y="2857496"/>
            <a:ext cx="3929090" cy="584775"/>
          </a:xfrm>
          <a:prstGeom prst="rect">
            <a:avLst/>
          </a:prstGeom>
          <a:noFill/>
        </p:spPr>
        <p:txBody>
          <a:bodyPr wrap="square" rtlCol="0">
            <a:spAutoFit/>
          </a:bodyPr>
          <a:lstStyle/>
          <a:p>
            <a:pPr algn="ctr"/>
            <a:r>
              <a:rPr lang="en-US" sz="3200" dirty="0" smtClean="0"/>
              <a:t>Exercise 6</a:t>
            </a:r>
            <a:endParaRPr lang="en-IN" sz="3200" dirty="0"/>
          </a:p>
        </p:txBody>
      </p:sp>
      <p:sp>
        <p:nvSpPr>
          <p:cNvPr id="3" name="Date Placeholder 2"/>
          <p:cNvSpPr>
            <a:spLocks noGrp="1"/>
          </p:cNvSpPr>
          <p:nvPr>
            <p:ph type="dt" sz="half" idx="10"/>
          </p:nvPr>
        </p:nvSpPr>
        <p:spPr>
          <a:xfrm>
            <a:off x="7286644" y="6429396"/>
            <a:ext cx="1403204" cy="292714"/>
          </a:xfrm>
        </p:spPr>
        <p:txBody>
          <a:bodyPr/>
          <a:lstStyle/>
          <a:p>
            <a:pPr algn="r"/>
            <a:fld id="{246B01DC-55CB-4843-B000-7F2F486C448A}" type="datetime1">
              <a:rPr lang="en-US" smtClean="0"/>
              <a:pPr algn="r"/>
              <a:t>8/4/2014</a:t>
            </a:fld>
            <a:endParaRPr lang="en-IN" dirty="0"/>
          </a:p>
        </p:txBody>
      </p:sp>
      <p:sp>
        <p:nvSpPr>
          <p:cNvPr id="4" name="Slide Number Placeholder 3"/>
          <p:cNvSpPr>
            <a:spLocks noGrp="1"/>
          </p:cNvSpPr>
          <p:nvPr>
            <p:ph type="sldNum" sz="quarter" idx="12"/>
          </p:nvPr>
        </p:nvSpPr>
        <p:spPr/>
        <p:txBody>
          <a:bodyPr/>
          <a:lstStyle/>
          <a:p>
            <a:fld id="{97BDE43B-4076-4E70-88F6-2972CFE3BABE}" type="slidenum">
              <a:rPr lang="en-IN" smtClean="0"/>
              <a:pPr/>
              <a:t>12</a:t>
            </a:fld>
            <a:endParaRPr lang="en-IN"/>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Compliance Audit Reports</a:t>
            </a:r>
            <a:endParaRPr lang="en-IN" dirty="0"/>
          </a:p>
        </p:txBody>
      </p:sp>
      <p:sp>
        <p:nvSpPr>
          <p:cNvPr id="4" name="Rectangle 3"/>
          <p:cNvSpPr>
            <a:spLocks noGrp="1" noChangeArrowheads="1"/>
          </p:cNvSpPr>
          <p:nvPr>
            <p:ph idx="1"/>
          </p:nvPr>
        </p:nvSpPr>
        <p:spPr>
          <a:xfrm>
            <a:off x="457200" y="1600200"/>
            <a:ext cx="8229600" cy="5043510"/>
          </a:xfrm>
        </p:spPr>
        <p:txBody>
          <a:bodyPr>
            <a:normAutofit fontScale="92500"/>
          </a:bodyPr>
          <a:lstStyle/>
          <a:p>
            <a:pPr algn="just"/>
            <a:r>
              <a:rPr lang="en-US" sz="2000" dirty="0" smtClean="0"/>
              <a:t>Public sector auditor ensures that report presented</a:t>
            </a:r>
          </a:p>
          <a:p>
            <a:pPr lvl="1" algn="just"/>
            <a:r>
              <a:rPr lang="en-US" sz="2000" dirty="0" smtClean="0"/>
              <a:t>are factually correct, </a:t>
            </a:r>
          </a:p>
          <a:p>
            <a:pPr lvl="1" algn="just"/>
            <a:r>
              <a:rPr lang="en-US" sz="2000" dirty="0" smtClean="0"/>
              <a:t>presented in proper perspective,</a:t>
            </a:r>
          </a:p>
          <a:p>
            <a:pPr lvl="1" algn="just"/>
            <a:r>
              <a:rPr lang="en-US" sz="2000" dirty="0" smtClean="0"/>
              <a:t>balanced in all respects,</a:t>
            </a:r>
          </a:p>
          <a:p>
            <a:pPr algn="just"/>
            <a:r>
              <a:rPr lang="en-US" sz="2000" dirty="0" smtClean="0"/>
              <a:t>Reporting- being essential part of public sector auditing- involves reporting deviation and violations so corrective actions can be taken and persons accountable may be held responsible.</a:t>
            </a:r>
          </a:p>
          <a:p>
            <a:pPr lvl="1" algn="just"/>
            <a:r>
              <a:rPr lang="en-US" sz="2000" dirty="0" smtClean="0"/>
              <a:t>t</a:t>
            </a:r>
            <a:r>
              <a:rPr lang="en-US" sz="2400" dirty="0" smtClean="0"/>
              <a:t>he responses from audited entity are appropriately incorporated.</a:t>
            </a:r>
          </a:p>
          <a:p>
            <a:pPr lvl="1" algn="just"/>
            <a:r>
              <a:rPr lang="en-US" sz="2400" dirty="0" smtClean="0"/>
              <a:t>The principles of contradictions apply involving checking the facts with audited entity and incorporating their responses of appropriate authority.</a:t>
            </a:r>
          </a:p>
          <a:p>
            <a:pPr lvl="1" algn="r">
              <a:buNone/>
            </a:pPr>
            <a:r>
              <a:rPr lang="en-US" sz="2400" dirty="0" smtClean="0"/>
              <a:t>(ISSAI 4100 </a:t>
            </a:r>
            <a:r>
              <a:rPr lang="en-US" sz="2400" dirty="0" err="1" smtClean="0"/>
              <a:t>para</a:t>
            </a:r>
            <a:r>
              <a:rPr lang="en-US" sz="2400" dirty="0" smtClean="0"/>
              <a:t> 9.0) </a:t>
            </a:r>
          </a:p>
        </p:txBody>
      </p:sp>
      <p:sp>
        <p:nvSpPr>
          <p:cNvPr id="5" name="Date Placeholder 4"/>
          <p:cNvSpPr>
            <a:spLocks noGrp="1"/>
          </p:cNvSpPr>
          <p:nvPr>
            <p:ph type="dt" sz="half" idx="10"/>
          </p:nvPr>
        </p:nvSpPr>
        <p:spPr>
          <a:xfrm>
            <a:off x="7286644" y="6429396"/>
            <a:ext cx="1403204" cy="292714"/>
          </a:xfrm>
        </p:spPr>
        <p:txBody>
          <a:bodyPr/>
          <a:lstStyle/>
          <a:p>
            <a:pPr algn="r"/>
            <a:fld id="{B5BEB594-2D14-497C-A442-82C9A2250BFC}" type="datetime1">
              <a:rPr lang="en-US" smtClean="0"/>
              <a:pPr algn="r"/>
              <a:t>8/4/2014</a:t>
            </a:fld>
            <a:endParaRPr lang="en-IN" dirty="0"/>
          </a:p>
        </p:txBody>
      </p:sp>
      <p:sp>
        <p:nvSpPr>
          <p:cNvPr id="6" name="Slide Number Placeholder 5"/>
          <p:cNvSpPr>
            <a:spLocks noGrp="1"/>
          </p:cNvSpPr>
          <p:nvPr>
            <p:ph type="sldNum" sz="quarter" idx="12"/>
          </p:nvPr>
        </p:nvSpPr>
        <p:spPr/>
        <p:txBody>
          <a:bodyPr/>
          <a:lstStyle/>
          <a:p>
            <a:fld id="{97BDE43B-4076-4E70-88F6-2972CFE3BABE}" type="slidenum">
              <a:rPr lang="en-IN" smtClean="0"/>
              <a:pPr/>
              <a:t>13</a:t>
            </a:fld>
            <a:endParaRPr lang="en-IN"/>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52400"/>
            <a:ext cx="7560840" cy="1133460"/>
          </a:xfrm>
        </p:spPr>
        <p:txBody>
          <a:bodyPr>
            <a:normAutofit fontScale="90000"/>
          </a:bodyPr>
          <a:lstStyle/>
          <a:p>
            <a:r>
              <a:rPr lang="en-US" dirty="0" smtClean="0"/>
              <a:t>Reporting in Performance Audit Language</a:t>
            </a:r>
            <a:endParaRPr lang="en-US" dirty="0"/>
          </a:p>
        </p:txBody>
      </p:sp>
      <p:sp>
        <p:nvSpPr>
          <p:cNvPr id="3" name="Content Placeholder 2"/>
          <p:cNvSpPr>
            <a:spLocks noGrp="1"/>
          </p:cNvSpPr>
          <p:nvPr>
            <p:ph idx="1"/>
          </p:nvPr>
        </p:nvSpPr>
        <p:spPr>
          <a:xfrm>
            <a:off x="428596" y="1428736"/>
            <a:ext cx="8435280" cy="4937760"/>
          </a:xfrm>
        </p:spPr>
        <p:txBody>
          <a:bodyPr>
            <a:normAutofit/>
          </a:bodyPr>
          <a:lstStyle/>
          <a:p>
            <a:r>
              <a:rPr lang="en-US" sz="2800" dirty="0" smtClean="0"/>
              <a:t>Language used is not suggestive</a:t>
            </a:r>
          </a:p>
          <a:p>
            <a:r>
              <a:rPr lang="en-US" sz="2800" dirty="0" smtClean="0"/>
              <a:t>Information is sufficient to convince  readers to recognize validity of findings, reasonableness of conclusions, and benefit of implementing recommendations. </a:t>
            </a:r>
          </a:p>
          <a:p>
            <a:r>
              <a:rPr lang="en-US" sz="2800" dirty="0" smtClean="0"/>
              <a:t>The report is timely, complete, accurate, reliable, objective, balanced, convincing, constructive, and as clear and concise as the subject-matter permits.</a:t>
            </a:r>
          </a:p>
          <a:p>
            <a:pPr algn="r">
              <a:buNone/>
            </a:pPr>
            <a:r>
              <a:rPr lang="en-US" sz="2800" dirty="0" smtClean="0"/>
              <a:t>(ISSAI 3000, 5.2 &amp; 5.3 and ISSAI 3100, 31)</a:t>
            </a:r>
            <a:endParaRPr lang="en-US" sz="2800" dirty="0"/>
          </a:p>
        </p:txBody>
      </p:sp>
      <p:sp>
        <p:nvSpPr>
          <p:cNvPr id="5" name="Date Placeholder 4"/>
          <p:cNvSpPr>
            <a:spLocks noGrp="1"/>
          </p:cNvSpPr>
          <p:nvPr>
            <p:ph type="dt" sz="half" idx="10"/>
          </p:nvPr>
        </p:nvSpPr>
        <p:spPr>
          <a:xfrm>
            <a:off x="7072330" y="6429396"/>
            <a:ext cx="1617518" cy="292714"/>
          </a:xfrm>
        </p:spPr>
        <p:txBody>
          <a:bodyPr/>
          <a:lstStyle/>
          <a:p>
            <a:pPr algn="r"/>
            <a:fld id="{0084F2C2-968D-43F7-BAB9-7478D2310574}" type="datetime1">
              <a:rPr lang="en-US" smtClean="0"/>
              <a:pPr algn="r"/>
              <a:t>8/4/2014</a:t>
            </a:fld>
            <a:endParaRPr lang="en-IN" dirty="0"/>
          </a:p>
        </p:txBody>
      </p:sp>
      <p:sp>
        <p:nvSpPr>
          <p:cNvPr id="4" name="Slide Number Placeholder 3"/>
          <p:cNvSpPr>
            <a:spLocks noGrp="1"/>
          </p:cNvSpPr>
          <p:nvPr>
            <p:ph type="sldNum" sz="quarter" idx="12"/>
          </p:nvPr>
        </p:nvSpPr>
        <p:spPr/>
        <p:txBody>
          <a:bodyPr/>
          <a:lstStyle/>
          <a:p>
            <a:fld id="{97BDE43B-4076-4E70-88F6-2972CFE3BABE}" type="slidenum">
              <a:rPr lang="en-IN" smtClean="0"/>
              <a:pPr/>
              <a:t>14</a:t>
            </a:fld>
            <a:endParaRPr lang="en-IN"/>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507288" cy="990600"/>
          </a:xfrm>
        </p:spPr>
        <p:txBody>
          <a:bodyPr>
            <a:normAutofit fontScale="90000"/>
          </a:bodyPr>
          <a:lstStyle/>
          <a:p>
            <a:r>
              <a:rPr lang="en-US" dirty="0" smtClean="0"/>
              <a:t>Performance Audit Report requirements</a:t>
            </a:r>
            <a:endParaRPr lang="en-US" dirty="0"/>
          </a:p>
        </p:txBody>
      </p:sp>
      <p:sp>
        <p:nvSpPr>
          <p:cNvPr id="3" name="Content Placeholder 2"/>
          <p:cNvSpPr>
            <a:spLocks noGrp="1"/>
          </p:cNvSpPr>
          <p:nvPr>
            <p:ph idx="1"/>
          </p:nvPr>
        </p:nvSpPr>
        <p:spPr>
          <a:xfrm>
            <a:off x="457200" y="1219200"/>
            <a:ext cx="8435280" cy="4937760"/>
          </a:xfrm>
        </p:spPr>
        <p:txBody>
          <a:bodyPr>
            <a:normAutofit/>
          </a:bodyPr>
          <a:lstStyle/>
          <a:p>
            <a:r>
              <a:rPr lang="en-US" sz="2400" i="1" dirty="0" smtClean="0"/>
              <a:t>Audit report informs the reader of the source and quality of the data, particularly when it contains estimations. </a:t>
            </a:r>
          </a:p>
          <a:p>
            <a:r>
              <a:rPr lang="en-US" sz="2400" i="1" dirty="0" smtClean="0"/>
              <a:t>Technical terms and unfamiliar abbreviations are defined in the report.</a:t>
            </a:r>
          </a:p>
          <a:p>
            <a:r>
              <a:rPr lang="en-US" sz="2400" i="1" dirty="0" smtClean="0"/>
              <a:t>The report provides accessible, concise, and up-to-date information</a:t>
            </a:r>
          </a:p>
          <a:p>
            <a:pPr algn="r">
              <a:buNone/>
            </a:pPr>
            <a:r>
              <a:rPr lang="en-US" sz="2400" i="1" dirty="0" smtClean="0"/>
              <a:t>(ISSAI 3000, 5.2 &amp; 5.3, ISSAI 3000, Appendix 3.5 and  ISSAI 3100, 31)</a:t>
            </a:r>
            <a:endParaRPr lang="en-US" sz="2400" dirty="0"/>
          </a:p>
        </p:txBody>
      </p:sp>
      <p:sp>
        <p:nvSpPr>
          <p:cNvPr id="5" name="Date Placeholder 4"/>
          <p:cNvSpPr>
            <a:spLocks noGrp="1"/>
          </p:cNvSpPr>
          <p:nvPr>
            <p:ph type="dt" sz="half" idx="10"/>
          </p:nvPr>
        </p:nvSpPr>
        <p:spPr>
          <a:xfrm>
            <a:off x="7358082" y="6429396"/>
            <a:ext cx="1331766" cy="292714"/>
          </a:xfrm>
        </p:spPr>
        <p:txBody>
          <a:bodyPr/>
          <a:lstStyle/>
          <a:p>
            <a:pPr algn="r"/>
            <a:fld id="{7179D93E-8718-40CD-ADB9-6829F10F00B8}" type="datetime1">
              <a:rPr lang="en-US" smtClean="0"/>
              <a:pPr algn="r"/>
              <a:t>8/4/2014</a:t>
            </a:fld>
            <a:endParaRPr lang="en-IN" dirty="0"/>
          </a:p>
        </p:txBody>
      </p:sp>
      <p:sp>
        <p:nvSpPr>
          <p:cNvPr id="4" name="Slide Number Placeholder 3"/>
          <p:cNvSpPr>
            <a:spLocks noGrp="1"/>
          </p:cNvSpPr>
          <p:nvPr>
            <p:ph type="sldNum" sz="quarter" idx="12"/>
          </p:nvPr>
        </p:nvSpPr>
        <p:spPr/>
        <p:txBody>
          <a:bodyPr/>
          <a:lstStyle/>
          <a:p>
            <a:fld id="{97BDE43B-4076-4E70-88F6-2972CFE3BABE}" type="slidenum">
              <a:rPr lang="en-IN" smtClean="0"/>
              <a:pPr/>
              <a:t>15</a:t>
            </a:fld>
            <a:endParaRPr lang="en-IN"/>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00232" y="2786058"/>
            <a:ext cx="4786346" cy="707886"/>
          </a:xfrm>
          <a:prstGeom prst="rect">
            <a:avLst/>
          </a:prstGeom>
          <a:noFill/>
        </p:spPr>
        <p:txBody>
          <a:bodyPr wrap="square" rtlCol="0">
            <a:spAutoFit/>
          </a:bodyPr>
          <a:lstStyle/>
          <a:p>
            <a:pPr algn="ctr"/>
            <a:r>
              <a:rPr lang="en-US" sz="4000" dirty="0" smtClean="0"/>
              <a:t>Case Study 6</a:t>
            </a:r>
            <a:endParaRPr lang="en-IN" sz="4000" dirty="0"/>
          </a:p>
        </p:txBody>
      </p:sp>
      <p:sp>
        <p:nvSpPr>
          <p:cNvPr id="3" name="TextBox 2"/>
          <p:cNvSpPr txBox="1"/>
          <p:nvPr/>
        </p:nvSpPr>
        <p:spPr>
          <a:xfrm>
            <a:off x="2500298" y="428604"/>
            <a:ext cx="3929090" cy="646331"/>
          </a:xfrm>
          <a:prstGeom prst="rect">
            <a:avLst/>
          </a:prstGeom>
          <a:noFill/>
        </p:spPr>
        <p:txBody>
          <a:bodyPr wrap="square" rtlCol="0">
            <a:spAutoFit/>
          </a:bodyPr>
          <a:lstStyle/>
          <a:p>
            <a:pPr algn="ctr"/>
            <a:r>
              <a:rPr lang="en-US" sz="3600" dirty="0" smtClean="0"/>
              <a:t>Session Evaluation</a:t>
            </a:r>
            <a:endParaRPr lang="en-IN" dirty="0"/>
          </a:p>
        </p:txBody>
      </p:sp>
      <p:sp>
        <p:nvSpPr>
          <p:cNvPr id="4" name="Date Placeholder 3"/>
          <p:cNvSpPr>
            <a:spLocks noGrp="1"/>
          </p:cNvSpPr>
          <p:nvPr>
            <p:ph type="dt" sz="half" idx="10"/>
          </p:nvPr>
        </p:nvSpPr>
        <p:spPr>
          <a:xfrm>
            <a:off x="7572396" y="6500834"/>
            <a:ext cx="1117452" cy="221276"/>
          </a:xfrm>
        </p:spPr>
        <p:txBody>
          <a:bodyPr/>
          <a:lstStyle/>
          <a:p>
            <a:pPr algn="r"/>
            <a:fld id="{DB5B017F-8AD5-4FEF-B155-8E1759CA6367}" type="datetime1">
              <a:rPr lang="en-US" smtClean="0"/>
              <a:pPr algn="r"/>
              <a:t>8/4/2014</a:t>
            </a:fld>
            <a:endParaRPr lang="en-IN" dirty="0"/>
          </a:p>
        </p:txBody>
      </p:sp>
      <p:sp>
        <p:nvSpPr>
          <p:cNvPr id="5" name="Slide Number Placeholder 4"/>
          <p:cNvSpPr>
            <a:spLocks noGrp="1"/>
          </p:cNvSpPr>
          <p:nvPr>
            <p:ph type="sldNum" sz="quarter" idx="12"/>
          </p:nvPr>
        </p:nvSpPr>
        <p:spPr/>
        <p:txBody>
          <a:bodyPr/>
          <a:lstStyle/>
          <a:p>
            <a:fld id="{97BDE43B-4076-4E70-88F6-2972CFE3BABE}" type="slidenum">
              <a:rPr lang="en-IN" smtClean="0"/>
              <a:pPr/>
              <a:t>16</a:t>
            </a:fld>
            <a:endParaRPr lang="en-IN"/>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71670" y="2643182"/>
            <a:ext cx="5072098" cy="584775"/>
          </a:xfrm>
          <a:prstGeom prst="rect">
            <a:avLst/>
          </a:prstGeom>
          <a:noFill/>
        </p:spPr>
        <p:txBody>
          <a:bodyPr wrap="square" rtlCol="0">
            <a:spAutoFit/>
          </a:bodyPr>
          <a:lstStyle/>
          <a:p>
            <a:pPr algn="ctr"/>
            <a:r>
              <a:rPr lang="en-US" sz="3200" dirty="0" smtClean="0"/>
              <a:t>THANK YOU</a:t>
            </a:r>
            <a:endParaRPr lang="en-IN" dirty="0"/>
          </a:p>
        </p:txBody>
      </p:sp>
      <p:sp>
        <p:nvSpPr>
          <p:cNvPr id="3" name="Date Placeholder 2"/>
          <p:cNvSpPr>
            <a:spLocks noGrp="1"/>
          </p:cNvSpPr>
          <p:nvPr>
            <p:ph type="dt" sz="half" idx="10"/>
          </p:nvPr>
        </p:nvSpPr>
        <p:spPr>
          <a:xfrm>
            <a:off x="7572396" y="6429396"/>
            <a:ext cx="1117452" cy="292714"/>
          </a:xfrm>
        </p:spPr>
        <p:txBody>
          <a:bodyPr/>
          <a:lstStyle/>
          <a:p>
            <a:pPr algn="r"/>
            <a:fld id="{6C1E7EFB-9014-40D6-BBBB-9264A383FFC8}" type="datetime1">
              <a:rPr lang="en-US" smtClean="0"/>
              <a:pPr algn="r"/>
              <a:t>8/4/2014</a:t>
            </a:fld>
            <a:endParaRPr lang="en-IN" dirty="0"/>
          </a:p>
        </p:txBody>
      </p:sp>
      <p:sp>
        <p:nvSpPr>
          <p:cNvPr id="4" name="Slide Number Placeholder 3"/>
          <p:cNvSpPr>
            <a:spLocks noGrp="1"/>
          </p:cNvSpPr>
          <p:nvPr>
            <p:ph type="sldNum" sz="quarter" idx="12"/>
          </p:nvPr>
        </p:nvSpPr>
        <p:spPr/>
        <p:txBody>
          <a:bodyPr/>
          <a:lstStyle/>
          <a:p>
            <a:fld id="{97BDE43B-4076-4E70-88F6-2972CFE3BABE}" type="slidenum">
              <a:rPr lang="en-IN" smtClean="0"/>
              <a:pPr/>
              <a:t>17</a:t>
            </a:fld>
            <a:endParaRPr lang="en-IN"/>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Overview</a:t>
            </a:r>
            <a:endParaRPr lang="en-IN" dirty="0"/>
          </a:p>
        </p:txBody>
      </p:sp>
      <p:sp>
        <p:nvSpPr>
          <p:cNvPr id="3" name="Content Placeholder 2"/>
          <p:cNvSpPr>
            <a:spLocks noGrp="1"/>
          </p:cNvSpPr>
          <p:nvPr>
            <p:ph idx="1"/>
          </p:nvPr>
        </p:nvSpPr>
        <p:spPr/>
        <p:txBody>
          <a:bodyPr/>
          <a:lstStyle/>
          <a:p>
            <a:pPr>
              <a:buNone/>
            </a:pPr>
            <a:r>
              <a:rPr lang="en-IN" dirty="0" smtClean="0"/>
              <a:t>This session will provide a guidance on:</a:t>
            </a:r>
          </a:p>
          <a:p>
            <a:r>
              <a:rPr lang="en-IN" dirty="0" smtClean="0"/>
              <a:t>The language and Structure of various stages of formulating an Audit Report as explained in ISSAI.</a:t>
            </a:r>
          </a:p>
          <a:p>
            <a:pPr>
              <a:buNone/>
            </a:pPr>
            <a:endParaRPr lang="en-IN" dirty="0"/>
          </a:p>
        </p:txBody>
      </p:sp>
      <p:sp>
        <p:nvSpPr>
          <p:cNvPr id="4" name="Date Placeholder 3"/>
          <p:cNvSpPr>
            <a:spLocks noGrp="1"/>
          </p:cNvSpPr>
          <p:nvPr>
            <p:ph type="dt" sz="half" idx="10"/>
          </p:nvPr>
        </p:nvSpPr>
        <p:spPr>
          <a:xfrm>
            <a:off x="7143768" y="6357958"/>
            <a:ext cx="1546080" cy="364152"/>
          </a:xfrm>
        </p:spPr>
        <p:txBody>
          <a:bodyPr/>
          <a:lstStyle/>
          <a:p>
            <a:pPr algn="r"/>
            <a:fld id="{8049B37B-2471-4F36-89BF-A98BE59213AD}" type="datetime1">
              <a:rPr lang="en-US" smtClean="0"/>
              <a:pPr algn="r"/>
              <a:t>8/4/2014</a:t>
            </a:fld>
            <a:endParaRPr lang="en-IN" dirty="0"/>
          </a:p>
        </p:txBody>
      </p:sp>
      <p:sp>
        <p:nvSpPr>
          <p:cNvPr id="5" name="Slide Number Placeholder 4"/>
          <p:cNvSpPr>
            <a:spLocks noGrp="1"/>
          </p:cNvSpPr>
          <p:nvPr>
            <p:ph type="sldNum" sz="quarter" idx="12"/>
          </p:nvPr>
        </p:nvSpPr>
        <p:spPr/>
        <p:txBody>
          <a:bodyPr/>
          <a:lstStyle/>
          <a:p>
            <a:fld id="{97BDE43B-4076-4E70-88F6-2972CFE3BABE}" type="slidenum">
              <a:rPr lang="en-IN" smtClean="0"/>
              <a:pPr/>
              <a:t>2</a:t>
            </a:fld>
            <a:endParaRPr lang="en-IN"/>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a:t>
            </a:r>
            <a:endParaRPr lang="en-IN" dirty="0"/>
          </a:p>
        </p:txBody>
      </p:sp>
      <p:sp>
        <p:nvSpPr>
          <p:cNvPr id="3" name="Content Placeholder 2"/>
          <p:cNvSpPr>
            <a:spLocks noGrp="1"/>
          </p:cNvSpPr>
          <p:nvPr>
            <p:ph idx="1"/>
          </p:nvPr>
        </p:nvSpPr>
        <p:spPr>
          <a:xfrm>
            <a:off x="990600" y="1828800"/>
            <a:ext cx="7772400" cy="4419600"/>
          </a:xfrm>
        </p:spPr>
        <p:txBody>
          <a:bodyPr>
            <a:normAutofit/>
          </a:bodyPr>
          <a:lstStyle/>
          <a:p>
            <a:pPr algn="just"/>
            <a:r>
              <a:rPr lang="en-US" dirty="0" smtClean="0">
                <a:ea typeface="MS Mincho" pitchFamily="49" charset="-128"/>
              </a:rPr>
              <a:t>By the end of session the participants should be able to apply the guidelines issued by  CAG and ISSAI regarding the language and structure to be used while drafting an Audit report through all stages of audit process including Audit Memo, Inspection Report and Audit Report for compliance and performance audits explained through case studies, exercises and discussions. </a:t>
            </a:r>
          </a:p>
          <a:p>
            <a:pPr>
              <a:buNone/>
            </a:pPr>
            <a:endParaRPr lang="en-IN" dirty="0"/>
          </a:p>
        </p:txBody>
      </p:sp>
      <p:sp>
        <p:nvSpPr>
          <p:cNvPr id="4" name="Date Placeholder 3"/>
          <p:cNvSpPr>
            <a:spLocks noGrp="1"/>
          </p:cNvSpPr>
          <p:nvPr>
            <p:ph type="dt" sz="half" idx="10"/>
          </p:nvPr>
        </p:nvSpPr>
        <p:spPr>
          <a:xfrm>
            <a:off x="7215206" y="6429396"/>
            <a:ext cx="1474642" cy="292714"/>
          </a:xfrm>
        </p:spPr>
        <p:txBody>
          <a:bodyPr/>
          <a:lstStyle/>
          <a:p>
            <a:pPr algn="r"/>
            <a:fld id="{194C81DC-B7F6-452D-AC7F-5056E6211C29}" type="datetime1">
              <a:rPr lang="en-US" smtClean="0"/>
              <a:pPr algn="r"/>
              <a:t>8/4/2014</a:t>
            </a:fld>
            <a:endParaRPr lang="en-IN" dirty="0"/>
          </a:p>
        </p:txBody>
      </p:sp>
      <p:sp>
        <p:nvSpPr>
          <p:cNvPr id="5" name="Slide Number Placeholder 4"/>
          <p:cNvSpPr>
            <a:spLocks noGrp="1"/>
          </p:cNvSpPr>
          <p:nvPr>
            <p:ph type="sldNum" sz="quarter" idx="12"/>
          </p:nvPr>
        </p:nvSpPr>
        <p:spPr/>
        <p:txBody>
          <a:bodyPr/>
          <a:lstStyle/>
          <a:p>
            <a:fld id="{97BDE43B-4076-4E70-88F6-2972CFE3BABE}" type="slidenum">
              <a:rPr lang="en-IN" smtClean="0"/>
              <a:pPr/>
              <a:t>3</a:t>
            </a:fld>
            <a:endParaRPr lang="en-IN"/>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Report</a:t>
            </a:r>
            <a:endParaRPr lang="en-IN" dirty="0"/>
          </a:p>
        </p:txBody>
      </p:sp>
      <p:sp>
        <p:nvSpPr>
          <p:cNvPr id="3" name="Content Placeholder 2"/>
          <p:cNvSpPr>
            <a:spLocks noGrp="1"/>
          </p:cNvSpPr>
          <p:nvPr>
            <p:ph idx="1"/>
          </p:nvPr>
        </p:nvSpPr>
        <p:spPr/>
        <p:txBody>
          <a:bodyPr/>
          <a:lstStyle/>
          <a:p>
            <a:r>
              <a:rPr lang="en-US" dirty="0" smtClean="0"/>
              <a:t>A report is a statement of the results of an investigation or of any matter on which definite information is required.</a:t>
            </a:r>
          </a:p>
          <a:p>
            <a:pPr algn="r">
              <a:buNone/>
            </a:pPr>
            <a:r>
              <a:rPr lang="en-US" dirty="0" smtClean="0"/>
              <a:t>(Oxford English Dictionary)</a:t>
            </a:r>
          </a:p>
          <a:p>
            <a:r>
              <a:rPr lang="en-US" dirty="0" smtClean="0"/>
              <a:t>Reports are highly structured form of writing.</a:t>
            </a:r>
            <a:endParaRPr lang="en-IN" dirty="0"/>
          </a:p>
        </p:txBody>
      </p:sp>
      <p:sp>
        <p:nvSpPr>
          <p:cNvPr id="4" name="Date Placeholder 3"/>
          <p:cNvSpPr>
            <a:spLocks noGrp="1"/>
          </p:cNvSpPr>
          <p:nvPr>
            <p:ph type="dt" sz="half" idx="10"/>
          </p:nvPr>
        </p:nvSpPr>
        <p:spPr>
          <a:xfrm>
            <a:off x="7072330" y="6357958"/>
            <a:ext cx="1617518" cy="364152"/>
          </a:xfrm>
        </p:spPr>
        <p:txBody>
          <a:bodyPr/>
          <a:lstStyle/>
          <a:p>
            <a:pPr algn="r"/>
            <a:fld id="{4450DCC8-93C9-43F0-ABBC-C52AF10EE490}" type="datetime1">
              <a:rPr lang="en-US" smtClean="0"/>
              <a:pPr algn="r"/>
              <a:t>8/4/2014</a:t>
            </a:fld>
            <a:endParaRPr lang="en-IN" dirty="0"/>
          </a:p>
        </p:txBody>
      </p:sp>
      <p:sp>
        <p:nvSpPr>
          <p:cNvPr id="5" name="Slide Number Placeholder 4"/>
          <p:cNvSpPr>
            <a:spLocks noGrp="1"/>
          </p:cNvSpPr>
          <p:nvPr>
            <p:ph type="sldNum" sz="quarter" idx="12"/>
          </p:nvPr>
        </p:nvSpPr>
        <p:spPr/>
        <p:txBody>
          <a:bodyPr/>
          <a:lstStyle/>
          <a:p>
            <a:fld id="{97BDE43B-4076-4E70-88F6-2972CFE3BABE}" type="slidenum">
              <a:rPr lang="en-IN" smtClean="0"/>
              <a:pPr/>
              <a:t>4</a:t>
            </a:fld>
            <a:endParaRPr lang="en-IN"/>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1500174"/>
            <a:ext cx="7715304" cy="2246769"/>
          </a:xfrm>
          <a:prstGeom prst="rect">
            <a:avLst/>
          </a:prstGeom>
          <a:noFill/>
        </p:spPr>
        <p:txBody>
          <a:bodyPr wrap="square" rtlCol="0">
            <a:spAutoFit/>
          </a:bodyPr>
          <a:lstStyle/>
          <a:p>
            <a:pPr marL="179388" indent="-179388" algn="just">
              <a:buFont typeface="Arial" pitchFamily="34" charset="0"/>
              <a:buChar char="•"/>
            </a:pPr>
            <a:r>
              <a:rPr lang="en-US" sz="2800" dirty="0" smtClean="0"/>
              <a:t>During an audit, what are the various stages you report to the auditee?</a:t>
            </a:r>
          </a:p>
          <a:p>
            <a:pPr marL="179388" indent="-179388" algn="just">
              <a:buFont typeface="Arial" pitchFamily="34" charset="0"/>
              <a:buChar char="•"/>
            </a:pPr>
            <a:r>
              <a:rPr lang="en-US" sz="2800" dirty="0" smtClean="0"/>
              <a:t>Do you think same tone and language can be used at all these stages or are there differences? If so, Why?</a:t>
            </a:r>
            <a:endParaRPr lang="en-IN" sz="2800" dirty="0"/>
          </a:p>
        </p:txBody>
      </p:sp>
      <p:sp>
        <p:nvSpPr>
          <p:cNvPr id="3" name="Date Placeholder 2"/>
          <p:cNvSpPr>
            <a:spLocks noGrp="1"/>
          </p:cNvSpPr>
          <p:nvPr>
            <p:ph type="dt" sz="half" idx="10"/>
          </p:nvPr>
        </p:nvSpPr>
        <p:spPr>
          <a:xfrm>
            <a:off x="7000892" y="6357958"/>
            <a:ext cx="1688956" cy="364152"/>
          </a:xfrm>
        </p:spPr>
        <p:txBody>
          <a:bodyPr/>
          <a:lstStyle/>
          <a:p>
            <a:pPr algn="r"/>
            <a:fld id="{0D4B91DA-C74F-4911-957F-B7E19C535266}" type="datetime1">
              <a:rPr lang="en-US" smtClean="0"/>
              <a:pPr algn="r"/>
              <a:t>8/4/2014</a:t>
            </a:fld>
            <a:endParaRPr lang="en-IN" dirty="0"/>
          </a:p>
        </p:txBody>
      </p:sp>
      <p:sp>
        <p:nvSpPr>
          <p:cNvPr id="4" name="Slide Number Placeholder 3"/>
          <p:cNvSpPr>
            <a:spLocks noGrp="1"/>
          </p:cNvSpPr>
          <p:nvPr>
            <p:ph type="sldNum" sz="quarter" idx="12"/>
          </p:nvPr>
        </p:nvSpPr>
        <p:spPr/>
        <p:txBody>
          <a:bodyPr/>
          <a:lstStyle/>
          <a:p>
            <a:fld id="{97BDE43B-4076-4E70-88F6-2972CFE3BABE}" type="slidenum">
              <a:rPr lang="en-IN" smtClean="0"/>
              <a:pPr/>
              <a:t>5</a:t>
            </a:fld>
            <a:endParaRPr lang="en-IN"/>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Audit Memoranda</a:t>
            </a:r>
            <a:endParaRPr lang="en-IN" dirty="0"/>
          </a:p>
        </p:txBody>
      </p:sp>
      <p:sp>
        <p:nvSpPr>
          <p:cNvPr id="3" name="Content Placeholder 2"/>
          <p:cNvSpPr>
            <a:spLocks noGrp="1"/>
          </p:cNvSpPr>
          <p:nvPr>
            <p:ph idx="1"/>
          </p:nvPr>
        </p:nvSpPr>
        <p:spPr/>
        <p:txBody>
          <a:bodyPr/>
          <a:lstStyle/>
          <a:p>
            <a:pPr algn="just"/>
            <a:r>
              <a:rPr lang="en-US" dirty="0" smtClean="0"/>
              <a:t>During the process of audit, all deviations detected are communicated to the management through an Audit Memo.</a:t>
            </a:r>
          </a:p>
          <a:p>
            <a:r>
              <a:rPr lang="en-US" dirty="0" smtClean="0"/>
              <a:t>The audit memo should be brief, precise and to the point.</a:t>
            </a:r>
          </a:p>
          <a:p>
            <a:r>
              <a:rPr lang="en-US" dirty="0" smtClean="0"/>
              <a:t>It should only seek confirmation / information and not suggest any conclusion.</a:t>
            </a:r>
            <a:endParaRPr lang="en-IN" dirty="0"/>
          </a:p>
        </p:txBody>
      </p:sp>
      <p:sp>
        <p:nvSpPr>
          <p:cNvPr id="4" name="Date Placeholder 3"/>
          <p:cNvSpPr>
            <a:spLocks noGrp="1"/>
          </p:cNvSpPr>
          <p:nvPr>
            <p:ph type="dt" sz="half" idx="10"/>
          </p:nvPr>
        </p:nvSpPr>
        <p:spPr>
          <a:xfrm>
            <a:off x="7143768" y="6357958"/>
            <a:ext cx="1546080" cy="364152"/>
          </a:xfrm>
        </p:spPr>
        <p:txBody>
          <a:bodyPr/>
          <a:lstStyle/>
          <a:p>
            <a:pPr algn="r"/>
            <a:fld id="{640FCC09-FDD0-44EB-A9DA-02CFAEB0663C}" type="datetime1">
              <a:rPr lang="en-US" smtClean="0"/>
              <a:pPr algn="r"/>
              <a:t>8/4/2014</a:t>
            </a:fld>
            <a:endParaRPr lang="en-IN" dirty="0"/>
          </a:p>
        </p:txBody>
      </p:sp>
      <p:sp>
        <p:nvSpPr>
          <p:cNvPr id="5" name="Slide Number Placeholder 4"/>
          <p:cNvSpPr>
            <a:spLocks noGrp="1"/>
          </p:cNvSpPr>
          <p:nvPr>
            <p:ph type="sldNum" sz="quarter" idx="12"/>
          </p:nvPr>
        </p:nvSpPr>
        <p:spPr/>
        <p:txBody>
          <a:bodyPr/>
          <a:lstStyle/>
          <a:p>
            <a:fld id="{97BDE43B-4076-4E70-88F6-2972CFE3BABE}" type="slidenum">
              <a:rPr lang="en-IN" smtClean="0"/>
              <a:pPr/>
              <a:t>6</a:t>
            </a:fld>
            <a:endParaRPr lang="en-IN"/>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Inspection Report</a:t>
            </a:r>
            <a:endParaRPr lang="en-IN" dirty="0"/>
          </a:p>
        </p:txBody>
      </p:sp>
      <p:sp>
        <p:nvSpPr>
          <p:cNvPr id="3" name="Content Placeholder 2"/>
          <p:cNvSpPr>
            <a:spLocks noGrp="1"/>
          </p:cNvSpPr>
          <p:nvPr>
            <p:ph idx="1"/>
          </p:nvPr>
        </p:nvSpPr>
        <p:spPr/>
        <p:txBody>
          <a:bodyPr>
            <a:normAutofit fontScale="77500" lnSpcReduction="20000"/>
          </a:bodyPr>
          <a:lstStyle/>
          <a:p>
            <a:pPr algn="just"/>
            <a:r>
              <a:rPr lang="en-US" sz="2400" dirty="0" smtClean="0"/>
              <a:t>The initial communication of the results of local audit is done through Inspection reports.</a:t>
            </a:r>
          </a:p>
          <a:p>
            <a:pPr algn="just"/>
            <a:r>
              <a:rPr lang="en-US" sz="2400" dirty="0" smtClean="0"/>
              <a:t>It communicates the findings in an appropriate form; It should be easy to understand, free from ambiguity, supported by relevant evidence; and </a:t>
            </a:r>
            <a:r>
              <a:rPr lang="en-IN" sz="2400" dirty="0" smtClean="0"/>
              <a:t>be independent, objective, fair and constructive.</a:t>
            </a:r>
          </a:p>
          <a:p>
            <a:pPr algn="just"/>
            <a:r>
              <a:rPr lang="en-IN" sz="2400" dirty="0" smtClean="0"/>
              <a:t>Compliance Audit report should contain a statement of positive assurance on those items tested for compliance and negative assurance on those items not tested. </a:t>
            </a:r>
          </a:p>
          <a:p>
            <a:pPr algn="just"/>
            <a:r>
              <a:rPr lang="en-IN" sz="2400" dirty="0" smtClean="0"/>
              <a:t>Performance audits report should include all significant instances of non-compliance that are pertinent to the audit objectives. </a:t>
            </a:r>
          </a:p>
        </p:txBody>
      </p:sp>
      <p:sp>
        <p:nvSpPr>
          <p:cNvPr id="4" name="Date Placeholder 3"/>
          <p:cNvSpPr>
            <a:spLocks noGrp="1"/>
          </p:cNvSpPr>
          <p:nvPr>
            <p:ph type="dt" sz="half" idx="10"/>
          </p:nvPr>
        </p:nvSpPr>
        <p:spPr>
          <a:xfrm>
            <a:off x="7286644" y="6357958"/>
            <a:ext cx="1403204" cy="364152"/>
          </a:xfrm>
        </p:spPr>
        <p:txBody>
          <a:bodyPr/>
          <a:lstStyle/>
          <a:p>
            <a:pPr algn="r"/>
            <a:fld id="{449E0D98-66CE-48F9-A351-AA112B684EBD}" type="datetime1">
              <a:rPr lang="en-US" smtClean="0"/>
              <a:pPr algn="r"/>
              <a:t>8/4/2014</a:t>
            </a:fld>
            <a:endParaRPr lang="en-IN" dirty="0"/>
          </a:p>
        </p:txBody>
      </p:sp>
      <p:sp>
        <p:nvSpPr>
          <p:cNvPr id="5" name="Slide Number Placeholder 4"/>
          <p:cNvSpPr>
            <a:spLocks noGrp="1"/>
          </p:cNvSpPr>
          <p:nvPr>
            <p:ph type="sldNum" sz="quarter" idx="12"/>
          </p:nvPr>
        </p:nvSpPr>
        <p:spPr/>
        <p:txBody>
          <a:bodyPr/>
          <a:lstStyle/>
          <a:p>
            <a:fld id="{97BDE43B-4076-4E70-88F6-2972CFE3BABE}" type="slidenum">
              <a:rPr lang="en-IN" smtClean="0"/>
              <a:pPr/>
              <a:t>7</a:t>
            </a:fld>
            <a:endParaRPr lang="en-IN"/>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Characteristics of a Good Audit Report</a:t>
            </a:r>
            <a:endParaRPr lang="en-IN" dirty="0"/>
          </a:p>
        </p:txBody>
      </p:sp>
      <p:sp>
        <p:nvSpPr>
          <p:cNvPr id="3" name="Content Placeholder 2"/>
          <p:cNvSpPr>
            <a:spLocks noGrp="1"/>
          </p:cNvSpPr>
          <p:nvPr>
            <p:ph idx="1"/>
          </p:nvPr>
        </p:nvSpPr>
        <p:spPr/>
        <p:txBody>
          <a:bodyPr>
            <a:normAutofit fontScale="77500" lnSpcReduction="20000"/>
          </a:bodyPr>
          <a:lstStyle/>
          <a:p>
            <a:pPr>
              <a:lnSpc>
                <a:spcPct val="90000"/>
              </a:lnSpc>
            </a:pPr>
            <a:r>
              <a:rPr lang="en-US" sz="2800" dirty="0" smtClean="0"/>
              <a:t>Use everyday words that convey meanings clearly and directly. Avoid Jargons and Technical Terms.</a:t>
            </a:r>
          </a:p>
          <a:p>
            <a:pPr>
              <a:lnSpc>
                <a:spcPct val="90000"/>
              </a:lnSpc>
            </a:pPr>
            <a:r>
              <a:rPr lang="en-US" sz="2800" dirty="0" smtClean="0"/>
              <a:t>Use the present tense and the active voice.</a:t>
            </a:r>
          </a:p>
          <a:p>
            <a:pPr>
              <a:lnSpc>
                <a:spcPct val="90000"/>
              </a:lnSpc>
            </a:pPr>
            <a:r>
              <a:rPr lang="en-US" sz="2800" dirty="0" smtClean="0"/>
              <a:t>Use short, simple sentences which are readable and conveys the correct message.</a:t>
            </a:r>
          </a:p>
          <a:p>
            <a:pPr>
              <a:lnSpc>
                <a:spcPct val="90000"/>
              </a:lnSpc>
            </a:pPr>
            <a:r>
              <a:rPr lang="en-US" sz="2800" dirty="0" smtClean="0"/>
              <a:t>Use layout and spacing to separate paragraphs and sections.</a:t>
            </a:r>
          </a:p>
          <a:p>
            <a:pPr>
              <a:lnSpc>
                <a:spcPct val="90000"/>
              </a:lnSpc>
            </a:pPr>
            <a:r>
              <a:rPr lang="en-US" sz="2800" dirty="0" smtClean="0"/>
              <a:t>Define words and terms as needed (Glossary).</a:t>
            </a:r>
            <a:endParaRPr lang="en-IN" sz="2500" dirty="0" smtClean="0"/>
          </a:p>
          <a:p>
            <a:pPr>
              <a:buNone/>
            </a:pPr>
            <a:r>
              <a:rPr lang="en-US" sz="2500" dirty="0" smtClean="0"/>
              <a:t>	</a:t>
            </a:r>
            <a:endParaRPr lang="en-IN" sz="2500" b="1" dirty="0" smtClean="0"/>
          </a:p>
          <a:p>
            <a:endParaRPr lang="en-IN" sz="2500" dirty="0"/>
          </a:p>
        </p:txBody>
      </p:sp>
      <p:sp>
        <p:nvSpPr>
          <p:cNvPr id="4" name="Date Placeholder 3"/>
          <p:cNvSpPr>
            <a:spLocks noGrp="1"/>
          </p:cNvSpPr>
          <p:nvPr>
            <p:ph type="dt" sz="half" idx="10"/>
          </p:nvPr>
        </p:nvSpPr>
        <p:spPr>
          <a:xfrm>
            <a:off x="7072330" y="6429396"/>
            <a:ext cx="1617518" cy="292714"/>
          </a:xfrm>
        </p:spPr>
        <p:txBody>
          <a:bodyPr/>
          <a:lstStyle/>
          <a:p>
            <a:pPr algn="r"/>
            <a:fld id="{3479EA80-BD31-453B-8CD8-21085B872C81}" type="datetime1">
              <a:rPr lang="en-US" smtClean="0"/>
              <a:pPr algn="r"/>
              <a:t>8/4/2014</a:t>
            </a:fld>
            <a:endParaRPr lang="en-IN" dirty="0"/>
          </a:p>
        </p:txBody>
      </p:sp>
      <p:sp>
        <p:nvSpPr>
          <p:cNvPr id="5" name="Slide Number Placeholder 4"/>
          <p:cNvSpPr>
            <a:spLocks noGrp="1"/>
          </p:cNvSpPr>
          <p:nvPr>
            <p:ph type="sldNum" sz="quarter" idx="12"/>
          </p:nvPr>
        </p:nvSpPr>
        <p:spPr/>
        <p:txBody>
          <a:bodyPr/>
          <a:lstStyle/>
          <a:p>
            <a:fld id="{97BDE43B-4076-4E70-88F6-2972CFE3BABE}" type="slidenum">
              <a:rPr lang="en-IN" smtClean="0"/>
              <a:pPr/>
              <a:t>8</a:t>
            </a:fld>
            <a:endParaRPr lang="en-IN"/>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Is this sentence readable?</a:t>
            </a:r>
            <a:endParaRPr lang="en-IN" dirty="0"/>
          </a:p>
        </p:txBody>
      </p:sp>
      <p:sp>
        <p:nvSpPr>
          <p:cNvPr id="3" name="Content Placeholder 2"/>
          <p:cNvSpPr>
            <a:spLocks noGrp="1"/>
          </p:cNvSpPr>
          <p:nvPr>
            <p:ph idx="1"/>
          </p:nvPr>
        </p:nvSpPr>
        <p:spPr/>
        <p:txBody>
          <a:bodyPr>
            <a:normAutofit/>
          </a:bodyPr>
          <a:lstStyle/>
          <a:p>
            <a:pPr algn="just">
              <a:buNone/>
            </a:pPr>
            <a:r>
              <a:rPr lang="en-IN" dirty="0" smtClean="0"/>
              <a:t>	After reviewing the research and in light of the relevant information found within the context of the conclusions, we feel there is definite need for some additional research to more specifically pinpoint our advertising and marketing strategies.</a:t>
            </a:r>
          </a:p>
          <a:p>
            <a:pPr algn="just">
              <a:buNone/>
            </a:pPr>
            <a:r>
              <a:rPr lang="en-IN" dirty="0" smtClean="0"/>
              <a:t>	</a:t>
            </a:r>
            <a:endParaRPr lang="en-IN" dirty="0"/>
          </a:p>
        </p:txBody>
      </p:sp>
      <p:sp>
        <p:nvSpPr>
          <p:cNvPr id="4" name="Date Placeholder 3"/>
          <p:cNvSpPr>
            <a:spLocks noGrp="1"/>
          </p:cNvSpPr>
          <p:nvPr>
            <p:ph type="dt" sz="half" idx="10"/>
          </p:nvPr>
        </p:nvSpPr>
        <p:spPr>
          <a:xfrm>
            <a:off x="7429520" y="6357958"/>
            <a:ext cx="1260328" cy="364152"/>
          </a:xfrm>
        </p:spPr>
        <p:txBody>
          <a:bodyPr/>
          <a:lstStyle/>
          <a:p>
            <a:pPr algn="r"/>
            <a:fld id="{A6B62369-C077-4DE1-B8DE-B50194CFE0D2}" type="datetime1">
              <a:rPr lang="en-US" smtClean="0"/>
              <a:pPr algn="r"/>
              <a:t>8/4/2014</a:t>
            </a:fld>
            <a:endParaRPr lang="en-IN" dirty="0"/>
          </a:p>
        </p:txBody>
      </p:sp>
      <p:sp>
        <p:nvSpPr>
          <p:cNvPr id="5" name="Slide Number Placeholder 4"/>
          <p:cNvSpPr>
            <a:spLocks noGrp="1"/>
          </p:cNvSpPr>
          <p:nvPr>
            <p:ph type="sldNum" sz="quarter" idx="12"/>
          </p:nvPr>
        </p:nvSpPr>
        <p:spPr/>
        <p:txBody>
          <a:bodyPr/>
          <a:lstStyle/>
          <a:p>
            <a:fld id="{97BDE43B-4076-4E70-88F6-2972CFE3BABE}" type="slidenum">
              <a:rPr lang="en-IN" smtClean="0"/>
              <a:pPr/>
              <a:t>9</a:t>
            </a:fld>
            <a:endParaRPr lang="en-IN"/>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1773</TotalTime>
  <Words>798</Words>
  <Application>Microsoft Office PowerPoint</Application>
  <PresentationFormat>On-screen Show (4:3)</PresentationFormat>
  <Paragraphs>94</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MS Mincho</vt:lpstr>
      <vt:lpstr>Arial</vt:lpstr>
      <vt:lpstr>Calibri</vt:lpstr>
      <vt:lpstr>Century Gothic</vt:lpstr>
      <vt:lpstr>Wingdings 3</vt:lpstr>
      <vt:lpstr>Wisp</vt:lpstr>
      <vt:lpstr>Audit Reports – Language and Structure</vt:lpstr>
      <vt:lpstr>Session Overview</vt:lpstr>
      <vt:lpstr>Learning Objective</vt:lpstr>
      <vt:lpstr>What is a Report</vt:lpstr>
      <vt:lpstr>PowerPoint Presentation</vt:lpstr>
      <vt:lpstr>Audit Memoranda</vt:lpstr>
      <vt:lpstr>Inspection Report</vt:lpstr>
      <vt:lpstr>Characteristics of a Good Audit Report</vt:lpstr>
      <vt:lpstr>Is this sentence readable?</vt:lpstr>
      <vt:lpstr>Revised</vt:lpstr>
      <vt:lpstr>Audit Para on Sporting Chance programme of Australia</vt:lpstr>
      <vt:lpstr>PowerPoint Presentation</vt:lpstr>
      <vt:lpstr>Compliance Audit Reports</vt:lpstr>
      <vt:lpstr>Reporting in Performance Audit Language</vt:lpstr>
      <vt:lpstr>Performance Audit Report requirements</vt:lpstr>
      <vt:lpstr>PowerPoint Presentation</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ISSAI 3000/3100:  Performance Audits</dc:title>
  <dc:creator>user</dc:creator>
  <cp:lastModifiedBy>admin</cp:lastModifiedBy>
  <cp:revision>135</cp:revision>
  <dcterms:created xsi:type="dcterms:W3CDTF">2012-08-16T05:20:30Z</dcterms:created>
  <dcterms:modified xsi:type="dcterms:W3CDTF">2014-08-04T09:47:22Z</dcterms:modified>
</cp:coreProperties>
</file>