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16"/>
  </p:notesMasterIdLst>
  <p:sldIdLst>
    <p:sldId id="256" r:id="rId2"/>
    <p:sldId id="257" r:id="rId3"/>
    <p:sldId id="258" r:id="rId4"/>
    <p:sldId id="297" r:id="rId5"/>
    <p:sldId id="298" r:id="rId6"/>
    <p:sldId id="281" r:id="rId7"/>
    <p:sldId id="290" r:id="rId8"/>
    <p:sldId id="302" r:id="rId9"/>
    <p:sldId id="300" r:id="rId10"/>
    <p:sldId id="301" r:id="rId11"/>
    <p:sldId id="303" r:id="rId12"/>
    <p:sldId id="304" r:id="rId13"/>
    <p:sldId id="305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3AB7B-BA78-40A3-B0D3-866709B1FBB8}" type="datetimeFigureOut">
              <a:rPr lang="en-US" smtClean="0"/>
              <a:pPr/>
              <a:t>8/4/2014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F609C-093B-4331-9C78-F83A05735D0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427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F609C-093B-4331-9C78-F83A05735D0B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9156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F609C-093B-4331-9C78-F83A05735D0B}" type="slidenum">
              <a:rPr lang="en-IN" smtClean="0"/>
              <a:pPr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957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D652D-EA19-45B2-8BDD-F2CBB1D352F7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06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D731-919C-4BB9-954D-EB7B48375E9C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190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FB070-E797-4B96-B559-4004840851D5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91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4653F-0EEF-46A3-B120-96DF92DAF33F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113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8E6C-6386-4AA5-BA62-D1E69672AC1E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66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ED53-93BA-4F2D-90B5-79FCD09B5A88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667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929F-7D42-4252-9E5A-40C185679B76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356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54BF9-7DB9-42FA-92B6-01483354908F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23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AA4FD-E61D-4490-83D4-FCDAF8B2EE01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47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F18D97A4-9778-4BA9-8E26-3C559555BA08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95D1-5066-458D-AF0F-BE3EE1BC764B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371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290EC26-77E2-4468-AD64-B0D9004E9841}" type="datetime1">
              <a:rPr lang="en-US" smtClean="0"/>
              <a:pPr/>
              <a:t>8/4/2014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IN" smtClean="0"/>
              <a:t>Session 4 - Performance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BDE43B-4076-4E70-88F6-2972CFE3BABE}" type="slidenum">
              <a:rPr lang="en-IN" smtClean="0"/>
              <a:pPr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15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Balanced and Fair Reporting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Balanced and Fair - 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Places the audit results in perspective</a:t>
            </a:r>
          </a:p>
          <a:p>
            <a:r>
              <a:rPr lang="en-US" dirty="0" smtClean="0"/>
              <a:t>Not misleading</a:t>
            </a:r>
          </a:p>
          <a:p>
            <a:r>
              <a:rPr lang="en-US" dirty="0" smtClean="0"/>
              <a:t>Not exaggerate or overemphasize deficient performance</a:t>
            </a:r>
          </a:p>
          <a:p>
            <a:r>
              <a:rPr lang="en-US" dirty="0" smtClean="0"/>
              <a:t>Covers both positive and negative findings</a:t>
            </a:r>
          </a:p>
          <a:p>
            <a:r>
              <a:rPr lang="en-US" dirty="0" smtClean="0"/>
              <a:t>Presents evidence in unbiased manner</a:t>
            </a:r>
          </a:p>
          <a:p>
            <a:r>
              <a:rPr lang="en-US" dirty="0" smtClean="0"/>
              <a:t>Audit interpretations are based on facts</a:t>
            </a:r>
          </a:p>
          <a:p>
            <a:r>
              <a:rPr lang="en-US" dirty="0" smtClean="0"/>
              <a:t>Facts are not suppressed</a:t>
            </a:r>
          </a:p>
          <a:p>
            <a:pPr algn="r">
              <a:buNone/>
            </a:pPr>
            <a:r>
              <a:rPr lang="en-US" dirty="0" smtClean="0"/>
              <a:t>(ISSAI 3000, Para 5.2 &amp; 5.3)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3 – Response of Audited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finalization of draft audit report, what are the important issues to be borne in mind/steps to be taken  to </a:t>
            </a:r>
          </a:p>
          <a:p>
            <a:pPr lvl="1"/>
            <a:r>
              <a:rPr lang="en-US" dirty="0" smtClean="0"/>
              <a:t>obtain and </a:t>
            </a:r>
          </a:p>
          <a:p>
            <a:pPr lvl="1"/>
            <a:r>
              <a:rPr lang="en-US" dirty="0" smtClean="0"/>
              <a:t>report </a:t>
            </a:r>
          </a:p>
          <a:p>
            <a:pPr>
              <a:buNone/>
            </a:pPr>
            <a:r>
              <a:rPr lang="en-US" dirty="0" smtClean="0"/>
              <a:t>	on the response of audited agencies before writing the final report?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Response of Audited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/>
              <a:t>Auditee</a:t>
            </a:r>
            <a:r>
              <a:rPr lang="en-US" i="1" dirty="0" smtClean="0"/>
              <a:t>(s) are given opportunity to examine content and comment on </a:t>
            </a:r>
          </a:p>
          <a:p>
            <a:pPr lvl="1"/>
            <a:r>
              <a:rPr lang="en-US" i="1" dirty="0" smtClean="0"/>
              <a:t>audit findings; </a:t>
            </a:r>
          </a:p>
          <a:p>
            <a:pPr lvl="1"/>
            <a:r>
              <a:rPr lang="en-US" i="1" dirty="0" smtClean="0"/>
              <a:t>conclusions and recommendations </a:t>
            </a:r>
          </a:p>
          <a:p>
            <a:r>
              <a:rPr lang="en-US" i="1" dirty="0" smtClean="0"/>
              <a:t>Where disagreements occur they are analyzed and factual errors corrected</a:t>
            </a:r>
          </a:p>
          <a:p>
            <a:r>
              <a:rPr lang="en-US" i="1" dirty="0" smtClean="0"/>
              <a:t>Where responses from </a:t>
            </a:r>
            <a:r>
              <a:rPr lang="en-US" i="1" dirty="0" err="1" smtClean="0"/>
              <a:t>auditee</a:t>
            </a:r>
            <a:r>
              <a:rPr lang="en-US" i="1" dirty="0" smtClean="0"/>
              <a:t> provide new information, it is assessed and draft report modified, provided usual standards of evidence are met</a:t>
            </a:r>
          </a:p>
          <a:p>
            <a:r>
              <a:rPr lang="en-US" i="1" dirty="0" smtClean="0"/>
              <a:t>Oral and written responses, should as far as possible be documented</a:t>
            </a:r>
          </a:p>
          <a:p>
            <a:pPr algn="r">
              <a:buNone/>
            </a:pPr>
            <a:r>
              <a:rPr lang="en-US" i="1" dirty="0" smtClean="0"/>
              <a:t>(ISSAI 3000, 4.5)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4 – Response of Audited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our SAI practices on obtaining response of audited agencies and incorporating such responses in line ISSAI requirements?</a:t>
            </a:r>
          </a:p>
          <a:p>
            <a:r>
              <a:rPr lang="en-US" dirty="0" smtClean="0"/>
              <a:t>What are the challenges faced in our SAI in incorporating response of audited agencies?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Exercise 2-C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b="1" dirty="0" smtClean="0"/>
              <a:t>Objective: </a:t>
            </a:r>
            <a:r>
              <a:rPr lang="en-US" sz="3200" dirty="0" smtClean="0"/>
              <a:t>Assess ability to write a balanced and fair audit report</a:t>
            </a:r>
            <a:endParaRPr lang="en-IN" sz="3200" dirty="0" smtClean="0"/>
          </a:p>
          <a:p>
            <a:r>
              <a:rPr lang="en-US" sz="3200" b="1" dirty="0" smtClean="0"/>
              <a:t>Nature of exercise:</a:t>
            </a:r>
            <a:r>
              <a:rPr lang="en-US" sz="3200" dirty="0" smtClean="0"/>
              <a:t> Contains details relating to a performance audit on Integrated Child Development Services.</a:t>
            </a:r>
            <a:endParaRPr lang="en-IN" sz="3200" dirty="0" smtClean="0"/>
          </a:p>
          <a:p>
            <a:r>
              <a:rPr lang="en-US" sz="3200" b="1" dirty="0" smtClean="0"/>
              <a:t>Estimated time required:</a:t>
            </a:r>
            <a:r>
              <a:rPr lang="en-US" sz="3200" dirty="0" smtClean="0"/>
              <a:t> 45 minutes</a:t>
            </a:r>
            <a:endParaRPr lang="en-IN" sz="3200" dirty="0" smtClean="0"/>
          </a:p>
          <a:p>
            <a:pPr lvl="1"/>
            <a:r>
              <a:rPr lang="en-US" sz="2900" dirty="0" smtClean="0"/>
              <a:t>Discussion in sub-group: 30 minutes</a:t>
            </a:r>
            <a:endParaRPr lang="en-IN" sz="2900" dirty="0" smtClean="0"/>
          </a:p>
          <a:p>
            <a:pPr lvl="1"/>
            <a:r>
              <a:rPr lang="en-US" sz="2900" dirty="0" smtClean="0"/>
              <a:t>Discussion in plenary: 15 minutes</a:t>
            </a:r>
            <a:endParaRPr lang="en-IN" sz="2900" dirty="0" smtClean="0"/>
          </a:p>
          <a:p>
            <a:r>
              <a:rPr lang="en-US" sz="3200" b="1" dirty="0" smtClean="0"/>
              <a:t>Instructions:</a:t>
            </a:r>
            <a:r>
              <a:rPr lang="en-US" sz="3200" dirty="0" smtClean="0"/>
              <a:t>  After reading the details given below in the exercise write audit paragraphs relating to the performance audit keeping in view the requirements of balanced and fair reporting.  </a:t>
            </a: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Overview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Characteristics of  good Audit Evidence</a:t>
            </a:r>
          </a:p>
          <a:p>
            <a:r>
              <a:rPr lang="en-US" dirty="0" smtClean="0"/>
              <a:t>Balanced and Fair Reporting</a:t>
            </a:r>
          </a:p>
          <a:p>
            <a:r>
              <a:rPr lang="en-US" dirty="0" smtClean="0"/>
              <a:t>Consideration of audited agencies’ response and 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At the end of the session, you will be able to write audit paragraphs to the extent that they are balanced and fair as per ISSAI requirements</a:t>
            </a: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1 – Audit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audit evidence?</a:t>
            </a:r>
          </a:p>
          <a:p>
            <a:r>
              <a:rPr lang="en-US" dirty="0" smtClean="0"/>
              <a:t>What are the characteristics of  good audit evidence?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Audit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Evidence</a:t>
            </a:r>
          </a:p>
          <a:p>
            <a:pPr lvl="1"/>
            <a:r>
              <a:rPr lang="en-US" dirty="0" smtClean="0"/>
              <a:t>Information collected to support the auditor’s judgment and conclusion regarding the organization, program, activity or function under audit  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Characteristics of audit evidence</a:t>
            </a:r>
          </a:p>
          <a:p>
            <a:pPr lvl="1"/>
            <a:r>
              <a:rPr lang="en-US" dirty="0" smtClean="0"/>
              <a:t>Sufficient -  enough to persuade a reasonable person that audit findings and conclusions are warranted</a:t>
            </a:r>
          </a:p>
          <a:p>
            <a:pPr lvl="1"/>
            <a:r>
              <a:rPr lang="en-US" dirty="0" smtClean="0"/>
              <a:t>Valid and reliable - it actually represents what it purports to represent</a:t>
            </a:r>
          </a:p>
          <a:p>
            <a:pPr lvl="1"/>
            <a:r>
              <a:rPr lang="en-US" dirty="0" smtClean="0"/>
              <a:t>Relevant - a clear and logical relationship to audit objectives and criteria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5</a:t>
            </a:fld>
            <a:endParaRPr lang="en-IN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44408" y="6346147"/>
            <a:ext cx="545976" cy="511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4-A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Objective: </a:t>
            </a:r>
            <a:r>
              <a:rPr lang="en-US" dirty="0" smtClean="0"/>
              <a:t>Assess ability to apply knowledge of ISSAI requirements relating to audit evidence</a:t>
            </a:r>
          </a:p>
          <a:p>
            <a:r>
              <a:rPr lang="en-US" b="1" dirty="0" smtClean="0"/>
              <a:t>Estimated time required:</a:t>
            </a:r>
            <a:r>
              <a:rPr lang="en-US" dirty="0" smtClean="0"/>
              <a:t> 35 minutes</a:t>
            </a:r>
          </a:p>
          <a:p>
            <a:pPr lvl="1"/>
            <a:r>
              <a:rPr lang="en-US" dirty="0" smtClean="0"/>
              <a:t>Discussion in sub-group: 15 minutes</a:t>
            </a:r>
          </a:p>
          <a:p>
            <a:pPr lvl="1"/>
            <a:r>
              <a:rPr lang="en-US" dirty="0" smtClean="0"/>
              <a:t>Discussion in plenary: 10 minutes</a:t>
            </a:r>
          </a:p>
          <a:p>
            <a:r>
              <a:rPr lang="en-US" b="1" dirty="0" smtClean="0"/>
              <a:t>Instructions:</a:t>
            </a:r>
            <a:r>
              <a:rPr lang="en-US" dirty="0" smtClean="0"/>
              <a:t>  After reading the scenarios, discuss whether the audit evidence obtained meets the ISSAI requirements. If not, indicate the nature of shortcoming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Audit Evidence Problems - Illustrations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Based on a single source (reliability, validity, sufficiency);</a:t>
            </a:r>
          </a:p>
          <a:p>
            <a:r>
              <a:rPr lang="en-US" sz="2200" dirty="0" smtClean="0"/>
              <a:t>Oral evidence not supported by documentation or observation (reliability);</a:t>
            </a:r>
          </a:p>
          <a:p>
            <a:r>
              <a:rPr lang="en-US" sz="2200" dirty="0" smtClean="0"/>
              <a:t>Not time-sensitive, i.e. too old and does not reflect changes (relevance);</a:t>
            </a:r>
          </a:p>
          <a:p>
            <a:r>
              <a:rPr lang="en-US" sz="2200" dirty="0" smtClean="0"/>
              <a:t>Source has a vested interest in outcome (reliability);</a:t>
            </a:r>
          </a:p>
          <a:p>
            <a:r>
              <a:rPr lang="en-US" sz="2200" dirty="0" smtClean="0"/>
              <a:t>Samples collected are not representative (relevance, validity, sufficiency);</a:t>
            </a:r>
          </a:p>
          <a:p>
            <a:r>
              <a:rPr lang="en-US" sz="2200" dirty="0" smtClean="0"/>
              <a:t>Relates to an isolated occurrence (validity, sufficiency);</a:t>
            </a:r>
          </a:p>
          <a:p>
            <a:r>
              <a:rPr lang="en-US" sz="2200" dirty="0" smtClean="0"/>
              <a:t>Incomplete, i.e. does not demonstrate a cause or effect (reliability, sufficiency); </a:t>
            </a:r>
            <a:r>
              <a:rPr lang="en-US" sz="2200" dirty="0" smtClean="0"/>
              <a:t>and Conflicting </a:t>
            </a:r>
            <a:r>
              <a:rPr lang="en-US" sz="2200" dirty="0" smtClean="0"/>
              <a:t>(reliability)</a:t>
            </a:r>
          </a:p>
          <a:p>
            <a:pPr algn="r">
              <a:buNone/>
            </a:pPr>
            <a:r>
              <a:rPr lang="en-US" sz="2200" dirty="0" smtClean="0"/>
              <a:t>(ISSAI 3000, Appendix 3, Paragraph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 4-B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Objective: </a:t>
            </a:r>
            <a:r>
              <a:rPr lang="en-US" dirty="0" smtClean="0"/>
              <a:t>Assess ability to identify balanced and fair reporting</a:t>
            </a:r>
          </a:p>
          <a:p>
            <a:r>
              <a:rPr lang="en-US" b="1" dirty="0" smtClean="0"/>
              <a:t>Estimated time required:</a:t>
            </a:r>
            <a:r>
              <a:rPr lang="en-US" dirty="0" smtClean="0"/>
              <a:t> 45 minutes</a:t>
            </a:r>
          </a:p>
          <a:p>
            <a:pPr lvl="1"/>
            <a:r>
              <a:rPr lang="en-US" dirty="0" smtClean="0"/>
              <a:t>Discussion in sub-group: 30 minutes</a:t>
            </a:r>
          </a:p>
          <a:p>
            <a:pPr lvl="1"/>
            <a:r>
              <a:rPr lang="en-US" dirty="0" smtClean="0"/>
              <a:t>Discussion in plenary: 15 minutes</a:t>
            </a:r>
          </a:p>
          <a:p>
            <a:r>
              <a:rPr lang="en-US" b="1" dirty="0" smtClean="0"/>
              <a:t>Instructions:</a:t>
            </a:r>
            <a:r>
              <a:rPr lang="en-US" dirty="0" smtClean="0"/>
              <a:t> After reading the three paragraphs, discuss whether they are balanced and fair. Support your response with justifications.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Question 2 – Balanced and Fair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various indicators of a balanced and fair audit report?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E43B-4076-4E70-88F6-2972CFE3BABE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rgbClr val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2673</TotalTime>
  <Words>666</Words>
  <Application>Microsoft Office PowerPoint</Application>
  <PresentationFormat>On-screen Show (4:3)</PresentationFormat>
  <Paragraphs>88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Retrospect</vt:lpstr>
      <vt:lpstr>Balanced and Fair Reporting </vt:lpstr>
      <vt:lpstr>Session Overview</vt:lpstr>
      <vt:lpstr>Learning Objectives</vt:lpstr>
      <vt:lpstr>Discussion Question 1 – Audit Evidence</vt:lpstr>
      <vt:lpstr>Audit Evidence</vt:lpstr>
      <vt:lpstr>Exercise 4-A</vt:lpstr>
      <vt:lpstr>Audit Evidence Problems - Illustrations</vt:lpstr>
      <vt:lpstr>Exercise 4-B</vt:lpstr>
      <vt:lpstr>Discussion Question 2 – Balanced and Fair</vt:lpstr>
      <vt:lpstr>Balanced and Fair - Indicators</vt:lpstr>
      <vt:lpstr>Discussion Question 3 – Response of Audited Agency</vt:lpstr>
      <vt:lpstr>Response of Audited Agency</vt:lpstr>
      <vt:lpstr>Discussion Question 4 – Response of Audited Agency</vt:lpstr>
      <vt:lpstr>Exercise 2-C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ISSAI 3000/3100:  Performance Audits</dc:title>
  <dc:creator>user</dc:creator>
  <cp:lastModifiedBy>admin</cp:lastModifiedBy>
  <cp:revision>192</cp:revision>
  <dcterms:created xsi:type="dcterms:W3CDTF">2012-08-16T05:20:30Z</dcterms:created>
  <dcterms:modified xsi:type="dcterms:W3CDTF">2014-08-04T09:23:55Z</dcterms:modified>
</cp:coreProperties>
</file>