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300" r:id="rId3"/>
    <p:sldId id="258" r:id="rId4"/>
    <p:sldId id="298" r:id="rId5"/>
    <p:sldId id="306" r:id="rId6"/>
    <p:sldId id="308" r:id="rId7"/>
    <p:sldId id="309" r:id="rId8"/>
    <p:sldId id="310" r:id="rId9"/>
    <p:sldId id="297" r:id="rId10"/>
    <p:sldId id="290" r:id="rId11"/>
    <p:sldId id="291" r:id="rId12"/>
    <p:sldId id="282" r:id="rId13"/>
    <p:sldId id="292" r:id="rId14"/>
    <p:sldId id="294" r:id="rId15"/>
    <p:sldId id="293" r:id="rId16"/>
    <p:sldId id="283" r:id="rId17"/>
    <p:sldId id="301" r:id="rId18"/>
    <p:sldId id="302" r:id="rId19"/>
    <p:sldId id="312" r:id="rId20"/>
    <p:sldId id="313" r:id="rId21"/>
    <p:sldId id="314" r:id="rId22"/>
    <p:sldId id="307" r:id="rId23"/>
    <p:sldId id="315" r:id="rId24"/>
    <p:sldId id="303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23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59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3AB7B-BA78-40A3-B0D3-866709B1FBB8}" type="datetimeFigureOut">
              <a:rPr lang="en-US" smtClean="0"/>
              <a:pPr/>
              <a:t>7/12/2013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F609C-093B-4331-9C78-F83A05735D0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8345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A1D652D-EA19-45B2-8BDD-F2CBB1D352F7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D731-919C-4BB9-954D-EB7B48375E9C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FB070-E797-4B96-B559-4004840851D5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653F-0EEF-46A3-B120-96DF92DAF33F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8468E6C-6386-4AA5-BA62-D1E69672AC1E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ED53-93BA-4F2D-90B5-79FCD09B5A88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929F-7D42-4252-9E5A-40C185679B76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4BF9-7DB9-42FA-92B6-01483354908F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AA4FD-E61D-4490-83D4-FCDAF8B2EE01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97A4-9778-4BA9-8E26-3C559555BA08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95D1-5066-458D-AF0F-BE3EE1BC764B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290EC26-77E2-4468-AD64-B0D9004E9841}" type="datetime1">
              <a:rPr lang="en-US" smtClean="0"/>
              <a:pPr/>
              <a:t>7/12/2013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Introduction to Audit Reporting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Workshop on Audit Reporting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528160"/>
          </a:xfrm>
        </p:spPr>
        <p:txBody>
          <a:bodyPr>
            <a:normAutofit/>
          </a:bodyPr>
          <a:lstStyle/>
          <a:p>
            <a:pPr lvl="1"/>
            <a:r>
              <a:rPr lang="en-IN" i="1" dirty="0"/>
              <a:t>Generally, the annual report shall cover all activities of the SAI; only when interests worthy of protection or protected by law are involved shall the SAI carefully weigh such interests against the benefits of </a:t>
            </a:r>
            <a:r>
              <a:rPr lang="en-IN" i="1" dirty="0" smtClean="0"/>
              <a:t>disclosure.</a:t>
            </a:r>
            <a:endParaRPr lang="en-US" dirty="0" smtClean="0"/>
          </a:p>
          <a:p>
            <a:r>
              <a:rPr lang="en-IN" dirty="0"/>
              <a:t>Section 17. Method of reporting </a:t>
            </a:r>
            <a:endParaRPr lang="en-IN" i="1" dirty="0"/>
          </a:p>
          <a:p>
            <a:pPr lvl="1"/>
            <a:r>
              <a:rPr lang="en-IN" i="1" dirty="0"/>
              <a:t>The reports shall present the facts and their assessment in an objective, clear manner and be limited to essentials. The </a:t>
            </a:r>
            <a:r>
              <a:rPr lang="en-IN" i="1" dirty="0" smtClean="0"/>
              <a:t>reports </a:t>
            </a:r>
            <a:r>
              <a:rPr lang="en-IN" i="1" dirty="0"/>
              <a:t>shall be precise and easy to understand</a:t>
            </a:r>
            <a:r>
              <a:rPr lang="en-IN" i="1" dirty="0" smtClean="0"/>
              <a:t>.</a:t>
            </a:r>
          </a:p>
          <a:p>
            <a:pPr lvl="1"/>
            <a:r>
              <a:rPr lang="en-IN" i="1" dirty="0"/>
              <a:t>The </a:t>
            </a:r>
            <a:r>
              <a:rPr lang="en-IN" i="1" dirty="0" smtClean="0"/>
              <a:t>SAI </a:t>
            </a:r>
            <a:r>
              <a:rPr lang="en-IN" i="1" dirty="0"/>
              <a:t>shall give due consideration to </a:t>
            </a:r>
            <a:r>
              <a:rPr lang="en-IN" i="1" dirty="0" smtClean="0"/>
              <a:t>views </a:t>
            </a:r>
            <a:r>
              <a:rPr lang="en-IN" i="1" dirty="0"/>
              <a:t>of the audited organisations on its findings.</a:t>
            </a:r>
            <a:endParaRPr lang="en-IN" i="1" dirty="0" smtClean="0"/>
          </a:p>
          <a:p>
            <a:pPr lvl="1"/>
            <a:endParaRPr lang="en-US" i="1" dirty="0"/>
          </a:p>
          <a:p>
            <a:pPr lvl="1"/>
            <a:endParaRPr lang="en-IN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10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 smtClean="0"/>
              <a:t> </a:t>
            </a:r>
            <a:r>
              <a:rPr lang="en-IN" dirty="0"/>
              <a:t>Level Two </a:t>
            </a:r>
            <a:r>
              <a:rPr lang="en-IN" dirty="0" smtClean="0"/>
              <a:t>ISSAIs -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Level Two ISSAIs: contain necessary preconditions for proper functioning and professional conduct of </a:t>
            </a:r>
            <a:r>
              <a:rPr lang="en-US" dirty="0" smtClean="0"/>
              <a:t>SAIs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Level Two ISSAIs are:</a:t>
            </a:r>
          </a:p>
          <a:p>
            <a:pPr lvl="1"/>
            <a:r>
              <a:rPr lang="en-US" dirty="0"/>
              <a:t>ISSAI 10 – Mexico Declaration on SAI Independence</a:t>
            </a:r>
          </a:p>
          <a:p>
            <a:pPr lvl="2"/>
            <a:r>
              <a:rPr lang="en-US" dirty="0"/>
              <a:t>ISSAI 11- INTOSAI Guidelines and Good Practices relating to SAI Independence</a:t>
            </a:r>
          </a:p>
          <a:p>
            <a:pPr lvl="1"/>
            <a:r>
              <a:rPr lang="en-US" dirty="0"/>
              <a:t>ISSAI 20 – Principles of Transparency and Accountability</a:t>
            </a:r>
          </a:p>
          <a:p>
            <a:pPr lvl="2"/>
            <a:r>
              <a:rPr lang="en-US" dirty="0"/>
              <a:t>ISSAI 21 – Principles of Transparency and Accountability: Principles and Good Practices</a:t>
            </a:r>
          </a:p>
          <a:p>
            <a:pPr lvl="1"/>
            <a:r>
              <a:rPr lang="en-US" dirty="0"/>
              <a:t>ISSAI 30 – Code of Ethics</a:t>
            </a:r>
          </a:p>
          <a:p>
            <a:pPr lvl="1"/>
            <a:r>
              <a:rPr lang="en-US" dirty="0"/>
              <a:t>ISSAI 40 – Quality Control for SAIs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11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ISSAI Requirements Level 2</a:t>
            </a:r>
            <a:br>
              <a:rPr lang="en-US" dirty="0"/>
            </a:br>
            <a:r>
              <a:rPr lang="en-US" dirty="0"/>
              <a:t> on audit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SAI is free from direction or interference from the Legislature or the Executive in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Planning</a:t>
            </a:r>
            <a:r>
              <a:rPr lang="en-US" dirty="0"/>
              <a:t>, programming, conducting, reporting and following up of their audits</a:t>
            </a:r>
          </a:p>
          <a:p>
            <a:pPr marL="274320" lvl="1" indent="0">
              <a:buNone/>
            </a:pPr>
            <a:endParaRPr lang="en-US" dirty="0"/>
          </a:p>
          <a:p>
            <a:pPr lvl="1" algn="r">
              <a:buNone/>
            </a:pPr>
            <a:endParaRPr lang="en-US" b="1" dirty="0"/>
          </a:p>
          <a:p>
            <a:pPr lvl="1" algn="r">
              <a:buNone/>
            </a:pPr>
            <a:r>
              <a:rPr lang="en-US" dirty="0"/>
              <a:t>(ISSAI 10, Principle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12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ISSAI </a:t>
            </a:r>
            <a:r>
              <a:rPr lang="en-US" dirty="0" smtClean="0"/>
              <a:t>Requirements Level 2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on audit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SAI has freedom </a:t>
            </a:r>
            <a:r>
              <a:rPr lang="en-US" dirty="0" smtClean="0"/>
              <a:t>to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report the results of their audit work</a:t>
            </a:r>
          </a:p>
          <a:p>
            <a:pPr lvl="1"/>
            <a:r>
              <a:rPr lang="en-US" dirty="0"/>
              <a:t>make observations and recommendations in their audit reports, taking into consideration, as appropriate, the views of the audited entity</a:t>
            </a:r>
            <a:endParaRPr lang="en-GB" dirty="0"/>
          </a:p>
          <a:p>
            <a:pPr lvl="1"/>
            <a:r>
              <a:rPr lang="en-US" dirty="0"/>
              <a:t>decide on the timing of their audit reports except where specific reporting requirements are prescribed by law</a:t>
            </a:r>
          </a:p>
          <a:p>
            <a:pPr lvl="1"/>
            <a:r>
              <a:rPr lang="en-US" dirty="0"/>
              <a:t>publish and disseminate their reports, once they have been formally tabled or delivered</a:t>
            </a:r>
          </a:p>
          <a:p>
            <a:pPr lvl="1" algn="r">
              <a:buNone/>
            </a:pPr>
            <a:r>
              <a:rPr lang="en-US" dirty="0"/>
              <a:t>(ISSAI 10, Principles 4,5 &amp;6)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13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ISSAI Requirements Level 2</a:t>
            </a:r>
            <a:br>
              <a:rPr lang="en-US" dirty="0"/>
            </a:br>
            <a:r>
              <a:rPr lang="en-US" dirty="0"/>
              <a:t> on audit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56152"/>
          </a:xfrm>
        </p:spPr>
        <p:txBody>
          <a:bodyPr/>
          <a:lstStyle/>
          <a:p>
            <a:r>
              <a:rPr lang="en-US" dirty="0"/>
              <a:t>SAI assesses and reports on its operations and performance in all areas, such as financial audit, compliance audit and performance audit</a:t>
            </a:r>
          </a:p>
          <a:p>
            <a:r>
              <a:rPr lang="en-US" dirty="0"/>
              <a:t>SAI makes public its conclusions and recommendations from audits unless it is considered confidential by special laws and regulations</a:t>
            </a:r>
          </a:p>
          <a:p>
            <a:r>
              <a:rPr lang="en-US" dirty="0"/>
              <a:t>SAI reports on follow up measures taken with respect to its recommendations</a:t>
            </a:r>
          </a:p>
          <a:p>
            <a:pPr marL="0" indent="0">
              <a:buNone/>
            </a:pPr>
            <a:endParaRPr lang="en-US" dirty="0"/>
          </a:p>
          <a:p>
            <a:pPr algn="r">
              <a:buNone/>
            </a:pPr>
            <a:r>
              <a:rPr lang="en-US" sz="2300" dirty="0"/>
              <a:t>(ISSAI 20, Principle 6, 7 &amp; 9)</a:t>
            </a:r>
            <a:endParaRPr lang="en-US" sz="23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14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ISSAI Requirements Level 2</a:t>
            </a:r>
            <a:br>
              <a:rPr lang="en-US" dirty="0"/>
            </a:br>
            <a:r>
              <a:rPr lang="en-US" dirty="0"/>
              <a:t> on audit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SAI </a:t>
            </a:r>
            <a:r>
              <a:rPr lang="en-US" dirty="0"/>
              <a:t>keeps the audited body informed about its audit objectives, methodology and </a:t>
            </a:r>
            <a:r>
              <a:rPr lang="en-US" dirty="0" smtClean="0"/>
              <a:t>findings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SAI's audit findings are subject to procedures of comment and the recommendations to discussions and responses from the audited </a:t>
            </a:r>
            <a:r>
              <a:rPr lang="en-US" dirty="0" smtClean="0"/>
              <a:t>entity</a:t>
            </a:r>
          </a:p>
          <a:p>
            <a:pPr marL="0" indent="0">
              <a:buNone/>
            </a:pPr>
            <a:endParaRPr lang="en-US" dirty="0"/>
          </a:p>
          <a:p>
            <a:pPr lvl="1" algn="r">
              <a:buNone/>
            </a:pPr>
            <a:r>
              <a:rPr lang="en-US" dirty="0">
                <a:solidFill>
                  <a:schemeClr val="tx1"/>
                </a:solidFill>
              </a:rPr>
              <a:t>(ISSAI 20, Principle 3 and ISSAI 40, Element 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15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ISSAI Requirements Level 2</a:t>
            </a:r>
            <a:br>
              <a:rPr lang="en-US" dirty="0"/>
            </a:br>
            <a:r>
              <a:rPr lang="en-US" dirty="0"/>
              <a:t> on audit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SAIs follow-up procedures:</a:t>
            </a:r>
          </a:p>
          <a:p>
            <a:pPr lvl="1"/>
            <a:r>
              <a:rPr lang="en-US" sz="2400" dirty="0"/>
              <a:t>ensure that audited entities address their observations and recommendations and those made by Legislature</a:t>
            </a:r>
          </a:p>
          <a:p>
            <a:pPr lvl="1"/>
            <a:r>
              <a:rPr lang="en-US" sz="2400" dirty="0"/>
              <a:t>allow audited entity to provide information on corrective measures taken or why corrective actions were not </a:t>
            </a:r>
            <a:r>
              <a:rPr lang="en-US" sz="2400" dirty="0" smtClean="0"/>
              <a:t>taken</a:t>
            </a:r>
          </a:p>
          <a:p>
            <a:pPr marL="274320" lvl="1" indent="0">
              <a:buNone/>
            </a:pPr>
            <a:endParaRPr lang="en-US" sz="2400" dirty="0"/>
          </a:p>
          <a:p>
            <a:r>
              <a:rPr lang="en-US" sz="2700" dirty="0"/>
              <a:t>SAIs submit their follow-up reports to the Legislature, one of its commissions, or auditee’s governing board, for consideration and </a:t>
            </a:r>
            <a:r>
              <a:rPr lang="en-US" sz="2700" dirty="0" smtClean="0"/>
              <a:t>action</a:t>
            </a:r>
          </a:p>
          <a:p>
            <a:pPr marL="0" indent="0">
              <a:buNone/>
            </a:pPr>
            <a:endParaRPr lang="en-US" sz="2700" dirty="0"/>
          </a:p>
          <a:p>
            <a:pPr algn="r">
              <a:buNone/>
            </a:pPr>
            <a:r>
              <a:rPr lang="en-US" sz="2300" dirty="0"/>
              <a:t>(ISSAI 10, Principle 7 and ISSAI 20, Principle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16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 smtClean="0"/>
              <a:t> </a:t>
            </a:r>
            <a:r>
              <a:rPr lang="en-IN" dirty="0"/>
              <a:t>Level Three </a:t>
            </a:r>
            <a:r>
              <a:rPr lang="en-IN" dirty="0" smtClean="0"/>
              <a:t>ISSAIs - in </a:t>
            </a:r>
            <a:r>
              <a:rPr lang="en-IN" dirty="0"/>
              <a:t>brief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17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84144"/>
          </a:xfrm>
        </p:spPr>
        <p:txBody>
          <a:bodyPr/>
          <a:lstStyle/>
          <a:p>
            <a:r>
              <a:rPr lang="en-US" dirty="0"/>
              <a:t>Level </a:t>
            </a:r>
            <a:r>
              <a:rPr lang="en-US" dirty="0" smtClean="0"/>
              <a:t>Three </a:t>
            </a:r>
            <a:r>
              <a:rPr lang="en-US" dirty="0"/>
              <a:t>ISSAIs: </a:t>
            </a:r>
            <a:r>
              <a:rPr lang="en-US" dirty="0" smtClean="0"/>
              <a:t> contain fundamental auditing principles of SAIs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Level </a:t>
            </a:r>
            <a:r>
              <a:rPr lang="en-US" dirty="0" smtClean="0"/>
              <a:t>Three </a:t>
            </a:r>
            <a:r>
              <a:rPr lang="en-US" dirty="0"/>
              <a:t>ISSAIs are:</a:t>
            </a:r>
          </a:p>
          <a:p>
            <a:pPr lvl="1"/>
            <a:r>
              <a:rPr lang="en-US" dirty="0"/>
              <a:t>ISSAI </a:t>
            </a:r>
            <a:r>
              <a:rPr lang="en-US" dirty="0" smtClean="0"/>
              <a:t>100 </a:t>
            </a:r>
            <a:r>
              <a:rPr lang="en-US" dirty="0"/>
              <a:t>– </a:t>
            </a:r>
            <a:r>
              <a:rPr lang="en-IN" dirty="0"/>
              <a:t>Basic Principles in Government </a:t>
            </a:r>
            <a:r>
              <a:rPr lang="en-IN" dirty="0" smtClean="0"/>
              <a:t>Auditing</a:t>
            </a:r>
            <a:endParaRPr lang="en-US" dirty="0"/>
          </a:p>
          <a:p>
            <a:pPr lvl="1"/>
            <a:r>
              <a:rPr lang="en-US" dirty="0"/>
              <a:t>ISSAI </a:t>
            </a:r>
            <a:r>
              <a:rPr lang="en-US" dirty="0" smtClean="0"/>
              <a:t>200 </a:t>
            </a:r>
            <a:r>
              <a:rPr lang="en-US" dirty="0"/>
              <a:t>– </a:t>
            </a:r>
            <a:r>
              <a:rPr lang="en-IN" dirty="0"/>
              <a:t>General standards in Government Auditing and standards with ethical significance</a:t>
            </a:r>
            <a:endParaRPr lang="en-US" dirty="0"/>
          </a:p>
          <a:p>
            <a:pPr lvl="1"/>
            <a:r>
              <a:rPr lang="en-US" dirty="0"/>
              <a:t>ISSAI </a:t>
            </a:r>
            <a:r>
              <a:rPr lang="en-US" dirty="0" smtClean="0"/>
              <a:t>300 </a:t>
            </a:r>
            <a:r>
              <a:rPr lang="en-US" dirty="0"/>
              <a:t>– </a:t>
            </a:r>
            <a:r>
              <a:rPr lang="en-IN" dirty="0"/>
              <a:t>Field Standards in Government Auditing</a:t>
            </a:r>
            <a:endParaRPr lang="en-US" dirty="0"/>
          </a:p>
          <a:p>
            <a:pPr lvl="1"/>
            <a:r>
              <a:rPr lang="en-US" dirty="0" smtClean="0"/>
              <a:t>ISSAI 400 – </a:t>
            </a:r>
            <a:r>
              <a:rPr lang="en-IN" dirty="0"/>
              <a:t>Reporting standards in Government Auditing</a:t>
            </a:r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7804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ISSAI 400: Broad Framework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18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48161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 is not practical to lay down a rule for audit reporting.</a:t>
            </a:r>
          </a:p>
          <a:p>
            <a:r>
              <a:rPr lang="en-US" dirty="0" smtClean="0"/>
              <a:t>An auditor’s opinion can not be superseded.</a:t>
            </a:r>
          </a:p>
          <a:p>
            <a:r>
              <a:rPr lang="en-US" dirty="0" smtClean="0"/>
              <a:t>Auditor’s opinion/remarks can be on regularity (financial) audit, compliance to rules and regulations and as a result of performance audit</a:t>
            </a:r>
          </a:p>
          <a:p>
            <a:pPr marL="0" indent="0" algn="r">
              <a:buNone/>
            </a:pPr>
            <a:r>
              <a:rPr lang="en-US" i="1" dirty="0"/>
              <a:t>(ISSAI 400 Paragraph 1-6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Reporting Standards are briefly mentioned in </a:t>
            </a:r>
            <a:r>
              <a:rPr lang="en-US" i="1" dirty="0" smtClean="0"/>
              <a:t>Paragraph 7</a:t>
            </a:r>
          </a:p>
          <a:p>
            <a:r>
              <a:rPr lang="en-US" i="1" dirty="0" smtClean="0"/>
              <a:t>Paragraph 8 </a:t>
            </a:r>
            <a:r>
              <a:rPr lang="en-US" dirty="0" smtClean="0"/>
              <a:t>relates to both opinion and reports</a:t>
            </a:r>
          </a:p>
          <a:p>
            <a:r>
              <a:rPr lang="en-US" i="1" dirty="0" smtClean="0"/>
              <a:t>Paragraphs 9-20 </a:t>
            </a:r>
            <a:r>
              <a:rPr lang="en-US" dirty="0" smtClean="0"/>
              <a:t>relate to opinion and</a:t>
            </a:r>
          </a:p>
          <a:p>
            <a:r>
              <a:rPr lang="en-US" i="1" dirty="0" smtClean="0"/>
              <a:t>Paragraphs 21-26 </a:t>
            </a:r>
            <a:r>
              <a:rPr lang="en-US" dirty="0" smtClean="0"/>
              <a:t>relate to reports</a:t>
            </a:r>
            <a:endParaRPr lang="en-US" i="1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r">
              <a:buNone/>
            </a:pPr>
            <a:r>
              <a:rPr lang="en-US" dirty="0"/>
              <a:t>	</a:t>
            </a:r>
            <a:endParaRPr lang="en-IN" i="1" dirty="0"/>
          </a:p>
        </p:txBody>
      </p:sp>
    </p:spTree>
    <p:extLst>
      <p:ext uri="{BB962C8B-B14F-4D97-AF65-F5344CB8AC3E}">
        <p14:creationId xmlns:p14="http://schemas.microsoft.com/office/powerpoint/2010/main" xmlns="" val="31235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 smtClean="0"/>
              <a:t>Level Four</a:t>
            </a:r>
            <a:r>
              <a:rPr lang="en-IN" dirty="0"/>
              <a:t> </a:t>
            </a:r>
            <a:r>
              <a:rPr lang="en-IN" dirty="0" smtClean="0"/>
              <a:t>ISSAIs - </a:t>
            </a:r>
            <a:r>
              <a:rPr lang="en-IN" dirty="0"/>
              <a:t>in brief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19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032448"/>
          </a:xfrm>
        </p:spPr>
        <p:txBody>
          <a:bodyPr>
            <a:normAutofit/>
          </a:bodyPr>
          <a:lstStyle/>
          <a:p>
            <a:r>
              <a:rPr lang="en-US" dirty="0"/>
              <a:t>Level </a:t>
            </a:r>
            <a:r>
              <a:rPr lang="en-US" dirty="0" smtClean="0"/>
              <a:t>Four </a:t>
            </a:r>
            <a:r>
              <a:rPr lang="en-US" dirty="0"/>
              <a:t>ISSAIs: </a:t>
            </a:r>
            <a:r>
              <a:rPr lang="en-US" dirty="0" smtClean="0"/>
              <a:t> contain Auditing Guidelines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General Auditing </a:t>
            </a:r>
            <a:r>
              <a:rPr lang="en-US" dirty="0" smtClean="0"/>
              <a:t>Guidelines </a:t>
            </a:r>
            <a:r>
              <a:rPr lang="en-US" dirty="0"/>
              <a:t>(ISSAIs 1000-4999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400" dirty="0"/>
              <a:t>Financial Audit guidelines (ISSAIs 1000-2999)</a:t>
            </a:r>
          </a:p>
          <a:p>
            <a:pPr lvl="1"/>
            <a:r>
              <a:rPr lang="en-US" sz="2400" dirty="0"/>
              <a:t>Performance Audit Guidelines (ISSAIs 3000-3100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/>
              <a:t>Compliance Audit guidelines (ISSAIs </a:t>
            </a:r>
            <a:r>
              <a:rPr lang="en-US" sz="2400" dirty="0" smtClean="0"/>
              <a:t>4000-4200)</a:t>
            </a:r>
          </a:p>
          <a:p>
            <a:pPr lvl="1"/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75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Overview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168120"/>
          </a:xfrm>
        </p:spPr>
        <p:txBody>
          <a:bodyPr/>
          <a:lstStyle/>
          <a:p>
            <a:r>
              <a:rPr lang="en-US" dirty="0" smtClean="0"/>
              <a:t>Ice Breakers</a:t>
            </a:r>
          </a:p>
          <a:p>
            <a:r>
              <a:rPr lang="en-US" dirty="0" smtClean="0"/>
              <a:t>Introduction to Audit Reporting</a:t>
            </a:r>
          </a:p>
          <a:p>
            <a:r>
              <a:rPr lang="en-US" dirty="0" smtClean="0"/>
              <a:t>ISSAIs Guidelines on Audit </a:t>
            </a:r>
            <a:r>
              <a:rPr lang="en-US" dirty="0"/>
              <a:t>R</a:t>
            </a:r>
            <a:r>
              <a:rPr lang="en-US" dirty="0" smtClean="0"/>
              <a:t>eporting </a:t>
            </a:r>
            <a:br>
              <a:rPr lang="en-US" dirty="0" smtClean="0"/>
            </a:br>
            <a:r>
              <a:rPr lang="en-US" dirty="0" smtClean="0"/>
              <a:t>(Level 2 and Level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 smtClean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80837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dirty="0" smtClean="0"/>
              <a:t>Level Four</a:t>
            </a:r>
            <a:r>
              <a:rPr lang="en-IN" dirty="0"/>
              <a:t> ISSAIs - in brief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20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176464"/>
          </a:xfrm>
        </p:spPr>
        <p:txBody>
          <a:bodyPr>
            <a:normAutofit/>
          </a:bodyPr>
          <a:lstStyle/>
          <a:p>
            <a:r>
              <a:rPr lang="en-US" dirty="0" smtClean="0"/>
              <a:t>Guidelines on specific subjects (5000-5999)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400" dirty="0"/>
              <a:t>International Institutions (5000-5099)</a:t>
            </a:r>
          </a:p>
          <a:p>
            <a:pPr lvl="1"/>
            <a:r>
              <a:rPr lang="en-US" sz="2400" dirty="0"/>
              <a:t>Environment Audit (5100-5199)</a:t>
            </a:r>
          </a:p>
          <a:p>
            <a:pPr lvl="1"/>
            <a:r>
              <a:rPr lang="en-US" sz="2400" dirty="0" err="1"/>
              <a:t>Privatisation</a:t>
            </a:r>
            <a:r>
              <a:rPr lang="en-US" sz="2400" dirty="0"/>
              <a:t> (5200-5299)</a:t>
            </a:r>
          </a:p>
          <a:p>
            <a:pPr lvl="1"/>
            <a:r>
              <a:rPr lang="en-US" sz="2400" dirty="0"/>
              <a:t>IT Audit (5300-5399)</a:t>
            </a:r>
          </a:p>
          <a:p>
            <a:pPr lvl="1"/>
            <a:r>
              <a:rPr lang="en-US" sz="2400" dirty="0"/>
              <a:t>Public Debt (5400-5499)</a:t>
            </a:r>
          </a:p>
          <a:p>
            <a:pPr lvl="1"/>
            <a:r>
              <a:rPr lang="en-US" sz="2400" dirty="0"/>
              <a:t>5600-5699 (Peer Review)</a:t>
            </a:r>
            <a:endParaRPr lang="en-IN" sz="24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424600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Evaluate ourselves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attempt an exercise.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Distribute Exercise 1-A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21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396551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I-A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Time Allowed : 20 Minutes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Discussion: 10 Minutes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22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105628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2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List the characteristics of </a:t>
            </a:r>
            <a:r>
              <a:rPr lang="en-US" dirty="0" smtClean="0"/>
              <a:t>a good </a:t>
            </a:r>
            <a:r>
              <a:rPr lang="en-US" dirty="0"/>
              <a:t>Audit Report.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23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11412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Good Audit Report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24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3952096"/>
          </a:xfrm>
        </p:spPr>
        <p:txBody>
          <a:bodyPr>
            <a:normAutofit/>
          </a:bodyPr>
          <a:lstStyle/>
          <a:p>
            <a:r>
              <a:rPr lang="en-IN" dirty="0"/>
              <a:t>F</a:t>
            </a:r>
            <a:r>
              <a:rPr lang="en-IN" dirty="0" smtClean="0"/>
              <a:t>ocus is on </a:t>
            </a:r>
            <a:r>
              <a:rPr lang="en-IN" dirty="0"/>
              <a:t>the 3 “C’s” – clear, </a:t>
            </a:r>
            <a:r>
              <a:rPr lang="en-IN" dirty="0" smtClean="0"/>
              <a:t>complete, and concise</a:t>
            </a:r>
          </a:p>
          <a:p>
            <a:r>
              <a:rPr lang="en-IN" dirty="0" smtClean="0"/>
              <a:t> </a:t>
            </a:r>
            <a:r>
              <a:rPr lang="en-IN" dirty="0"/>
              <a:t>A</a:t>
            </a:r>
            <a:r>
              <a:rPr lang="en-IN" dirty="0" smtClean="0"/>
              <a:t>chieves </a:t>
            </a:r>
            <a:r>
              <a:rPr lang="en-IN" dirty="0"/>
              <a:t>its </a:t>
            </a:r>
            <a:r>
              <a:rPr lang="en-IN" dirty="0" smtClean="0"/>
              <a:t>purpose</a:t>
            </a:r>
            <a:endParaRPr lang="en-IN" dirty="0"/>
          </a:p>
          <a:p>
            <a:r>
              <a:rPr lang="en-IN" dirty="0" smtClean="0"/>
              <a:t>Inform the reader about the audit findings and </a:t>
            </a:r>
            <a:endParaRPr lang="en-IN" dirty="0"/>
          </a:p>
          <a:p>
            <a:r>
              <a:rPr lang="en-IN" dirty="0"/>
              <a:t>L</a:t>
            </a:r>
            <a:r>
              <a:rPr lang="en-IN" dirty="0" smtClean="0"/>
              <a:t>ets </a:t>
            </a:r>
            <a:r>
              <a:rPr lang="en-IN" dirty="0"/>
              <a:t>the reader </a:t>
            </a:r>
            <a:r>
              <a:rPr lang="en-IN" dirty="0" smtClean="0"/>
              <a:t>get a clear picture about the audit views and recommendations</a:t>
            </a:r>
          </a:p>
          <a:p>
            <a:pPr marL="0" indent="0">
              <a:buNone/>
            </a:pP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xmlns="" val="348507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Good Audit Report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25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56152"/>
          </a:xfrm>
        </p:spPr>
        <p:txBody>
          <a:bodyPr>
            <a:normAutofit/>
          </a:bodyPr>
          <a:lstStyle/>
          <a:p>
            <a:r>
              <a:rPr lang="en-IN" dirty="0"/>
              <a:t>B</a:t>
            </a:r>
            <a:r>
              <a:rPr lang="en-IN" dirty="0" smtClean="0"/>
              <a:t>ased </a:t>
            </a:r>
            <a:r>
              <a:rPr lang="en-IN" dirty="0"/>
              <a:t>on factual </a:t>
            </a:r>
            <a:r>
              <a:rPr lang="en-IN" dirty="0" smtClean="0"/>
              <a:t>information, and is convincing, forceful and unbiased</a:t>
            </a:r>
          </a:p>
          <a:p>
            <a:r>
              <a:rPr lang="en-IN" dirty="0" smtClean="0"/>
              <a:t>Points </a:t>
            </a:r>
            <a:r>
              <a:rPr lang="en-IN" dirty="0"/>
              <a:t>out </a:t>
            </a:r>
            <a:r>
              <a:rPr lang="en-IN" dirty="0" smtClean="0"/>
              <a:t>mistakes and constructive criticism, </a:t>
            </a:r>
            <a:r>
              <a:rPr lang="en-IN" dirty="0"/>
              <a:t>and not be in reprimanding </a:t>
            </a:r>
            <a:r>
              <a:rPr lang="en-IN" dirty="0" smtClean="0"/>
              <a:t>tone</a:t>
            </a:r>
          </a:p>
          <a:p>
            <a:r>
              <a:rPr lang="en-IN" dirty="0"/>
              <a:t>O</a:t>
            </a:r>
            <a:r>
              <a:rPr lang="en-IN" dirty="0" smtClean="0"/>
              <a:t>ffers </a:t>
            </a:r>
            <a:r>
              <a:rPr lang="en-IN" dirty="0"/>
              <a:t>constructive and timely suggestions to </a:t>
            </a:r>
            <a:r>
              <a:rPr lang="en-IN" dirty="0" smtClean="0"/>
              <a:t>the executive.</a:t>
            </a:r>
            <a:endParaRPr lang="en-US" dirty="0" smtClean="0"/>
          </a:p>
          <a:p>
            <a:r>
              <a:rPr lang="en-IN" dirty="0" smtClean="0"/>
              <a:t> Other points can be: a). simplicity  b). clarity  c). brevity  d). firmness  e.) objectivity  f.) consistency</a:t>
            </a:r>
          </a:p>
          <a:p>
            <a:pPr marL="0" indent="0">
              <a:buNone/>
            </a:pPr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72264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3121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At the end of the session, you will be able to identify the key ISSAIs requirements on audit reporting.</a:t>
            </a: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3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mean by an</a:t>
            </a:r>
            <a:r>
              <a:rPr lang="en-US" dirty="0"/>
              <a:t> </a:t>
            </a:r>
            <a:r>
              <a:rPr lang="en-US" dirty="0" smtClean="0"/>
              <a:t>Audit Report? How is it different from other reports like newspaper report, TV report, Annual Report etc.?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4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395919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229600" cy="408528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 audit report is a document that contains the audit findings and recommendations of the auditor and confirms to the requirement of ISSAIs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5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25410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ISSAI framework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4418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ISSAIs : </a:t>
            </a:r>
          </a:p>
          <a:p>
            <a:pPr marL="0" indent="0">
              <a:buNone/>
            </a:pPr>
            <a:r>
              <a:rPr lang="en-US" dirty="0" smtClean="0"/>
              <a:t>I</a:t>
            </a:r>
            <a:r>
              <a:rPr lang="en-US" dirty="0" smtClean="0">
                <a:solidFill>
                  <a:srgbClr val="0070C0"/>
                </a:solidFill>
              </a:rPr>
              <a:t>nternational</a:t>
            </a:r>
            <a:r>
              <a:rPr lang="en-US" dirty="0" smtClean="0"/>
              <a:t> S</a:t>
            </a:r>
            <a:r>
              <a:rPr lang="en-US" dirty="0" smtClean="0">
                <a:solidFill>
                  <a:srgbClr val="0070C0"/>
                </a:solidFill>
              </a:rPr>
              <a:t>tandards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of</a:t>
            </a:r>
            <a:r>
              <a:rPr lang="en-US" dirty="0" smtClean="0"/>
              <a:t> S</a:t>
            </a:r>
            <a:r>
              <a:rPr lang="en-US" dirty="0" smtClean="0">
                <a:solidFill>
                  <a:srgbClr val="0070C0"/>
                </a:solidFill>
              </a:rPr>
              <a:t>upreme</a:t>
            </a:r>
            <a:r>
              <a:rPr lang="en-US" dirty="0" smtClean="0"/>
              <a:t> A</a:t>
            </a:r>
            <a:r>
              <a:rPr lang="en-US" dirty="0" smtClean="0">
                <a:solidFill>
                  <a:srgbClr val="0070C0"/>
                </a:solidFill>
              </a:rPr>
              <a:t>udit</a:t>
            </a:r>
            <a:r>
              <a:rPr lang="en-US" dirty="0" smtClean="0"/>
              <a:t> I</a:t>
            </a:r>
            <a:r>
              <a:rPr lang="en-US" dirty="0" smtClean="0">
                <a:solidFill>
                  <a:srgbClr val="0070C0"/>
                </a:solidFill>
              </a:rPr>
              <a:t>nstitution</a:t>
            </a:r>
            <a:r>
              <a:rPr lang="en-US" dirty="0" smtClean="0"/>
              <a:t>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Four </a:t>
            </a:r>
            <a:r>
              <a:rPr lang="en-US" dirty="0"/>
              <a:t>levels of </a:t>
            </a:r>
            <a:r>
              <a:rPr lang="en-US" dirty="0" smtClean="0"/>
              <a:t>ISSAIs</a:t>
            </a:r>
          </a:p>
          <a:p>
            <a:r>
              <a:rPr lang="en-US" dirty="0"/>
              <a:t>Level 1- Founding Principles (ISSAI1)</a:t>
            </a:r>
          </a:p>
          <a:p>
            <a:r>
              <a:rPr lang="en-US" dirty="0"/>
              <a:t>Level 2- Prerequisites for the functioning of SAIs (ISSAIs 10-99)</a:t>
            </a:r>
          </a:p>
          <a:p>
            <a:r>
              <a:rPr lang="en-US" dirty="0"/>
              <a:t>Level 3- Fundamental Auditing Principles (ISSAIs 100-999)</a:t>
            </a:r>
          </a:p>
          <a:p>
            <a:r>
              <a:rPr lang="en-US" dirty="0"/>
              <a:t>Level 4- Auditing Guidelines (ISSAIs 1000-5999)</a:t>
            </a:r>
            <a:endParaRPr lang="en-IN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6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5678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this Workshop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48880"/>
            <a:ext cx="8229600" cy="3808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/>
              <a:t>Level 1- Founding Principles (</a:t>
            </a:r>
            <a:r>
              <a:rPr lang="en-IN" dirty="0" smtClean="0"/>
              <a:t>ISSAI1): </a:t>
            </a:r>
            <a:r>
              <a:rPr lang="en-US" dirty="0" smtClean="0">
                <a:solidFill>
                  <a:srgbClr val="0070C0"/>
                </a:solidFill>
              </a:rPr>
              <a:t>will not be discussed in detailed.</a:t>
            </a:r>
          </a:p>
          <a:p>
            <a:pPr marL="0" indent="0">
              <a:buNone/>
            </a:pPr>
            <a:endParaRPr lang="en-IN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N" dirty="0"/>
              <a:t>Level 2- Prerequisites for the functioning of SAIs (ISSAIs </a:t>
            </a:r>
            <a:r>
              <a:rPr lang="en-IN" dirty="0" smtClean="0"/>
              <a:t>10-99): </a:t>
            </a:r>
            <a:r>
              <a:rPr lang="en-US" dirty="0" smtClean="0">
                <a:solidFill>
                  <a:srgbClr val="0070C0"/>
                </a:solidFill>
              </a:rPr>
              <a:t>we will discuss about these ISSAIs related to audit reporting only.</a:t>
            </a:r>
            <a:endParaRPr lang="en-IN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7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107340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this Workshop (Contd.)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8229600" cy="4168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 smtClean="0"/>
              <a:t>Level </a:t>
            </a:r>
            <a:r>
              <a:rPr lang="en-IN" dirty="0"/>
              <a:t>3- Fundamental Auditing Principles (ISSAIs 100-999</a:t>
            </a:r>
            <a:r>
              <a:rPr lang="en-IN" dirty="0" smtClean="0"/>
              <a:t>): </a:t>
            </a:r>
            <a:r>
              <a:rPr lang="en-IN" dirty="0" smtClean="0">
                <a:solidFill>
                  <a:srgbClr val="0070C0"/>
                </a:solidFill>
              </a:rPr>
              <a:t>for this part we will give a brief introduction, as Level 3 ISSAIs are under revision.</a:t>
            </a:r>
          </a:p>
          <a:p>
            <a:pPr marL="0" indent="0">
              <a:buNone/>
            </a:pPr>
            <a:endParaRPr lang="en-IN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N" dirty="0"/>
              <a:t>Level 4- Auditing Guidelines (ISSAIs 1000-5999</a:t>
            </a:r>
            <a:r>
              <a:rPr lang="en-IN" dirty="0" smtClean="0"/>
              <a:t>) : </a:t>
            </a:r>
            <a:r>
              <a:rPr lang="en-IN" dirty="0" smtClean="0">
                <a:solidFill>
                  <a:srgbClr val="0070C0"/>
                </a:solidFill>
              </a:rPr>
              <a:t>we will discuss about ISSAIs guidelines related to audit reporting of Performance Audits and Compliance Audits. Financial Audit reporting cannot be dealt separately, so will not be discussed in this workshop.</a:t>
            </a:r>
            <a:endParaRPr lang="en-IN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8</a:t>
            </a:fld>
            <a:endParaRPr lang="en-IN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816492" cy="365760"/>
          </a:xfrm>
        </p:spPr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</p:spTree>
    <p:extLst>
      <p:ext uri="{BB962C8B-B14F-4D97-AF65-F5344CB8AC3E}">
        <p14:creationId xmlns:p14="http://schemas.microsoft.com/office/powerpoint/2010/main" xmlns="" val="11157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/>
              <a:t>Session 1 – Introduction to Audit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IN" dirty="0" smtClean="0"/>
              <a:t>1.</a:t>
            </a:r>
            <a:fld id="{97BDE43B-4076-4E70-88F6-2972CFE3BABE}" type="slidenum">
              <a:rPr lang="en-IN" smtClean="0"/>
              <a:pPr/>
              <a:t>9</a:t>
            </a:fld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Lima Declaration </a:t>
            </a:r>
          </a:p>
          <a:p>
            <a:r>
              <a:rPr lang="en-US" i="1" dirty="0" smtClean="0"/>
              <a:t>ISSAI guidelines: </a:t>
            </a:r>
            <a:r>
              <a:rPr lang="en-US" i="1" dirty="0"/>
              <a:t>Level One (Founding Principles)</a:t>
            </a:r>
            <a:endParaRPr lang="en-IN" i="1" dirty="0"/>
          </a:p>
          <a:p>
            <a:r>
              <a:rPr lang="en-IN" i="1" dirty="0" smtClean="0"/>
              <a:t>VI</a:t>
            </a:r>
            <a:r>
              <a:rPr lang="en-IN" i="1" dirty="0"/>
              <a:t>. Reporting </a:t>
            </a:r>
            <a:endParaRPr lang="en-IN" dirty="0"/>
          </a:p>
          <a:p>
            <a:r>
              <a:rPr lang="en-IN" dirty="0"/>
              <a:t>Section 16. Reporting to Parliament and to the general </a:t>
            </a:r>
            <a:r>
              <a:rPr lang="en-IN" dirty="0" smtClean="0"/>
              <a:t>public</a:t>
            </a:r>
          </a:p>
          <a:p>
            <a:pPr marL="0" indent="0">
              <a:buNone/>
            </a:pPr>
            <a:endParaRPr lang="en-IN" dirty="0" smtClean="0"/>
          </a:p>
          <a:p>
            <a:pPr lvl="1"/>
            <a:r>
              <a:rPr lang="en-IN" i="1" dirty="0"/>
              <a:t>The </a:t>
            </a:r>
            <a:r>
              <a:rPr lang="en-IN" i="1" dirty="0" smtClean="0"/>
              <a:t>SAI </a:t>
            </a:r>
            <a:r>
              <a:rPr lang="en-IN" i="1" dirty="0"/>
              <a:t>shall </a:t>
            </a:r>
            <a:r>
              <a:rPr lang="en-IN" i="1" dirty="0" smtClean="0"/>
              <a:t>as per </a:t>
            </a:r>
            <a:r>
              <a:rPr lang="en-IN" i="1" smtClean="0"/>
              <a:t>the </a:t>
            </a:r>
            <a:r>
              <a:rPr lang="en-IN" i="1" smtClean="0"/>
              <a:t>Constitution, </a:t>
            </a:r>
            <a:r>
              <a:rPr lang="en-IN" i="1" dirty="0" smtClean="0"/>
              <a:t>report </a:t>
            </a:r>
            <a:r>
              <a:rPr lang="en-IN" i="1" dirty="0"/>
              <a:t>its findings annually and independently to </a:t>
            </a:r>
            <a:r>
              <a:rPr lang="en-IN" i="1" dirty="0" smtClean="0"/>
              <a:t>Parliament; </a:t>
            </a:r>
            <a:r>
              <a:rPr lang="en-IN" i="1" dirty="0"/>
              <a:t>this report shall be published. </a:t>
            </a:r>
            <a:endParaRPr lang="en-IN" i="1" dirty="0" smtClean="0"/>
          </a:p>
          <a:p>
            <a:pPr lvl="1"/>
            <a:r>
              <a:rPr lang="en-IN" i="1" dirty="0" smtClean="0"/>
              <a:t>The SAI </a:t>
            </a:r>
            <a:r>
              <a:rPr lang="en-IN" i="1" dirty="0"/>
              <a:t>shall </a:t>
            </a:r>
            <a:r>
              <a:rPr lang="en-IN" i="1" dirty="0" smtClean="0"/>
              <a:t> </a:t>
            </a:r>
            <a:r>
              <a:rPr lang="en-IN" i="1" dirty="0"/>
              <a:t>report on particularly important and significant findings during the year</a:t>
            </a:r>
            <a:r>
              <a:rPr lang="en-IN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2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2436</TotalTime>
  <Words>1381</Words>
  <Application>Microsoft Office PowerPoint</Application>
  <PresentationFormat>On-screen Show (4:3)</PresentationFormat>
  <Paragraphs>195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Origin</vt:lpstr>
      <vt:lpstr>Introduction to Audit Reporting</vt:lpstr>
      <vt:lpstr>Session Overview</vt:lpstr>
      <vt:lpstr>Learning Objectives</vt:lpstr>
      <vt:lpstr>Discussion Question 1</vt:lpstr>
      <vt:lpstr>Discussion Question 1 </vt:lpstr>
      <vt:lpstr>The ISSAI framework </vt:lpstr>
      <vt:lpstr>Overview of this Workshop  </vt:lpstr>
      <vt:lpstr>Overview of this Workshop (Contd.) </vt:lpstr>
      <vt:lpstr>Background</vt:lpstr>
      <vt:lpstr>Background (Contd.)</vt:lpstr>
      <vt:lpstr> Level Two ISSAIs - in brief</vt:lpstr>
      <vt:lpstr>ISSAI Requirements Level 2  on audit reporting</vt:lpstr>
      <vt:lpstr>ISSAI Requirements Level 2  on audit reporting</vt:lpstr>
      <vt:lpstr>ISSAI Requirements Level 2  on audit reporting</vt:lpstr>
      <vt:lpstr>ISSAI Requirements Level 2  on audit reporting</vt:lpstr>
      <vt:lpstr>ISSAI Requirements Level 2  on audit reporting</vt:lpstr>
      <vt:lpstr> Level Three ISSAIs - in brief</vt:lpstr>
      <vt:lpstr>ISSAI 400: Broad Framework</vt:lpstr>
      <vt:lpstr>Level Four ISSAIs - in brief</vt:lpstr>
      <vt:lpstr>Level Four ISSAIs - in brief</vt:lpstr>
      <vt:lpstr>Let’s Evaluate ourselves  </vt:lpstr>
      <vt:lpstr>Exercise I-A </vt:lpstr>
      <vt:lpstr>Discussion Question 2  </vt:lpstr>
      <vt:lpstr>Characteristics of A Good Audit Report</vt:lpstr>
      <vt:lpstr>Characteristics of A Good Audit Report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ISSAI 3000/3100:  Performance Audits</dc:title>
  <dc:creator>user</dc:creator>
  <cp:lastModifiedBy>Admin</cp:lastModifiedBy>
  <cp:revision>182</cp:revision>
  <dcterms:created xsi:type="dcterms:W3CDTF">2012-08-16T05:20:30Z</dcterms:created>
  <dcterms:modified xsi:type="dcterms:W3CDTF">2013-07-12T10:40:00Z</dcterms:modified>
</cp:coreProperties>
</file>