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79" r:id="rId5"/>
    <p:sldId id="290" r:id="rId6"/>
    <p:sldId id="281" r:id="rId7"/>
    <p:sldId id="291" r:id="rId8"/>
    <p:sldId id="282" r:id="rId9"/>
    <p:sldId id="292" r:id="rId10"/>
    <p:sldId id="294" r:id="rId11"/>
    <p:sldId id="293" r:id="rId12"/>
    <p:sldId id="283" r:id="rId13"/>
    <p:sldId id="295" r:id="rId14"/>
    <p:sldId id="296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02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C3AB7B-BA78-40A3-B0D3-866709B1FBB8}" type="datetimeFigureOut">
              <a:rPr lang="en-US" smtClean="0"/>
              <a:pPr/>
              <a:t>11/28/2012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3F609C-093B-4331-9C78-F83A05735D0B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3A1D652D-EA19-45B2-8BDD-F2CBB1D352F7}" type="datetime1">
              <a:rPr lang="en-US" smtClean="0"/>
              <a:pPr/>
              <a:t>11/28/2012</a:t>
            </a:fld>
            <a:endParaRPr lang="en-IN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IN" smtClean="0"/>
              <a:t>Session 4 - Performance Audit</a:t>
            </a:r>
            <a:endParaRPr lang="en-IN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97BDE43B-4076-4E70-88F6-2972CFE3BABE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4D731-919C-4BB9-954D-EB7B48375E9C}" type="datetime1">
              <a:rPr lang="en-US" smtClean="0"/>
              <a:pPr/>
              <a:t>11/28/2012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Session 4 - Performance Audit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E43B-4076-4E70-88F6-2972CFE3BABE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FB070-E797-4B96-B559-4004840851D5}" type="datetime1">
              <a:rPr lang="en-US" smtClean="0"/>
              <a:pPr/>
              <a:t>11/28/2012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Session 4 - Performance Audit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E43B-4076-4E70-88F6-2972CFE3BABE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4653F-0EEF-46A3-B120-96DF92DAF33F}" type="datetime1">
              <a:rPr lang="en-US" smtClean="0"/>
              <a:pPr/>
              <a:t>11/28/2012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Session 4 - Performance Audit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E43B-4076-4E70-88F6-2972CFE3BABE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48468E6C-6386-4AA5-BA62-D1E69672AC1E}" type="datetime1">
              <a:rPr lang="en-US" smtClean="0"/>
              <a:pPr/>
              <a:t>11/28/2012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IN" smtClean="0"/>
              <a:t>Session 4 - Performance Audit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97BDE43B-4076-4E70-88F6-2972CFE3BABE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5ED53-93BA-4F2D-90B5-79FCD09B5A88}" type="datetime1">
              <a:rPr lang="en-US" smtClean="0"/>
              <a:pPr/>
              <a:t>11/28/2012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Session 4 - Performance Audit</a:t>
            </a:r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E43B-4076-4E70-88F6-2972CFE3BABE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6929F-7D42-4252-9E5A-40C185679B76}" type="datetime1">
              <a:rPr lang="en-US" smtClean="0"/>
              <a:pPr/>
              <a:t>11/28/2012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Session 4 - Performance Audit</a:t>
            </a:r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E43B-4076-4E70-88F6-2972CFE3BABE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54BF9-7DB9-42FA-92B6-01483354908F}" type="datetime1">
              <a:rPr lang="en-US" smtClean="0"/>
              <a:pPr/>
              <a:t>11/28/2012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Session 4 - Performance Audit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E43B-4076-4E70-88F6-2972CFE3BABE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AA4FD-E61D-4490-83D4-FCDAF8B2EE01}" type="datetime1">
              <a:rPr lang="en-US" smtClean="0"/>
              <a:pPr/>
              <a:t>11/28/2012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Session 4 - Performance Audit</a:t>
            </a:r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E43B-4076-4E70-88F6-2972CFE3BABE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D97A4-9778-4BA9-8E26-3C559555BA08}" type="datetime1">
              <a:rPr lang="en-US" smtClean="0"/>
              <a:pPr/>
              <a:t>11/28/2012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Session 4 - Performance Audit</a:t>
            </a:r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E43B-4076-4E70-88F6-2972CFE3BABE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D95D1-5066-458D-AF0F-BE3EE1BC764B}" type="datetime1">
              <a:rPr lang="en-US" smtClean="0"/>
              <a:pPr/>
              <a:t>11/28/2012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Session 4 - Performance Audit</a:t>
            </a:r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E43B-4076-4E70-88F6-2972CFE3BABE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290EC26-77E2-4468-AD64-B0D9004E9841}" type="datetime1">
              <a:rPr lang="en-US" smtClean="0"/>
              <a:pPr/>
              <a:t>11/28/2012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IN" smtClean="0"/>
              <a:t>Session 4 - Performance Audit</a:t>
            </a:r>
            <a:endParaRPr lang="en-IN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7BDE43B-4076-4E70-88F6-2972CFE3BABE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Components of an Audit Paragraph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Workshop on Reporting</a:t>
            </a:r>
            <a:endParaRPr lang="en-IN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Discussion Question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i="1" dirty="0" smtClean="0"/>
              <a:t>What do you think are the important characteristics of good audit recommendations?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E43B-4076-4E70-88F6-2972CFE3BABE}" type="slidenum">
              <a:rPr lang="en-IN" smtClean="0"/>
              <a:pPr/>
              <a:t>10</a:t>
            </a:fld>
            <a:endParaRPr lang="en-I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816492" cy="365760"/>
          </a:xfrm>
        </p:spPr>
        <p:txBody>
          <a:bodyPr/>
          <a:lstStyle/>
          <a:p>
            <a:r>
              <a:rPr lang="en-IN" dirty="0" smtClean="0"/>
              <a:t>Session 2 – Components of an Audit Paragraph</a:t>
            </a:r>
            <a:endParaRPr lang="en-IN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507288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ISSAI requirements – 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i="1" dirty="0" smtClean="0"/>
              <a:t>Recommendations, where provided, are logical, knowledge-based and are based on competent and relevant audit findings. </a:t>
            </a:r>
          </a:p>
          <a:p>
            <a:r>
              <a:rPr lang="en-US" i="1" dirty="0" smtClean="0"/>
              <a:t>Recommendations are practicable, add value and address the audit objective and questions. </a:t>
            </a:r>
          </a:p>
          <a:p>
            <a:r>
              <a:rPr lang="en-US" i="1" dirty="0" smtClean="0"/>
              <a:t>Recommendations are addressed to the entity(</a:t>
            </a:r>
            <a:r>
              <a:rPr lang="en-US" i="1" dirty="0" err="1" smtClean="0"/>
              <a:t>ies</a:t>
            </a:r>
            <a:r>
              <a:rPr lang="en-US" i="1" dirty="0" smtClean="0"/>
              <a:t>) having responsibility and competence for their implementation.</a:t>
            </a:r>
          </a:p>
          <a:p>
            <a:pPr algn="r">
              <a:buNone/>
            </a:pPr>
            <a:r>
              <a:rPr lang="en-US" i="1" dirty="0" smtClean="0"/>
              <a:t>(ISSAI 3000, 4.5, 5.2 &amp; 5.3 and ISSAI 3100, 32)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E43B-4076-4E70-88F6-2972CFE3BABE}" type="slidenum">
              <a:rPr lang="en-IN" smtClean="0"/>
              <a:pPr/>
              <a:t>11</a:t>
            </a:fld>
            <a:endParaRPr lang="en-I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816492" cy="365760"/>
          </a:xfrm>
        </p:spPr>
        <p:txBody>
          <a:bodyPr/>
          <a:lstStyle/>
          <a:p>
            <a:r>
              <a:rPr lang="en-IN" dirty="0" smtClean="0"/>
              <a:t>Session 2 – Components of an Audit Paragraph</a:t>
            </a:r>
            <a:endParaRPr lang="en-IN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507288" cy="9906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Exercise 2-B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i="1" dirty="0" smtClean="0"/>
              <a:t>Discuss in your sub-group and write audit recommendations for each of the five audit paragraphs given in the exercise. </a:t>
            </a:r>
          </a:p>
          <a:p>
            <a:r>
              <a:rPr lang="en-US" sz="3200" i="1" dirty="0" smtClean="0"/>
              <a:t>Time Allowed: 30 minutes</a:t>
            </a:r>
          </a:p>
          <a:p>
            <a:pPr lvl="1"/>
            <a:r>
              <a:rPr lang="en-US" sz="2900" i="1" dirty="0" smtClean="0"/>
              <a:t>Sub-Group: 15 minutes</a:t>
            </a:r>
          </a:p>
          <a:p>
            <a:pPr lvl="1"/>
            <a:r>
              <a:rPr lang="en-US" sz="2900" i="1" dirty="0" smtClean="0"/>
              <a:t>Plenary: 15 minutes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E43B-4076-4E70-88F6-2972CFE3BABE}" type="slidenum">
              <a:rPr lang="en-IN" smtClean="0"/>
              <a:pPr/>
              <a:t>12</a:t>
            </a:fld>
            <a:endParaRPr lang="en-I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816492" cy="365760"/>
          </a:xfrm>
        </p:spPr>
        <p:txBody>
          <a:bodyPr/>
          <a:lstStyle/>
          <a:p>
            <a:r>
              <a:rPr lang="en-IN" dirty="0" smtClean="0"/>
              <a:t>Session 2 – Components of an Audit Paragraph</a:t>
            </a:r>
            <a:endParaRPr lang="en-IN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507288" cy="9906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Discussion Question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i="1" dirty="0" smtClean="0"/>
              <a:t>What is the practice followed in our department regarding audit recommendations</a:t>
            </a:r>
          </a:p>
          <a:p>
            <a:pPr lvl="1"/>
            <a:r>
              <a:rPr lang="en-US" sz="2900" i="1" dirty="0" smtClean="0"/>
              <a:t>Placement of recommendations in the report</a:t>
            </a:r>
          </a:p>
          <a:p>
            <a:pPr lvl="1"/>
            <a:r>
              <a:rPr lang="en-US" sz="2900" i="1" dirty="0" smtClean="0"/>
              <a:t>Linkage between recommendations and audit findings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E43B-4076-4E70-88F6-2972CFE3BABE}" type="slidenum">
              <a:rPr lang="en-IN" smtClean="0"/>
              <a:pPr/>
              <a:t>13</a:t>
            </a:fld>
            <a:endParaRPr lang="en-I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816492" cy="365760"/>
          </a:xfrm>
        </p:spPr>
        <p:txBody>
          <a:bodyPr/>
          <a:lstStyle/>
          <a:p>
            <a:r>
              <a:rPr lang="en-IN" dirty="0" smtClean="0"/>
              <a:t>Session 2 – Components of an Audit Paragraph</a:t>
            </a:r>
            <a:endParaRPr lang="en-IN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507288" cy="9906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Exercise 2-C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i="1" dirty="0" smtClean="0"/>
              <a:t>Discuss in your sub-group and write audit paragraphs with the information given in the exercise. </a:t>
            </a:r>
          </a:p>
          <a:p>
            <a:r>
              <a:rPr lang="en-US" sz="3200" i="1" dirty="0" smtClean="0"/>
              <a:t>Include recommendations if necessary</a:t>
            </a:r>
          </a:p>
          <a:p>
            <a:r>
              <a:rPr lang="en-US" sz="3200" i="1" dirty="0" smtClean="0"/>
              <a:t>Time Allowed: 45 minutes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E43B-4076-4E70-88F6-2972CFE3BABE}" type="slidenum">
              <a:rPr lang="en-IN" smtClean="0"/>
              <a:pPr/>
              <a:t>14</a:t>
            </a:fld>
            <a:endParaRPr lang="en-I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816492" cy="365760"/>
          </a:xfrm>
        </p:spPr>
        <p:txBody>
          <a:bodyPr/>
          <a:lstStyle/>
          <a:p>
            <a:r>
              <a:rPr lang="en-IN" dirty="0" smtClean="0"/>
              <a:t>Session 2 – Components of an Audit Paragraph</a:t>
            </a:r>
            <a:endParaRPr lang="en-IN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Overview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Components of an Audit Paragraph</a:t>
            </a:r>
          </a:p>
          <a:p>
            <a:r>
              <a:rPr lang="en-US" dirty="0" smtClean="0"/>
              <a:t>Audit Recommendations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E43B-4076-4E70-88F6-2972CFE3BABE}" type="slidenum">
              <a:rPr lang="en-IN" smtClean="0"/>
              <a:pPr/>
              <a:t>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816492" cy="365760"/>
          </a:xfrm>
        </p:spPr>
        <p:txBody>
          <a:bodyPr/>
          <a:lstStyle/>
          <a:p>
            <a:r>
              <a:rPr lang="en-IN" dirty="0" smtClean="0"/>
              <a:t>Session 2 – Components of an Audit Paragraph</a:t>
            </a:r>
            <a:endParaRPr lang="en-IN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At the end of the session, you will be able to draft an audit paragraph to the extent that it contains the various components of a paragraph and recommendations as per ISSAI requirements</a:t>
            </a:r>
            <a:endParaRPr lang="en-IN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E43B-4076-4E70-88F6-2972CFE3BABE}" type="slidenum">
              <a:rPr lang="en-IN" smtClean="0"/>
              <a:pPr/>
              <a:t>3</a:t>
            </a:fld>
            <a:endParaRPr lang="en-I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816492" cy="365760"/>
          </a:xfrm>
        </p:spPr>
        <p:txBody>
          <a:bodyPr/>
          <a:lstStyle/>
          <a:p>
            <a:r>
              <a:rPr lang="en-IN" dirty="0" smtClean="0"/>
              <a:t>Session 2 – Components of an Audit Paragraph</a:t>
            </a:r>
            <a:endParaRPr lang="en-IN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Discussion Question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071678"/>
            <a:ext cx="8229600" cy="4085282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Name the components of an audit paragraph</a:t>
            </a:r>
          </a:p>
          <a:p>
            <a:pPr marL="514350" indent="-51435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E43B-4076-4E70-88F6-2972CFE3BABE}" type="slidenum">
              <a:rPr lang="en-IN" smtClean="0"/>
              <a:pPr/>
              <a:t>4</a:t>
            </a:fld>
            <a:endParaRPr lang="en-I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816492" cy="365760"/>
          </a:xfrm>
        </p:spPr>
        <p:txBody>
          <a:bodyPr/>
          <a:lstStyle/>
          <a:p>
            <a:r>
              <a:rPr lang="en-IN" dirty="0" smtClean="0"/>
              <a:t>Session 2 – Components of an Audit Paragraph</a:t>
            </a:r>
            <a:endParaRPr lang="en-IN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Discussion Question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Define</a:t>
            </a:r>
          </a:p>
          <a:p>
            <a:pPr lvl="1"/>
            <a:r>
              <a:rPr lang="en-US" dirty="0" smtClean="0"/>
              <a:t>Audit Criteria</a:t>
            </a:r>
          </a:p>
          <a:p>
            <a:pPr lvl="1"/>
            <a:r>
              <a:rPr lang="en-US" dirty="0" smtClean="0"/>
              <a:t>Audit Evidence</a:t>
            </a:r>
          </a:p>
          <a:p>
            <a:pPr lvl="1"/>
            <a:r>
              <a:rPr lang="en-US" dirty="0" smtClean="0"/>
              <a:t>Audit Finding</a:t>
            </a:r>
          </a:p>
          <a:p>
            <a:pPr lvl="1"/>
            <a:r>
              <a:rPr lang="en-US" dirty="0" smtClean="0"/>
              <a:t>Cause</a:t>
            </a:r>
          </a:p>
          <a:p>
            <a:pPr lvl="1"/>
            <a:r>
              <a:rPr lang="en-US" dirty="0" smtClean="0"/>
              <a:t>Effect</a:t>
            </a:r>
          </a:p>
          <a:p>
            <a:pPr lvl="1"/>
            <a:r>
              <a:rPr lang="en-US" dirty="0" smtClean="0"/>
              <a:t>Conclusion</a:t>
            </a:r>
          </a:p>
          <a:p>
            <a:pPr lvl="1"/>
            <a:r>
              <a:rPr lang="en-US" dirty="0" smtClean="0"/>
              <a:t>Audit Recommendation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E43B-4076-4E70-88F6-2972CFE3BABE}" type="slidenum">
              <a:rPr lang="en-IN" smtClean="0"/>
              <a:pPr/>
              <a:t>5</a:t>
            </a:fld>
            <a:endParaRPr lang="en-I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816492" cy="365760"/>
          </a:xfrm>
        </p:spPr>
        <p:txBody>
          <a:bodyPr/>
          <a:lstStyle/>
          <a:p>
            <a:r>
              <a:rPr lang="en-IN" dirty="0" smtClean="0"/>
              <a:t>Session 2 – Components of an Audit Paragraph</a:t>
            </a:r>
            <a:endParaRPr lang="en-IN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Reporting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i="1" dirty="0" smtClean="0"/>
              <a:t>Audit Criteria – What should be </a:t>
            </a:r>
          </a:p>
          <a:p>
            <a:r>
              <a:rPr lang="en-US" i="1" dirty="0" smtClean="0"/>
              <a:t>Audit Evidence – What is </a:t>
            </a:r>
          </a:p>
          <a:p>
            <a:r>
              <a:rPr lang="en-US" i="1" dirty="0" smtClean="0"/>
              <a:t>Audit Finding – comparing criteria and evidence</a:t>
            </a:r>
          </a:p>
          <a:p>
            <a:r>
              <a:rPr lang="en-US" i="1" dirty="0" smtClean="0"/>
              <a:t>Cause – Reasons for difference between criteria and evidence</a:t>
            </a:r>
          </a:p>
          <a:p>
            <a:r>
              <a:rPr lang="en-US" i="1" dirty="0" smtClean="0"/>
              <a:t>Effect  - impact of difference between criteria and evidence</a:t>
            </a:r>
          </a:p>
          <a:p>
            <a:r>
              <a:rPr lang="en-US" i="1" dirty="0" smtClean="0"/>
              <a:t>Audit conclusion - </a:t>
            </a:r>
            <a:r>
              <a:rPr lang="en-US" dirty="0" smtClean="0"/>
              <a:t>statements deduced by audit from findings</a:t>
            </a:r>
            <a:endParaRPr lang="en-US" i="1" dirty="0" smtClean="0"/>
          </a:p>
          <a:p>
            <a:r>
              <a:rPr lang="en-US" i="1" dirty="0" smtClean="0"/>
              <a:t>Recommendation – Course of action suggested by audit</a:t>
            </a:r>
          </a:p>
          <a:p>
            <a:pPr algn="r">
              <a:buNone/>
            </a:pPr>
            <a:r>
              <a:rPr lang="en-US" i="1" dirty="0" smtClean="0"/>
              <a:t>(ISSAI 3000, 4.3)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E43B-4076-4E70-88F6-2972CFE3BABE}" type="slidenum">
              <a:rPr lang="en-IN" smtClean="0"/>
              <a:pPr/>
              <a:t>6</a:t>
            </a:fld>
            <a:endParaRPr lang="en-I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816492" cy="365760"/>
          </a:xfrm>
        </p:spPr>
        <p:txBody>
          <a:bodyPr/>
          <a:lstStyle/>
          <a:p>
            <a:r>
              <a:rPr lang="en-IN" dirty="0" smtClean="0"/>
              <a:t>Session 2 – Components of an Audit Paragraph</a:t>
            </a:r>
            <a:endParaRPr lang="en-IN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Exercise 2-A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Identify criteria, condition, cause, effect, conclusion and recommendation</a:t>
            </a:r>
          </a:p>
          <a:p>
            <a:r>
              <a:rPr lang="en-US" sz="3200" dirty="0" smtClean="0"/>
              <a:t>First, do the exercise individually</a:t>
            </a:r>
          </a:p>
          <a:p>
            <a:r>
              <a:rPr lang="en-US" sz="3200" dirty="0" smtClean="0"/>
              <a:t>Then, discuss it in your sub-group</a:t>
            </a:r>
          </a:p>
          <a:p>
            <a:r>
              <a:rPr lang="en-US" sz="3200" dirty="0" smtClean="0"/>
              <a:t>Write your group response in the flip chart placed in front of the class</a:t>
            </a:r>
          </a:p>
          <a:p>
            <a:r>
              <a:rPr lang="en-US" sz="3200" dirty="0" smtClean="0"/>
              <a:t>Total time allowed: 40 minutes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E43B-4076-4E70-88F6-2972CFE3BABE}" type="slidenum">
              <a:rPr lang="en-IN" smtClean="0"/>
              <a:pPr/>
              <a:t>7</a:t>
            </a:fld>
            <a:endParaRPr lang="en-I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816492" cy="365760"/>
          </a:xfrm>
        </p:spPr>
        <p:txBody>
          <a:bodyPr/>
          <a:lstStyle/>
          <a:p>
            <a:r>
              <a:rPr lang="en-IN" dirty="0" smtClean="0"/>
              <a:t>Session 2 – Components of an Audit Paragraph</a:t>
            </a:r>
            <a:endParaRPr lang="en-IN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ISSAI Requirements on components of an audit paragraph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i="1" dirty="0" smtClean="0"/>
              <a:t>Once audit finding has been identified, two assessments take place:</a:t>
            </a:r>
          </a:p>
          <a:p>
            <a:pPr lvl="1"/>
            <a:r>
              <a:rPr lang="en-US" i="1" dirty="0" smtClean="0"/>
              <a:t>Assessment of significance of the findings</a:t>
            </a:r>
          </a:p>
          <a:p>
            <a:pPr lvl="1"/>
            <a:r>
              <a:rPr lang="en-US" i="1" dirty="0" smtClean="0"/>
              <a:t>Determination of the causes</a:t>
            </a:r>
          </a:p>
          <a:p>
            <a:r>
              <a:rPr lang="en-US" i="1" dirty="0" smtClean="0"/>
              <a:t>Effect of a finding may be </a:t>
            </a:r>
          </a:p>
          <a:p>
            <a:pPr lvl="1"/>
            <a:r>
              <a:rPr lang="en-US" i="1" dirty="0" smtClean="0"/>
              <a:t>quantifiable (additional expenses, idle investment etc) or </a:t>
            </a:r>
          </a:p>
          <a:p>
            <a:pPr lvl="1"/>
            <a:r>
              <a:rPr lang="en-US" i="1" dirty="0" smtClean="0"/>
              <a:t>qualitative (lack of control, poor service etc) </a:t>
            </a:r>
          </a:p>
          <a:p>
            <a:r>
              <a:rPr lang="en-US" i="1" dirty="0" smtClean="0"/>
              <a:t>Effect may have occurred in the past, occurring now or may happen in the future</a:t>
            </a:r>
          </a:p>
          <a:p>
            <a:r>
              <a:rPr lang="en-US" i="1" dirty="0" smtClean="0"/>
              <a:t>If effect is included in the report, it must demonstrate the need for corrective action</a:t>
            </a:r>
          </a:p>
          <a:p>
            <a:r>
              <a:rPr lang="en-US" i="1" dirty="0" smtClean="0"/>
              <a:t>Facts, audit findings and conclusions are clearly distinguishable in the report</a:t>
            </a:r>
          </a:p>
          <a:p>
            <a:pPr algn="r">
              <a:buNone/>
            </a:pPr>
            <a:r>
              <a:rPr lang="en-US" i="1" dirty="0" smtClean="0"/>
              <a:t>(ISSAI 3000, 4.3 &amp; 5.2 and ISSAI 3100, 30-32)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E43B-4076-4E70-88F6-2972CFE3BABE}" type="slidenum">
              <a:rPr lang="en-IN" smtClean="0"/>
              <a:pPr/>
              <a:t>8</a:t>
            </a:fld>
            <a:endParaRPr lang="en-I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816492" cy="365760"/>
          </a:xfrm>
        </p:spPr>
        <p:txBody>
          <a:bodyPr/>
          <a:lstStyle/>
          <a:p>
            <a:r>
              <a:rPr lang="en-IN" dirty="0" smtClean="0"/>
              <a:t>Session 2 – Components of an Audit Paragraph</a:t>
            </a:r>
            <a:endParaRPr lang="en-IN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Discussion Question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i="1" dirty="0" smtClean="0"/>
              <a:t>Out of the various components of an audit paragraph discussed so far, what are the components that are generally missing in our audit reports?</a:t>
            </a:r>
          </a:p>
          <a:p>
            <a:pPr marL="514350" indent="-514350">
              <a:buFont typeface="+mj-lt"/>
              <a:buAutoNum type="arabicPeriod"/>
            </a:pPr>
            <a:r>
              <a:rPr lang="en-US" i="1" dirty="0" smtClean="0"/>
              <a:t>What are the reasons/practical difficulties in including these components in all the paragraphs in our reports?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E43B-4076-4E70-88F6-2972CFE3BABE}" type="slidenum">
              <a:rPr lang="en-IN" smtClean="0"/>
              <a:pPr/>
              <a:t>9</a:t>
            </a:fld>
            <a:endParaRPr lang="en-I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816492" cy="365760"/>
          </a:xfrm>
        </p:spPr>
        <p:txBody>
          <a:bodyPr/>
          <a:lstStyle/>
          <a:p>
            <a:r>
              <a:rPr lang="en-IN" dirty="0" smtClean="0"/>
              <a:t>Session 2 – Components of an Audit Paragraph</a:t>
            </a:r>
            <a:endParaRPr lang="en-IN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1694</TotalTime>
  <Words>632</Words>
  <Application>Microsoft Office PowerPoint</Application>
  <PresentationFormat>On-screen Show (4:3)</PresentationFormat>
  <Paragraphs>93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Origin</vt:lpstr>
      <vt:lpstr>Components of an Audit Paragraph</vt:lpstr>
      <vt:lpstr>Session Overview</vt:lpstr>
      <vt:lpstr>Learning Objectives</vt:lpstr>
      <vt:lpstr>Discussion Question 1</vt:lpstr>
      <vt:lpstr>Discussion Question 2</vt:lpstr>
      <vt:lpstr>Reporting</vt:lpstr>
      <vt:lpstr>Exercise 2-A</vt:lpstr>
      <vt:lpstr>ISSAI Requirements on components of an audit paragraph</vt:lpstr>
      <vt:lpstr>Discussion Question 3</vt:lpstr>
      <vt:lpstr>Discussion Question 4</vt:lpstr>
      <vt:lpstr>ISSAI requirements – Recommendations</vt:lpstr>
      <vt:lpstr>Exercise 2-B</vt:lpstr>
      <vt:lpstr>Discussion Question 5</vt:lpstr>
      <vt:lpstr>Exercise 2-C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ISSAI 3000/3100:  Performance Audits</dc:title>
  <dc:creator>user</dc:creator>
  <cp:lastModifiedBy>user</cp:lastModifiedBy>
  <cp:revision>127</cp:revision>
  <dcterms:created xsi:type="dcterms:W3CDTF">2012-08-16T05:20:30Z</dcterms:created>
  <dcterms:modified xsi:type="dcterms:W3CDTF">2012-11-28T12:09:16Z</dcterms:modified>
</cp:coreProperties>
</file>