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8" r:id="rId2"/>
  </p:sldMasterIdLst>
  <p:notesMasterIdLst>
    <p:notesMasterId r:id="rId111"/>
  </p:notesMasterIdLst>
  <p:handoutMasterIdLst>
    <p:handoutMasterId r:id="rId112"/>
  </p:handoutMasterIdLst>
  <p:sldIdLst>
    <p:sldId id="373" r:id="rId3"/>
    <p:sldId id="374" r:id="rId4"/>
    <p:sldId id="375" r:id="rId5"/>
    <p:sldId id="376" r:id="rId6"/>
    <p:sldId id="377" r:id="rId7"/>
    <p:sldId id="378" r:id="rId8"/>
    <p:sldId id="379" r:id="rId9"/>
    <p:sldId id="380" r:id="rId10"/>
    <p:sldId id="381" r:id="rId11"/>
    <p:sldId id="382" r:id="rId12"/>
    <p:sldId id="383" r:id="rId13"/>
    <p:sldId id="384" r:id="rId14"/>
    <p:sldId id="385" r:id="rId15"/>
    <p:sldId id="386" r:id="rId16"/>
    <p:sldId id="387" r:id="rId17"/>
    <p:sldId id="388" r:id="rId18"/>
    <p:sldId id="389" r:id="rId19"/>
    <p:sldId id="390" r:id="rId20"/>
    <p:sldId id="391" r:id="rId21"/>
    <p:sldId id="392" r:id="rId22"/>
    <p:sldId id="393" r:id="rId23"/>
    <p:sldId id="39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320" r:id="rId59"/>
    <p:sldId id="321" r:id="rId60"/>
    <p:sldId id="322" r:id="rId61"/>
    <p:sldId id="323" r:id="rId62"/>
    <p:sldId id="324" r:id="rId63"/>
    <p:sldId id="325" r:id="rId64"/>
    <p:sldId id="326" r:id="rId65"/>
    <p:sldId id="327" r:id="rId66"/>
    <p:sldId id="328" r:id="rId67"/>
    <p:sldId id="329" r:id="rId68"/>
    <p:sldId id="330" r:id="rId69"/>
    <p:sldId id="331" r:id="rId70"/>
    <p:sldId id="332" r:id="rId71"/>
    <p:sldId id="333" r:id="rId72"/>
    <p:sldId id="334" r:id="rId73"/>
    <p:sldId id="335" r:id="rId74"/>
    <p:sldId id="336" r:id="rId75"/>
    <p:sldId id="337" r:id="rId76"/>
    <p:sldId id="338" r:id="rId77"/>
    <p:sldId id="339" r:id="rId78"/>
    <p:sldId id="340" r:id="rId79"/>
    <p:sldId id="341" r:id="rId80"/>
    <p:sldId id="342" r:id="rId81"/>
    <p:sldId id="343" r:id="rId82"/>
    <p:sldId id="344" r:id="rId83"/>
    <p:sldId id="345" r:id="rId84"/>
    <p:sldId id="346" r:id="rId85"/>
    <p:sldId id="347" r:id="rId86"/>
    <p:sldId id="348" r:id="rId87"/>
    <p:sldId id="349" r:id="rId88"/>
    <p:sldId id="350" r:id="rId89"/>
    <p:sldId id="351" r:id="rId90"/>
    <p:sldId id="352" r:id="rId91"/>
    <p:sldId id="353" r:id="rId92"/>
    <p:sldId id="354" r:id="rId93"/>
    <p:sldId id="355" r:id="rId94"/>
    <p:sldId id="356" r:id="rId95"/>
    <p:sldId id="357" r:id="rId96"/>
    <p:sldId id="358" r:id="rId97"/>
    <p:sldId id="359" r:id="rId98"/>
    <p:sldId id="360" r:id="rId99"/>
    <p:sldId id="361" r:id="rId100"/>
    <p:sldId id="362" r:id="rId101"/>
    <p:sldId id="363" r:id="rId102"/>
    <p:sldId id="364" r:id="rId103"/>
    <p:sldId id="365" r:id="rId104"/>
    <p:sldId id="366" r:id="rId105"/>
    <p:sldId id="367" r:id="rId106"/>
    <p:sldId id="368" r:id="rId107"/>
    <p:sldId id="370" r:id="rId108"/>
    <p:sldId id="395" r:id="rId109"/>
    <p:sldId id="372" r:id="rId110"/>
  </p:sldIdLst>
  <p:sldSz cx="12192000" cy="6858000"/>
  <p:notesSz cx="6858000" cy="9144000"/>
  <p:custShowLst>
    <p:custShow name="General" id="0">
      <p:sldLst/>
    </p:custShow>
    <p:custShow name="Practical whole" id="1">
      <p:sldLst>
        <p:sld r:id="rId25"/>
        <p:sld r:id="rId26"/>
        <p:sld r:id="rId27"/>
        <p:sld r:id="rId28"/>
        <p:sld r:id="rId29"/>
        <p:sld r:id="rId30"/>
        <p:sld r:id="rId31"/>
        <p:sld r:id="rId32"/>
        <p:sld r:id="rId33"/>
        <p:sld r:id="rId34"/>
        <p:sld r:id="rId35"/>
        <p:sld r:id="rId36"/>
        <p:sld r:id="rId37"/>
        <p:sld r:id="rId38"/>
        <p:sld r:id="rId39"/>
        <p:sld r:id="rId40"/>
        <p:sld r:id="rId41"/>
        <p:sld r:id="rId42"/>
        <p:sld r:id="rId43"/>
        <p:sld r:id="rId44"/>
        <p:sld r:id="rId45"/>
        <p:sld r:id="rId46"/>
        <p:sld r:id="rId47"/>
        <p:sld r:id="rId48"/>
        <p:sld r:id="rId49"/>
        <p:sld r:id="rId50"/>
        <p:sld r:id="rId51"/>
        <p:sld r:id="rId52"/>
        <p:sld r:id="rId53"/>
        <p:sld r:id="rId54"/>
        <p:sld r:id="rId55"/>
        <p:sld r:id="rId56"/>
        <p:sld r:id="rId57"/>
        <p:sld r:id="rId58"/>
        <p:sld r:id="rId59"/>
        <p:sld r:id="rId60"/>
        <p:sld r:id="rId61"/>
        <p:sld r:id="rId62"/>
        <p:sld r:id="rId63"/>
        <p:sld r:id="rId64"/>
        <p:sld r:id="rId65"/>
        <p:sld r:id="rId66"/>
        <p:sld r:id="rId67"/>
        <p:sld r:id="rId68"/>
        <p:sld r:id="rId69"/>
        <p:sld r:id="rId70"/>
        <p:sld r:id="rId71"/>
        <p:sld r:id="rId72"/>
        <p:sld r:id="rId73"/>
        <p:sld r:id="rId74"/>
        <p:sld r:id="rId75"/>
        <p:sld r:id="rId76"/>
        <p:sld r:id="rId77"/>
        <p:sld r:id="rId78"/>
        <p:sld r:id="rId79"/>
        <p:sld r:id="rId80"/>
        <p:sld r:id="rId81"/>
        <p:sld r:id="rId82"/>
        <p:sld r:id="rId83"/>
        <p:sld r:id="rId84"/>
        <p:sld r:id="rId85"/>
        <p:sld r:id="rId86"/>
        <p:sld r:id="rId87"/>
        <p:sld r:id="rId88"/>
        <p:sld r:id="rId89"/>
        <p:sld r:id="rId90"/>
        <p:sld r:id="rId91"/>
        <p:sld r:id="rId92"/>
        <p:sld r:id="rId93"/>
        <p:sld r:id="rId94"/>
        <p:sld r:id="rId95"/>
        <p:sld r:id="rId96"/>
        <p:sld r:id="rId97"/>
        <p:sld r:id="rId98"/>
        <p:sld r:id="rId99"/>
        <p:sld r:id="rId100"/>
        <p:sld r:id="rId101"/>
        <p:sld r:id="rId102"/>
        <p:sld r:id="rId103"/>
        <p:sld r:id="rId104"/>
        <p:sld r:id="rId105"/>
        <p:sld r:id="rId106"/>
        <p:sld r:id="rId107"/>
        <p:sld r:id="rId108"/>
      </p:sldLst>
    </p:custShow>
    <p:custShow name="Du pont" id="2">
      <p:sldLst>
        <p:sld r:id="rId81"/>
        <p:sld r:id="rId82"/>
        <p:sld r:id="rId83"/>
        <p:sld r:id="rId84"/>
        <p:sld r:id="rId85"/>
        <p:sld r:id="rId86"/>
        <p:sld r:id="rId87"/>
        <p:sld r:id="rId88"/>
        <p:sld r:id="rId89"/>
        <p:sld r:id="rId90"/>
        <p:sld r:id="rId91"/>
        <p:sld r:id="rId92"/>
        <p:sld r:id="rId93"/>
        <p:sld r:id="rId94"/>
        <p:sld r:id="rId95"/>
        <p:sld r:id="rId96"/>
        <p:sld r:id="rId97"/>
        <p:sld r:id="rId98"/>
        <p:sld r:id="rId99"/>
        <p:sld r:id="rId100"/>
        <p:sld r:id="rId101"/>
        <p:sld r:id="rId102"/>
        <p:sld r:id="rId103"/>
        <p:sld r:id="rId104"/>
        <p:sld r:id="rId105"/>
        <p:sld r:id="rId106"/>
        <p:sld r:id="rId107"/>
        <p:sld r:id="rId108"/>
      </p:sldLst>
    </p:custShow>
    <p:custShow name="Ratios" id="3">
      <p:sldLst>
        <p:sld r:id="rId53"/>
        <p:sld r:id="rId54"/>
        <p:sld r:id="rId55"/>
        <p:sld r:id="rId56"/>
        <p:sld r:id="rId57"/>
        <p:sld r:id="rId58"/>
        <p:sld r:id="rId59"/>
        <p:sld r:id="rId60"/>
        <p:sld r:id="rId61"/>
        <p:sld r:id="rId62"/>
        <p:sld r:id="rId63"/>
        <p:sld r:id="rId64"/>
        <p:sld r:id="rId65"/>
        <p:sld r:id="rId66"/>
        <p:sld r:id="rId67"/>
        <p:sld r:id="rId68"/>
        <p:sld r:id="rId69"/>
        <p:sld r:id="rId70"/>
        <p:sld r:id="rId71"/>
        <p:sld r:id="rId72"/>
        <p:sld r:id="rId73"/>
        <p:sld r:id="rId74"/>
        <p:sld r:id="rId75"/>
        <p:sld r:id="rId76"/>
        <p:sld r:id="rId77"/>
        <p:sld r:id="rId78"/>
        <p:sld r:id="rId79"/>
        <p:sld r:id="rId80"/>
      </p:sldLst>
    </p:custShow>
    <p:custShow name="Horizontal" id="4">
      <p:sldLst>
        <p:sld r:id="rId26"/>
        <p:sld r:id="rId31"/>
        <p:sld r:id="rId32"/>
        <p:sld r:id="rId33"/>
        <p:sld r:id="rId34"/>
        <p:sld r:id="rId35"/>
        <p:sld r:id="rId37"/>
        <p:sld r:id="rId39"/>
        <p:sld r:id="rId40"/>
        <p:sld r:id="rId41"/>
        <p:sld r:id="rId42"/>
        <p:sld r:id="rId43"/>
        <p:sld r:id="rId44"/>
      </p:sldLst>
    </p:custShow>
    <p:custShow name="Vertical" id="5">
      <p:sldLst>
        <p:sld r:id="rId27"/>
        <p:sld r:id="rId45"/>
        <p:sld r:id="rId46"/>
        <p:sld r:id="rId47"/>
        <p:sld r:id="rId48"/>
      </p:sldLst>
    </p:custShow>
    <p:custShow name="Common size statements" id="6">
      <p:sldLst>
        <p:sld r:id="rId28"/>
      </p:sldLst>
    </p:custShow>
    <p:custShow name="trend percentage" id="7">
      <p:sldLst>
        <p:sld r:id="rId29"/>
        <p:sld r:id="rId49"/>
        <p:sld r:id="rId50"/>
        <p:sld r:id="rId51"/>
        <p:sld r:id="rId52"/>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30" autoAdjust="0"/>
  </p:normalViewPr>
  <p:slideViewPr>
    <p:cSldViewPr>
      <p:cViewPr varScale="1">
        <p:scale>
          <a:sx n="87" d="100"/>
          <a:sy n="87" d="100"/>
        </p:scale>
        <p:origin x="696" y="90"/>
      </p:cViewPr>
      <p:guideLst>
        <p:guide pos="3840"/>
        <p:guide orient="horz" pos="2160"/>
      </p:guideLst>
    </p:cSldViewPr>
  </p:slideViewPr>
  <p:notesTextViewPr>
    <p:cViewPr>
      <p:scale>
        <a:sx n="1" d="1"/>
        <a:sy n="1" d="1"/>
      </p:scale>
      <p:origin x="0" y="0"/>
    </p:cViewPr>
  </p:notesTextViewPr>
  <p:notesViewPr>
    <p:cSldViewPr showGuides="1">
      <p:cViewPr varScale="1">
        <p:scale>
          <a:sx n="63" d="100"/>
          <a:sy n="63" d="100"/>
        </p:scale>
        <p:origin x="2838"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handoutMaster" Target="handoutMasters/handout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slide" Target="slides/slide108.xml"/><Relationship Id="rId115"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29" Type="http://schemas.openxmlformats.org/officeDocument/2006/relationships/slide" Target="slides/slide2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487FBE-AC0F-4228-A44F-D35E41C7AE5C}" type="doc">
      <dgm:prSet loTypeId="urn:microsoft.com/office/officeart/2005/8/layout/default" loCatId="list" qsTypeId="urn:microsoft.com/office/officeart/2005/8/quickstyle/3d1" qsCatId="3D" csTypeId="urn:microsoft.com/office/officeart/2005/8/colors/accent1_2" csCatId="accent1" phldr="1"/>
      <dgm:spPr/>
    </dgm:pt>
    <dgm:pt modelId="{24EBFE12-8398-4C1D-92B4-5A697BAE896C}">
      <dgm:prSet phldrT="[Text]"/>
      <dgm:spPr/>
      <dgm:t>
        <a:bodyPr/>
        <a:lstStyle/>
        <a:p>
          <a:r>
            <a:rPr lang="en-IN" dirty="0" smtClean="0">
              <a:solidFill>
                <a:schemeClr val="tx1"/>
              </a:solidFill>
            </a:rPr>
            <a:t>General discussion on analytical procedures and their use in Auditing</a:t>
          </a:r>
          <a:endParaRPr lang="en-IN" dirty="0">
            <a:solidFill>
              <a:schemeClr val="tx1"/>
            </a:solidFill>
          </a:endParaRPr>
        </a:p>
      </dgm:t>
    </dgm:pt>
    <dgm:pt modelId="{8A015A0E-44B0-4632-B882-9C139703C1A9}" type="parTrans" cxnId="{45CE4237-13F1-49EB-A3B2-60C1357061F6}">
      <dgm:prSet/>
      <dgm:spPr/>
      <dgm:t>
        <a:bodyPr/>
        <a:lstStyle/>
        <a:p>
          <a:endParaRPr lang="en-IN">
            <a:solidFill>
              <a:schemeClr val="tx1"/>
            </a:solidFill>
          </a:endParaRPr>
        </a:p>
      </dgm:t>
    </dgm:pt>
    <dgm:pt modelId="{E1AB27FD-BFF3-42CA-A332-6637C8987CF5}" type="sibTrans" cxnId="{45CE4237-13F1-49EB-A3B2-60C1357061F6}">
      <dgm:prSet/>
      <dgm:spPr/>
      <dgm:t>
        <a:bodyPr/>
        <a:lstStyle/>
        <a:p>
          <a:endParaRPr lang="en-IN">
            <a:solidFill>
              <a:schemeClr val="tx1"/>
            </a:solidFill>
          </a:endParaRPr>
        </a:p>
      </dgm:t>
    </dgm:pt>
    <dgm:pt modelId="{2957B225-A101-4D0F-A5EA-A047E1081A76}">
      <dgm:prSet phldrT="[Text]"/>
      <dgm:spPr/>
      <dgm:t>
        <a:bodyPr/>
        <a:lstStyle/>
        <a:p>
          <a:r>
            <a:rPr lang="en-IN" dirty="0" smtClean="0">
              <a:solidFill>
                <a:schemeClr val="tx1"/>
              </a:solidFill>
            </a:rPr>
            <a:t>Analytical procedures and their use – level I</a:t>
          </a:r>
          <a:endParaRPr lang="en-IN" dirty="0">
            <a:solidFill>
              <a:schemeClr val="tx1"/>
            </a:solidFill>
          </a:endParaRPr>
        </a:p>
      </dgm:t>
    </dgm:pt>
    <dgm:pt modelId="{5D164F8E-2FE7-4EC0-84E6-512D195F109E}" type="parTrans" cxnId="{ABD5F51C-F70A-4EE2-959E-2D45C5CC061A}">
      <dgm:prSet/>
      <dgm:spPr/>
      <dgm:t>
        <a:bodyPr/>
        <a:lstStyle/>
        <a:p>
          <a:endParaRPr lang="en-IN">
            <a:solidFill>
              <a:schemeClr val="tx1"/>
            </a:solidFill>
          </a:endParaRPr>
        </a:p>
      </dgm:t>
    </dgm:pt>
    <dgm:pt modelId="{6F246A24-FA0B-4C7C-88EA-AB248CB8ACBC}" type="sibTrans" cxnId="{ABD5F51C-F70A-4EE2-959E-2D45C5CC061A}">
      <dgm:prSet/>
      <dgm:spPr/>
      <dgm:t>
        <a:bodyPr/>
        <a:lstStyle/>
        <a:p>
          <a:endParaRPr lang="en-IN">
            <a:solidFill>
              <a:schemeClr val="tx1"/>
            </a:solidFill>
          </a:endParaRPr>
        </a:p>
      </dgm:t>
    </dgm:pt>
    <dgm:pt modelId="{53FDC6D5-63BF-4B21-B182-EFD1D047FDB4}">
      <dgm:prSet phldrT="[Text]"/>
      <dgm:spPr/>
      <dgm:t>
        <a:bodyPr/>
        <a:lstStyle/>
        <a:p>
          <a:r>
            <a:rPr lang="en-IN" dirty="0" smtClean="0">
              <a:solidFill>
                <a:schemeClr val="tx1"/>
              </a:solidFill>
            </a:rPr>
            <a:t>Analytical procedures and their use – level II</a:t>
          </a:r>
          <a:endParaRPr lang="en-IN" dirty="0">
            <a:solidFill>
              <a:schemeClr val="tx1"/>
            </a:solidFill>
          </a:endParaRPr>
        </a:p>
      </dgm:t>
      <dgm:extLst>
        <a:ext uri="{E40237B7-FDA0-4F09-8148-C483321AD2D9}">
          <dgm14:cNvPr xmlns:dgm14="http://schemas.microsoft.com/office/drawing/2010/diagram" id="0" name="">
            <a:hlinkClick xmlns:r="http://schemas.openxmlformats.org/officeDocument/2006/relationships" r:id="" action="ppaction://customshow?id=2&amp;return=true"/>
          </dgm14:cNvPr>
        </a:ext>
      </dgm:extLst>
    </dgm:pt>
    <dgm:pt modelId="{135DB5C7-4F20-446A-8CC2-45689B0908DF}" type="parTrans" cxnId="{B5F24306-126B-4B8B-8209-6DB94E3123B2}">
      <dgm:prSet/>
      <dgm:spPr/>
      <dgm:t>
        <a:bodyPr/>
        <a:lstStyle/>
        <a:p>
          <a:endParaRPr lang="en-IN">
            <a:solidFill>
              <a:schemeClr val="tx1"/>
            </a:solidFill>
          </a:endParaRPr>
        </a:p>
      </dgm:t>
    </dgm:pt>
    <dgm:pt modelId="{93A9516F-1B46-40B1-9EB7-E82208FFA65D}" type="sibTrans" cxnId="{B5F24306-126B-4B8B-8209-6DB94E3123B2}">
      <dgm:prSet/>
      <dgm:spPr/>
      <dgm:t>
        <a:bodyPr/>
        <a:lstStyle/>
        <a:p>
          <a:endParaRPr lang="en-IN">
            <a:solidFill>
              <a:schemeClr val="tx1"/>
            </a:solidFill>
          </a:endParaRPr>
        </a:p>
      </dgm:t>
    </dgm:pt>
    <dgm:pt modelId="{EDD1CE58-DFDD-403F-ABA6-E738DC9C319C}" type="pres">
      <dgm:prSet presAssocID="{0E487FBE-AC0F-4228-A44F-D35E41C7AE5C}" presName="diagram" presStyleCnt="0">
        <dgm:presLayoutVars>
          <dgm:dir/>
          <dgm:resizeHandles val="exact"/>
        </dgm:presLayoutVars>
      </dgm:prSet>
      <dgm:spPr/>
    </dgm:pt>
    <dgm:pt modelId="{8C0D5E90-56FE-4E73-AED0-E8A2CA7D30BD}" type="pres">
      <dgm:prSet presAssocID="{24EBFE12-8398-4C1D-92B4-5A697BAE896C}" presName="node" presStyleLbl="node1" presStyleIdx="0" presStyleCnt="3">
        <dgm:presLayoutVars>
          <dgm:bulletEnabled val="1"/>
        </dgm:presLayoutVars>
      </dgm:prSet>
      <dgm:spPr/>
      <dgm:t>
        <a:bodyPr/>
        <a:lstStyle/>
        <a:p>
          <a:endParaRPr lang="en-IN"/>
        </a:p>
      </dgm:t>
    </dgm:pt>
    <dgm:pt modelId="{0840AE37-BB58-452E-84F0-7B4BCC876E84}" type="pres">
      <dgm:prSet presAssocID="{E1AB27FD-BFF3-42CA-A332-6637C8987CF5}" presName="sibTrans" presStyleCnt="0"/>
      <dgm:spPr/>
    </dgm:pt>
    <dgm:pt modelId="{64D9D5C5-E283-41AE-90A2-695EDFCAB0FB}" type="pres">
      <dgm:prSet presAssocID="{2957B225-A101-4D0F-A5EA-A047E1081A76}" presName="node" presStyleLbl="node1" presStyleIdx="1" presStyleCnt="3">
        <dgm:presLayoutVars>
          <dgm:bulletEnabled val="1"/>
        </dgm:presLayoutVars>
      </dgm:prSet>
      <dgm:spPr/>
      <dgm:t>
        <a:bodyPr/>
        <a:lstStyle/>
        <a:p>
          <a:endParaRPr lang="en-IN"/>
        </a:p>
      </dgm:t>
    </dgm:pt>
    <dgm:pt modelId="{92069755-7268-4B14-A28D-86FB37F53781}" type="pres">
      <dgm:prSet presAssocID="{6F246A24-FA0B-4C7C-88EA-AB248CB8ACBC}" presName="sibTrans" presStyleCnt="0"/>
      <dgm:spPr/>
    </dgm:pt>
    <dgm:pt modelId="{50726FE4-0BA4-4ECC-BB20-18F80E717F36}" type="pres">
      <dgm:prSet presAssocID="{53FDC6D5-63BF-4B21-B182-EFD1D047FDB4}" presName="node" presStyleLbl="node1" presStyleIdx="2" presStyleCnt="3">
        <dgm:presLayoutVars>
          <dgm:bulletEnabled val="1"/>
        </dgm:presLayoutVars>
      </dgm:prSet>
      <dgm:spPr/>
      <dgm:t>
        <a:bodyPr/>
        <a:lstStyle/>
        <a:p>
          <a:endParaRPr lang="en-IN"/>
        </a:p>
      </dgm:t>
    </dgm:pt>
  </dgm:ptLst>
  <dgm:cxnLst>
    <dgm:cxn modelId="{946B1187-6B5C-4C24-AC53-6D0FDEA2E710}" type="presOf" srcId="{53FDC6D5-63BF-4B21-B182-EFD1D047FDB4}" destId="{50726FE4-0BA4-4ECC-BB20-18F80E717F36}" srcOrd="0" destOrd="0" presId="urn:microsoft.com/office/officeart/2005/8/layout/default"/>
    <dgm:cxn modelId="{B5F24306-126B-4B8B-8209-6DB94E3123B2}" srcId="{0E487FBE-AC0F-4228-A44F-D35E41C7AE5C}" destId="{53FDC6D5-63BF-4B21-B182-EFD1D047FDB4}" srcOrd="2" destOrd="0" parTransId="{135DB5C7-4F20-446A-8CC2-45689B0908DF}" sibTransId="{93A9516F-1B46-40B1-9EB7-E82208FFA65D}"/>
    <dgm:cxn modelId="{ABD5F51C-F70A-4EE2-959E-2D45C5CC061A}" srcId="{0E487FBE-AC0F-4228-A44F-D35E41C7AE5C}" destId="{2957B225-A101-4D0F-A5EA-A047E1081A76}" srcOrd="1" destOrd="0" parTransId="{5D164F8E-2FE7-4EC0-84E6-512D195F109E}" sibTransId="{6F246A24-FA0B-4C7C-88EA-AB248CB8ACBC}"/>
    <dgm:cxn modelId="{43D69BD4-D768-433D-B707-98153C01479E}" type="presOf" srcId="{0E487FBE-AC0F-4228-A44F-D35E41C7AE5C}" destId="{EDD1CE58-DFDD-403F-ABA6-E738DC9C319C}" srcOrd="0" destOrd="0" presId="urn:microsoft.com/office/officeart/2005/8/layout/default"/>
    <dgm:cxn modelId="{0E082F75-622C-4EC1-A533-DD9804CC34AC}" type="presOf" srcId="{24EBFE12-8398-4C1D-92B4-5A697BAE896C}" destId="{8C0D5E90-56FE-4E73-AED0-E8A2CA7D30BD}" srcOrd="0" destOrd="0" presId="urn:microsoft.com/office/officeart/2005/8/layout/default"/>
    <dgm:cxn modelId="{9E18272F-47B6-4521-A4A9-B521F5EB053F}" type="presOf" srcId="{2957B225-A101-4D0F-A5EA-A047E1081A76}" destId="{64D9D5C5-E283-41AE-90A2-695EDFCAB0FB}" srcOrd="0" destOrd="0" presId="urn:microsoft.com/office/officeart/2005/8/layout/default"/>
    <dgm:cxn modelId="{45CE4237-13F1-49EB-A3B2-60C1357061F6}" srcId="{0E487FBE-AC0F-4228-A44F-D35E41C7AE5C}" destId="{24EBFE12-8398-4C1D-92B4-5A697BAE896C}" srcOrd="0" destOrd="0" parTransId="{8A015A0E-44B0-4632-B882-9C139703C1A9}" sibTransId="{E1AB27FD-BFF3-42CA-A332-6637C8987CF5}"/>
    <dgm:cxn modelId="{8327BD61-8C7D-4342-B71D-4AD951E17581}" type="presParOf" srcId="{EDD1CE58-DFDD-403F-ABA6-E738DC9C319C}" destId="{8C0D5E90-56FE-4E73-AED0-E8A2CA7D30BD}" srcOrd="0" destOrd="0" presId="urn:microsoft.com/office/officeart/2005/8/layout/default"/>
    <dgm:cxn modelId="{EECBCACD-2AE1-4C31-A9D0-D6C1384462E3}" type="presParOf" srcId="{EDD1CE58-DFDD-403F-ABA6-E738DC9C319C}" destId="{0840AE37-BB58-452E-84F0-7B4BCC876E84}" srcOrd="1" destOrd="0" presId="urn:microsoft.com/office/officeart/2005/8/layout/default"/>
    <dgm:cxn modelId="{16D77067-F9B0-4D7C-9FCE-0A3AF4E3DFB1}" type="presParOf" srcId="{EDD1CE58-DFDD-403F-ABA6-E738DC9C319C}" destId="{64D9D5C5-E283-41AE-90A2-695EDFCAB0FB}" srcOrd="2" destOrd="0" presId="urn:microsoft.com/office/officeart/2005/8/layout/default"/>
    <dgm:cxn modelId="{ACC0131E-B649-4375-BE8B-7ADA079E4729}" type="presParOf" srcId="{EDD1CE58-DFDD-403F-ABA6-E738DC9C319C}" destId="{92069755-7268-4B14-A28D-86FB37F53781}" srcOrd="3" destOrd="0" presId="urn:microsoft.com/office/officeart/2005/8/layout/default"/>
    <dgm:cxn modelId="{0A609E59-3B1A-4423-A981-919AEDA7EA9F}" type="presParOf" srcId="{EDD1CE58-DFDD-403F-ABA6-E738DC9C319C}" destId="{50726FE4-0BA4-4ECC-BB20-18F80E717F36}"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0D5E90-56FE-4E73-AED0-E8A2CA7D30BD}">
      <dsp:nvSpPr>
        <dsp:cNvPr id="0" name=""/>
        <dsp:cNvSpPr/>
      </dsp:nvSpPr>
      <dsp:spPr>
        <a:xfrm>
          <a:off x="0" y="137265"/>
          <a:ext cx="2542782" cy="1525669"/>
        </a:xfrm>
        <a:prstGeom prst="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solidFill>
                <a:schemeClr val="tx1"/>
              </a:solidFill>
            </a:rPr>
            <a:t>General discussion on analytical procedures and their use in Auditing</a:t>
          </a:r>
          <a:endParaRPr lang="en-IN" sz="2200" kern="1200" dirty="0">
            <a:solidFill>
              <a:schemeClr val="tx1"/>
            </a:solidFill>
          </a:endParaRPr>
        </a:p>
      </dsp:txBody>
      <dsp:txXfrm>
        <a:off x="0" y="137265"/>
        <a:ext cx="2542782" cy="1525669"/>
      </dsp:txXfrm>
    </dsp:sp>
    <dsp:sp modelId="{64D9D5C5-E283-41AE-90A2-695EDFCAB0FB}">
      <dsp:nvSpPr>
        <dsp:cNvPr id="0" name=""/>
        <dsp:cNvSpPr/>
      </dsp:nvSpPr>
      <dsp:spPr>
        <a:xfrm>
          <a:off x="2797060" y="137265"/>
          <a:ext cx="2542782" cy="1525669"/>
        </a:xfrm>
        <a:prstGeom prst="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solidFill>
                <a:schemeClr val="tx1"/>
              </a:solidFill>
            </a:rPr>
            <a:t>Analytical procedures and their use – level I</a:t>
          </a:r>
          <a:endParaRPr lang="en-IN" sz="2200" kern="1200" dirty="0">
            <a:solidFill>
              <a:schemeClr val="tx1"/>
            </a:solidFill>
          </a:endParaRPr>
        </a:p>
      </dsp:txBody>
      <dsp:txXfrm>
        <a:off x="2797060" y="137265"/>
        <a:ext cx="2542782" cy="1525669"/>
      </dsp:txXfrm>
    </dsp:sp>
    <dsp:sp modelId="{50726FE4-0BA4-4ECC-BB20-18F80E717F36}">
      <dsp:nvSpPr>
        <dsp:cNvPr id="0" name=""/>
        <dsp:cNvSpPr/>
      </dsp:nvSpPr>
      <dsp:spPr>
        <a:xfrm>
          <a:off x="5594121" y="137265"/>
          <a:ext cx="2542782" cy="1525669"/>
        </a:xfrm>
        <a:prstGeom prst="rect">
          <a:avLst/>
        </a:prstGeom>
        <a:solidFill>
          <a:schemeClr val="accent1">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IN" sz="2200" kern="1200" dirty="0" smtClean="0">
              <a:solidFill>
                <a:schemeClr val="tx1"/>
              </a:solidFill>
            </a:rPr>
            <a:t>Analytical procedures and their use – level II</a:t>
          </a:r>
          <a:endParaRPr lang="en-IN" sz="2200" kern="1200" dirty="0">
            <a:solidFill>
              <a:schemeClr val="tx1"/>
            </a:solidFill>
          </a:endParaRPr>
        </a:p>
      </dsp:txBody>
      <dsp:txXfrm>
        <a:off x="5594121" y="137265"/>
        <a:ext cx="2542782" cy="152566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e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5.e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6.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7.e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e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10.e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emf"/><Relationship Id="rId1" Type="http://schemas.openxmlformats.org/officeDocument/2006/relationships/image" Target="../media/image11.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emf"/><Relationship Id="rId1" Type="http://schemas.openxmlformats.org/officeDocument/2006/relationships/image" Target="../media/image14.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emf"/><Relationship Id="rId1" Type="http://schemas.openxmlformats.org/officeDocument/2006/relationships/image" Target="../media/image16.wmf"/></Relationships>
</file>

<file path=ppt/drawings/_rels/vmlDrawing36.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18.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emf"/><Relationship Id="rId1" Type="http://schemas.openxmlformats.org/officeDocument/2006/relationships/image" Target="../media/image19.w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18.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emf"/><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emf"/><Relationship Id="rId1" Type="http://schemas.openxmlformats.org/officeDocument/2006/relationships/image" Target="../media/image23.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emf"/><Relationship Id="rId1" Type="http://schemas.openxmlformats.org/officeDocument/2006/relationships/image" Target="../media/image25.w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27.wmf"/></Relationships>
</file>

<file path=ppt/drawings/_rels/vmlDrawing43.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28.wmf"/></Relationships>
</file>

<file path=ppt/drawings/_rels/vmlDrawing44.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29.wmf"/></Relationships>
</file>

<file path=ppt/drawings/_rels/vmlDrawing45.v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image" Target="../media/image1.png"/></Relationships>
</file>

<file path=ppt/drawings/_rels/vmlDrawing46.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2.emf"/></Relationships>
</file>

<file path=ppt/drawings/_rels/vmlDrawing47.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3.emf"/></Relationships>
</file>

<file path=ppt/drawings/_rels/vmlDrawing48.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4.emf"/></Relationships>
</file>

<file path=ppt/drawings/_rels/vmlDrawing49.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3.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6.wmf"/></Relationships>
</file>

<file path=ppt/drawings/_rels/vmlDrawing54.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7.w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8.w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9.wmf"/></Relationships>
</file>

<file path=ppt/drawings/_rels/vmlDrawing58.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0.wmf"/></Relationships>
</file>

<file path=ppt/drawings/_rels/vmlDrawing59.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0.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38.wmf"/></Relationships>
</file>

<file path=ppt/drawings/_rels/vmlDrawing61.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2.wmf"/></Relationships>
</file>

<file path=ppt/drawings/_rels/vmlDrawing62.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3.wmf"/></Relationships>
</file>

<file path=ppt/drawings/_rels/vmlDrawing63.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4.w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7.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5.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9.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0.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8.wmf"/></Relationships>
</file>

<file path=ppt/drawings/_rels/vmlDrawing71.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49.emf"/></Relationships>
</file>

<file path=ppt/drawings/_rels/vmlDrawing72.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50.wmf"/></Relationships>
</file>

<file path=ppt/drawings/_rels/vmlDrawing7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5.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52.wmf"/></Relationships>
</file>

<file path=ppt/drawings/_rels/vmlDrawing7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7.v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image" Target="../media/image53.emf"/></Relationships>
</file>

<file path=ppt/drawings/_rels/vmlDrawing7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9.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9.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9.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62B48F5-BACC-47D6-A0F7-82FBF9C6BC85}" type="datetimeFigureOut">
              <a:rPr lang="en-US"/>
              <a:t>10/11/2017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ACAF8E-318A-4EFE-8633-D9E72ABCE0ED}" type="slidenum">
              <a:rPr/>
              <a:t>‹#›</a:t>
            </a:fld>
            <a:endParaRPr/>
          </a:p>
        </p:txBody>
      </p:sp>
    </p:spTree>
    <p:extLst>
      <p:ext uri="{BB962C8B-B14F-4D97-AF65-F5344CB8AC3E}">
        <p14:creationId xmlns:p14="http://schemas.microsoft.com/office/powerpoint/2010/main" val="2406559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B1CD00-5424-4675-AB18-2C419B060449}" type="datetimeFigureOut">
              <a:rPr lang="en-US"/>
              <a:t>10/11/2017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E2CF44-2B13-41B4-A334-1CDF534EEBBF}" type="slidenum">
              <a:rPr/>
              <a:t>‹#›</a:t>
            </a:fld>
            <a:endParaRPr/>
          </a:p>
        </p:txBody>
      </p:sp>
    </p:spTree>
    <p:extLst>
      <p:ext uri="{BB962C8B-B14F-4D97-AF65-F5344CB8AC3E}">
        <p14:creationId xmlns:p14="http://schemas.microsoft.com/office/powerpoint/2010/main" val="445385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5EE2CF44-2B13-41B4-A334-1CDF534EEBBF}" type="slidenum">
              <a:rPr lang="en-IN" smtClean="0"/>
              <a:t>1</a:t>
            </a:fld>
            <a:endParaRPr lang="en-IN"/>
          </a:p>
        </p:txBody>
      </p:sp>
    </p:spTree>
    <p:extLst>
      <p:ext uri="{BB962C8B-B14F-4D97-AF65-F5344CB8AC3E}">
        <p14:creationId xmlns:p14="http://schemas.microsoft.com/office/powerpoint/2010/main" val="661756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5EE2CF44-2B13-41B4-A334-1CDF534EEBBF}" type="slidenum">
              <a:rPr lang="en-IN" smtClean="0"/>
              <a:t>3</a:t>
            </a:fld>
            <a:endParaRPr lang="en-IN"/>
          </a:p>
        </p:txBody>
      </p:sp>
    </p:spTree>
    <p:extLst>
      <p:ext uri="{BB962C8B-B14F-4D97-AF65-F5344CB8AC3E}">
        <p14:creationId xmlns:p14="http://schemas.microsoft.com/office/powerpoint/2010/main" val="4282418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185495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2761015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1651516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66700"/>
            <a:ext cx="12090400" cy="1104900"/>
          </a:xfrm>
        </p:spPr>
        <p:txBody>
          <a:bodyPr/>
          <a:lstStyle/>
          <a:p>
            <a:r>
              <a:rPr lang="en-US"/>
              <a:t>Click to edit Master title style</a:t>
            </a:r>
            <a:endParaRPr lang="en-IN"/>
          </a:p>
        </p:txBody>
      </p:sp>
      <p:sp>
        <p:nvSpPr>
          <p:cNvPr id="3" name="Text Placeholder 2"/>
          <p:cNvSpPr>
            <a:spLocks noGrp="1"/>
          </p:cNvSpPr>
          <p:nvPr>
            <p:ph type="body" sz="half" idx="1"/>
          </p:nvPr>
        </p:nvSpPr>
        <p:spPr>
          <a:xfrm>
            <a:off x="711201" y="1676400"/>
            <a:ext cx="5355167"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269567" y="1676400"/>
            <a:ext cx="5355167"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3569168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914400" y="1981200"/>
            <a:ext cx="103632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prstClr val="black">
                  <a:lumMod val="50000"/>
                  <a:lumOff val="50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prstClr val="black">
                  <a:lumMod val="50000"/>
                  <a:lumOff val="50000"/>
                </a:prstClr>
              </a:solidFill>
            </a:endParaRPr>
          </a:p>
        </p:txBody>
      </p:sp>
      <p:sp>
        <p:nvSpPr>
          <p:cNvPr id="6" name="Rectangle 6"/>
          <p:cNvSpPr>
            <a:spLocks noGrp="1" noChangeArrowheads="1"/>
          </p:cNvSpPr>
          <p:nvPr>
            <p:ph type="sldNum" sz="quarter" idx="12"/>
          </p:nvPr>
        </p:nvSpPr>
        <p:spPr>
          <a:ln/>
        </p:spPr>
        <p:txBody>
          <a:bodyPr/>
          <a:lstStyle>
            <a:lvl1pPr>
              <a:defRPr/>
            </a:lvl1pPr>
          </a:lstStyle>
          <a:p>
            <a:fld id="{53ABF071-783D-4236-AE35-BAC543BFEF5C}" type="slidenum">
              <a:rPr lang="en-US" altLang="en-US">
                <a:solidFill>
                  <a:srgbClr val="00C6BB"/>
                </a:solidFill>
              </a:rPr>
              <a:pPr/>
              <a:t>‹#›</a:t>
            </a:fld>
            <a:endParaRPr lang="en-US" altLang="en-US">
              <a:solidFill>
                <a:srgbClr val="00C6BB"/>
              </a:solidFill>
            </a:endParaRPr>
          </a:p>
        </p:txBody>
      </p:sp>
    </p:spTree>
    <p:extLst>
      <p:ext uri="{BB962C8B-B14F-4D97-AF65-F5344CB8AC3E}">
        <p14:creationId xmlns:p14="http://schemas.microsoft.com/office/powerpoint/2010/main" val="1733289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3337115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347489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endParaRPr lang="en-US" dirty="0">
              <a:solidFill>
                <a:prstClr val="black">
                  <a:lumMod val="50000"/>
                  <a:lumOff val="50000"/>
                </a:prstClr>
              </a:solidFill>
            </a:endParaRPr>
          </a:p>
        </p:txBody>
      </p:sp>
      <p:sp>
        <p:nvSpPr>
          <p:cNvPr id="9" name="Footer Placeholder 8"/>
          <p:cNvSpPr>
            <a:spLocks noGrp="1"/>
          </p:cNvSpPr>
          <p:nvPr>
            <p:ph type="ftr" sz="quarter" idx="11"/>
          </p:nvPr>
        </p:nvSpPr>
        <p:spPr/>
        <p:txBody>
          <a:bodyPr/>
          <a:lstStyle/>
          <a:p>
            <a:endParaRPr lang="en-US" dirty="0">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2591706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endParaRPr lang="en-US" dirty="0">
              <a:solidFill>
                <a:prstClr val="black">
                  <a:lumMod val="50000"/>
                  <a:lumOff val="50000"/>
                </a:prstClr>
              </a:solidFill>
            </a:endParaRPr>
          </a:p>
        </p:txBody>
      </p:sp>
      <p:sp>
        <p:nvSpPr>
          <p:cNvPr id="11" name="Footer Placeholder 10"/>
          <p:cNvSpPr>
            <a:spLocks noGrp="1"/>
          </p:cNvSpPr>
          <p:nvPr>
            <p:ph type="ftr" sz="quarter" idx="11"/>
          </p:nvPr>
        </p:nvSpPr>
        <p:spPr/>
        <p:txBody>
          <a:bodyPr/>
          <a:lstStyle/>
          <a:p>
            <a:endParaRPr lang="en-US" dirty="0">
              <a:solidFill>
                <a:prstClr val="black">
                  <a:lumMod val="50000"/>
                  <a:lumOff val="50000"/>
                </a:prstClr>
              </a:solidFill>
            </a:endParaRPr>
          </a:p>
        </p:txBody>
      </p:sp>
      <p:sp>
        <p:nvSpPr>
          <p:cNvPr id="12" name="Slide Number Placeholder 11"/>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3794055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endParaRPr lang="en-US" dirty="0">
              <a:solidFill>
                <a:prstClr val="black">
                  <a:lumMod val="50000"/>
                  <a:lumOff val="50000"/>
                </a:prstClr>
              </a:solidFill>
            </a:endParaRPr>
          </a:p>
        </p:txBody>
      </p:sp>
      <p:sp>
        <p:nvSpPr>
          <p:cNvPr id="7" name="Footer Placeholder 6"/>
          <p:cNvSpPr>
            <a:spLocks noGrp="1"/>
          </p:cNvSpPr>
          <p:nvPr>
            <p:ph type="ftr" sz="quarter" idx="11"/>
          </p:nvPr>
        </p:nvSpPr>
        <p:spPr/>
        <p:txBody>
          <a:bodyPr/>
          <a:lstStyle/>
          <a:p>
            <a:endParaRPr lang="en-US" dirty="0">
              <a:solidFill>
                <a:prstClr val="black">
                  <a:lumMod val="50000"/>
                  <a:lumOff val="50000"/>
                </a:prstClr>
              </a:solidFill>
            </a:endParaRPr>
          </a:p>
        </p:txBody>
      </p:sp>
      <p:sp>
        <p:nvSpPr>
          <p:cNvPr id="8" name="Slide Number Placeholder 7"/>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4154543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US" dirty="0">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2825175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endParaRPr lang="en-US" dirty="0">
              <a:solidFill>
                <a:prstClr val="black">
                  <a:lumMod val="50000"/>
                  <a:lumOff val="50000"/>
                </a:prstClr>
              </a:solidFill>
            </a:endParaRPr>
          </a:p>
        </p:txBody>
      </p:sp>
      <p:sp>
        <p:nvSpPr>
          <p:cNvPr id="9" name="Footer Placeholder 8"/>
          <p:cNvSpPr>
            <a:spLocks noGrp="1"/>
          </p:cNvSpPr>
          <p:nvPr>
            <p:ph type="ftr" sz="quarter" idx="11"/>
          </p:nvPr>
        </p:nvSpPr>
        <p:spPr/>
        <p:txBody>
          <a:bodyPr/>
          <a:lstStyle/>
          <a:p>
            <a:endParaRPr lang="en-US" dirty="0">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4056473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endParaRPr lang="en-US" dirty="0">
              <a:solidFill>
                <a:prstClr val="black">
                  <a:lumMod val="50000"/>
                  <a:lumOff val="50000"/>
                </a:prstClr>
              </a:solidFill>
            </a:endParaRPr>
          </a:p>
        </p:txBody>
      </p:sp>
      <p:sp>
        <p:nvSpPr>
          <p:cNvPr id="9" name="Footer Placeholder 8"/>
          <p:cNvSpPr>
            <a:spLocks noGrp="1"/>
          </p:cNvSpPr>
          <p:nvPr>
            <p:ph type="ftr" sz="quarter" idx="11"/>
          </p:nvPr>
        </p:nvSpPr>
        <p:spPr>
          <a:xfrm>
            <a:off x="3499101" y="6356350"/>
            <a:ext cx="5911517" cy="365125"/>
          </a:xfrm>
        </p:spPr>
        <p:txBody>
          <a:bodyPr/>
          <a:lstStyle/>
          <a:p>
            <a:endParaRPr lang="en-US" dirty="0">
              <a:solidFill>
                <a:prstClr val="black">
                  <a:lumMod val="50000"/>
                  <a:lumOff val="50000"/>
                </a:prstClr>
              </a:solidFill>
            </a:endParaRPr>
          </a:p>
        </p:txBody>
      </p:sp>
      <p:sp>
        <p:nvSpPr>
          <p:cNvPr id="10" name="Slide Number Placeholder 9"/>
          <p:cNvSpPr>
            <a:spLocks noGrp="1"/>
          </p:cNvSpPr>
          <p:nvPr>
            <p:ph type="sldNum" sz="quarter" idx="12"/>
          </p:nvPr>
        </p:nvSpPr>
        <p:spPr/>
        <p:txBody>
          <a:bodyPr/>
          <a:lstStyle/>
          <a:p>
            <a:fld id="{6D22F896-40B5-4ADD-8801-0D06FADFA09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4131252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endParaRPr lang="en-US" dirty="0">
              <a:solidFill>
                <a:prstClr val="black">
                  <a:lumMod val="50000"/>
                  <a:lumOff val="50000"/>
                </a:prstClr>
              </a:solidFill>
            </a:endParaRPr>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pPr defTabSz="457200"/>
            <a:endParaRPr lang="en-US" dirty="0">
              <a:solidFill>
                <a:prstClr val="black">
                  <a:lumMod val="50000"/>
                  <a:lumOff val="50000"/>
                </a:prstClr>
              </a:solidFill>
            </a:endParaRPr>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pPr defTabSz="457200"/>
            <a:fld id="{6D22F896-40B5-4ADD-8801-0D06FADFA095}" type="slidenum">
              <a:rPr lang="en-US" smtClean="0">
                <a:solidFill>
                  <a:srgbClr val="00C6BB"/>
                </a:solidFill>
              </a:rPr>
              <a:pPr defTabSz="457200"/>
              <a:t>‹#›</a:t>
            </a:fld>
            <a:endParaRPr lang="en-US" dirty="0">
              <a:solidFill>
                <a:srgbClr val="00C6BB"/>
              </a:solidFill>
            </a:endParaRPr>
          </a:p>
        </p:txBody>
      </p:sp>
    </p:spTree>
    <p:extLst>
      <p:ext uri="{BB962C8B-B14F-4D97-AF65-F5344CB8AC3E}">
        <p14:creationId xmlns:p14="http://schemas.microsoft.com/office/powerpoint/2010/main" val="586459162"/>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148.bin"/><Relationship Id="rId2" Type="http://schemas.openxmlformats.org/officeDocument/2006/relationships/slideLayout" Target="../slideLayouts/slideLayout6.xml"/><Relationship Id="rId1" Type="http://schemas.openxmlformats.org/officeDocument/2006/relationships/vmlDrawing" Target="../drawings/vmlDrawing99.vml"/><Relationship Id="rId5" Type="http://schemas.openxmlformats.org/officeDocument/2006/relationships/image" Target="../media/image2.jpeg"/><Relationship Id="rId4" Type="http://schemas.openxmlformats.org/officeDocument/2006/relationships/image" Target="../media/image1.png"/></Relationships>
</file>

<file path=ppt/slides/_rels/slide101.xml.rels><?xml version="1.0" encoding="UTF-8" standalone="yes"?>
<Relationships xmlns="http://schemas.openxmlformats.org/package/2006/relationships"><Relationship Id="rId3" Type="http://schemas.openxmlformats.org/officeDocument/2006/relationships/oleObject" Target="../embeddings/oleObject149.bin"/><Relationship Id="rId2" Type="http://schemas.openxmlformats.org/officeDocument/2006/relationships/slideLayout" Target="../slideLayouts/slideLayout6.xml"/><Relationship Id="rId1" Type="http://schemas.openxmlformats.org/officeDocument/2006/relationships/vmlDrawing" Target="../drawings/vmlDrawing100.vml"/><Relationship Id="rId5" Type="http://schemas.openxmlformats.org/officeDocument/2006/relationships/image" Target="../media/image2.jpeg"/><Relationship Id="rId4" Type="http://schemas.openxmlformats.org/officeDocument/2006/relationships/image" Target="../media/image1.png"/></Relationships>
</file>

<file path=ppt/slides/_rels/slide102.xml.rels><?xml version="1.0" encoding="UTF-8" standalone="yes"?>
<Relationships xmlns="http://schemas.openxmlformats.org/package/2006/relationships"><Relationship Id="rId3" Type="http://schemas.openxmlformats.org/officeDocument/2006/relationships/oleObject" Target="../embeddings/oleObject150.bin"/><Relationship Id="rId2" Type="http://schemas.openxmlformats.org/officeDocument/2006/relationships/slideLayout" Target="../slideLayouts/slideLayout6.xml"/><Relationship Id="rId1" Type="http://schemas.openxmlformats.org/officeDocument/2006/relationships/vmlDrawing" Target="../drawings/vmlDrawing101.vml"/><Relationship Id="rId5" Type="http://schemas.openxmlformats.org/officeDocument/2006/relationships/image" Target="../media/image2.jpeg"/><Relationship Id="rId4" Type="http://schemas.openxmlformats.org/officeDocument/2006/relationships/image" Target="../media/image1.png"/></Relationships>
</file>

<file path=ppt/slides/_rels/slide103.xml.rels><?xml version="1.0" encoding="UTF-8" standalone="yes"?>
<Relationships xmlns="http://schemas.openxmlformats.org/package/2006/relationships"><Relationship Id="rId3" Type="http://schemas.openxmlformats.org/officeDocument/2006/relationships/oleObject" Target="../embeddings/oleObject151.bin"/><Relationship Id="rId2" Type="http://schemas.openxmlformats.org/officeDocument/2006/relationships/slideLayout" Target="../slideLayouts/slideLayout6.xml"/><Relationship Id="rId1" Type="http://schemas.openxmlformats.org/officeDocument/2006/relationships/vmlDrawing" Target="../drawings/vmlDrawing102.vml"/><Relationship Id="rId5" Type="http://schemas.openxmlformats.org/officeDocument/2006/relationships/image" Target="../media/image2.jpeg"/><Relationship Id="rId4" Type="http://schemas.openxmlformats.org/officeDocument/2006/relationships/image" Target="../media/image1.png"/></Relationships>
</file>

<file path=ppt/slides/_rels/slide104.xml.rels><?xml version="1.0" encoding="UTF-8" standalone="yes"?>
<Relationships xmlns="http://schemas.openxmlformats.org/package/2006/relationships"><Relationship Id="rId3" Type="http://schemas.openxmlformats.org/officeDocument/2006/relationships/oleObject" Target="../embeddings/oleObject152.bin"/><Relationship Id="rId2" Type="http://schemas.openxmlformats.org/officeDocument/2006/relationships/slideLayout" Target="../slideLayouts/slideLayout6.xml"/><Relationship Id="rId1" Type="http://schemas.openxmlformats.org/officeDocument/2006/relationships/vmlDrawing" Target="../drawings/vmlDrawing103.vml"/><Relationship Id="rId5" Type="http://schemas.openxmlformats.org/officeDocument/2006/relationships/image" Target="../media/image2.jpeg"/><Relationship Id="rId4" Type="http://schemas.openxmlformats.org/officeDocument/2006/relationships/image" Target="../media/image1.png"/></Relationships>
</file>

<file path=ppt/slides/_rels/slide105.xml.rels><?xml version="1.0" encoding="UTF-8" standalone="yes"?>
<Relationships xmlns="http://schemas.openxmlformats.org/package/2006/relationships"><Relationship Id="rId3" Type="http://schemas.openxmlformats.org/officeDocument/2006/relationships/oleObject" Target="../embeddings/oleObject153.bin"/><Relationship Id="rId2" Type="http://schemas.openxmlformats.org/officeDocument/2006/relationships/slideLayout" Target="../slideLayouts/slideLayout13.xml"/><Relationship Id="rId1" Type="http://schemas.openxmlformats.org/officeDocument/2006/relationships/vmlDrawing" Target="../drawings/vmlDrawing104.vml"/><Relationship Id="rId5" Type="http://schemas.openxmlformats.org/officeDocument/2006/relationships/image" Target="../media/image2.jpeg"/><Relationship Id="rId4" Type="http://schemas.openxmlformats.org/officeDocument/2006/relationships/image" Target="../media/image1.png"/></Relationships>
</file>

<file path=ppt/slides/_rels/slide106.xml.rels><?xml version="1.0" encoding="UTF-8" standalone="yes"?>
<Relationships xmlns="http://schemas.openxmlformats.org/package/2006/relationships"><Relationship Id="rId3" Type="http://schemas.openxmlformats.org/officeDocument/2006/relationships/oleObject" Target="../embeddings/oleObject154.bin"/><Relationship Id="rId2" Type="http://schemas.openxmlformats.org/officeDocument/2006/relationships/slideLayout" Target="../slideLayouts/slideLayout2.xml"/><Relationship Id="rId1" Type="http://schemas.openxmlformats.org/officeDocument/2006/relationships/vmlDrawing" Target="../drawings/vmlDrawing105.vml"/><Relationship Id="rId5" Type="http://schemas.openxmlformats.org/officeDocument/2006/relationships/image" Target="../media/image2.jpeg"/><Relationship Id="rId4" Type="http://schemas.openxmlformats.org/officeDocument/2006/relationships/image" Target="../media/image1.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hyperlink" Target="mailto:rtikolkata@cag.gov.in"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Additional%20Reading%20Materials/ISSAI%201520%20&amp;%20ISA%20520.pdf" TargetMode="External"/><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10.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2.jpe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2.jpe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hyperlink" Target="Additional%20Reading%20Materials/ISSAI%201520%20&amp;%20ISA%20520.pdf" TargetMode="External"/><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3.xml"/><Relationship Id="rId1" Type="http://schemas.openxmlformats.org/officeDocument/2006/relationships/vmlDrawing" Target="../drawings/vmlDrawing14.vml"/><Relationship Id="rId5" Type="http://schemas.openxmlformats.org/officeDocument/2006/relationships/image" Target="../media/image2.jpe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jpe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2.jpe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2.jpe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2.jpe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2.jpeg"/><Relationship Id="rId4" Type="http://schemas.openxmlformats.org/officeDocument/2006/relationships/diagramLayout" Target="../diagrams/layout1.xml"/><Relationship Id="rId9"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2.jpe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hyperlink" Target="Additional%20Reading%20Materials/ISSAI%201230%20&amp;%20ISA%20230.pdf" TargetMode="External"/><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20.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3.xml"/><Relationship Id="rId1" Type="http://schemas.openxmlformats.org/officeDocument/2006/relationships/vmlDrawing" Target="../drawings/vmlDrawing21.vml"/><Relationship Id="rId5" Type="http://schemas.openxmlformats.org/officeDocument/2006/relationships/image" Target="../media/image2.jpe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2.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1.png"/><Relationship Id="rId5" Type="http://schemas.openxmlformats.org/officeDocument/2006/relationships/oleObject" Target="../embeddings/oleObject23.bin"/><Relationship Id="rId4" Type="http://schemas.openxmlformats.org/officeDocument/2006/relationships/image" Target="../media/image3.e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2.jpe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2.jpe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6.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1.png"/><Relationship Id="rId5" Type="http://schemas.openxmlformats.org/officeDocument/2006/relationships/oleObject" Target="../embeddings/oleObject27.bin"/><Relationship Id="rId4" Type="http://schemas.openxmlformats.org/officeDocument/2006/relationships/image" Target="../media/image4.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8.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1.png"/><Relationship Id="rId5" Type="http://schemas.openxmlformats.org/officeDocument/2006/relationships/oleObject" Target="../embeddings/oleObject29.bin"/><Relationship Id="rId4" Type="http://schemas.openxmlformats.org/officeDocument/2006/relationships/image" Target="../media/image5.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0.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1.png"/><Relationship Id="rId5" Type="http://schemas.openxmlformats.org/officeDocument/2006/relationships/oleObject" Target="../embeddings/oleObject31.bin"/><Relationship Id="rId4" Type="http://schemas.openxmlformats.org/officeDocument/2006/relationships/image" Target="../media/image6.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2.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1.png"/><Relationship Id="rId5" Type="http://schemas.openxmlformats.org/officeDocument/2006/relationships/oleObject" Target="../embeddings/oleObject33.bin"/><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3.bin"/></Relationships>
</file>

<file path=ppt/slides/_rels/slide3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slideLayout" Target="../slideLayouts/slideLayout6.xml"/><Relationship Id="rId1" Type="http://schemas.openxmlformats.org/officeDocument/2006/relationships/vmlDrawing" Target="../drawings/vmlDrawing29.vml"/><Relationship Id="rId6" Type="http://schemas.openxmlformats.org/officeDocument/2006/relationships/image" Target="../media/image9.emf"/><Relationship Id="rId5" Type="http://schemas.openxmlformats.org/officeDocument/2006/relationships/oleObject" Target="../embeddings/oleObject35.bin"/><Relationship Id="rId4" Type="http://schemas.openxmlformats.org/officeDocument/2006/relationships/image" Target="../media/image8.wmf"/><Relationship Id="rId9"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30.vml"/><Relationship Id="rId5" Type="http://schemas.openxmlformats.org/officeDocument/2006/relationships/image" Target="../media/image2.jpe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31.vml"/><Relationship Id="rId5" Type="http://schemas.openxmlformats.org/officeDocument/2006/relationships/image" Target="../media/image2.jpeg"/><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9.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image" Target="../media/image1.png"/><Relationship Id="rId5" Type="http://schemas.openxmlformats.org/officeDocument/2006/relationships/oleObject" Target="../embeddings/oleObject40.bin"/><Relationship Id="rId4" Type="http://schemas.openxmlformats.org/officeDocument/2006/relationships/image" Target="../media/image10.emf"/></Relationships>
</file>

<file path=ppt/slides/_rels/slide3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slideLayout" Target="../slideLayouts/slideLayout6.xml"/><Relationship Id="rId1" Type="http://schemas.openxmlformats.org/officeDocument/2006/relationships/vmlDrawing" Target="../drawings/vmlDrawing33.vml"/><Relationship Id="rId6" Type="http://schemas.openxmlformats.org/officeDocument/2006/relationships/image" Target="../media/image12.emf"/><Relationship Id="rId5" Type="http://schemas.openxmlformats.org/officeDocument/2006/relationships/oleObject" Target="../embeddings/oleObject42.bin"/><Relationship Id="rId10" Type="http://schemas.openxmlformats.org/officeDocument/2006/relationships/image" Target="../media/image13.png"/><Relationship Id="rId4" Type="http://schemas.openxmlformats.org/officeDocument/2006/relationships/image" Target="../media/image11.wmf"/><Relationship Id="rId9" Type="http://schemas.openxmlformats.org/officeDocument/2006/relationships/image" Target="../media/image2.jpeg"/></Relationships>
</file>

<file path=ppt/slides/_rels/slide3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44.bin"/><Relationship Id="rId7" Type="http://schemas.openxmlformats.org/officeDocument/2006/relationships/oleObject" Target="../embeddings/oleObject46.bin"/><Relationship Id="rId2" Type="http://schemas.openxmlformats.org/officeDocument/2006/relationships/slideLayout" Target="../slideLayouts/slideLayout6.xml"/><Relationship Id="rId1" Type="http://schemas.openxmlformats.org/officeDocument/2006/relationships/vmlDrawing" Target="../drawings/vmlDrawing34.vml"/><Relationship Id="rId6" Type="http://schemas.openxmlformats.org/officeDocument/2006/relationships/image" Target="../media/image15.emf"/><Relationship Id="rId5" Type="http://schemas.openxmlformats.org/officeDocument/2006/relationships/oleObject" Target="../embeddings/oleObject45.bin"/><Relationship Id="rId4" Type="http://schemas.openxmlformats.org/officeDocument/2006/relationships/image" Target="../media/image14.wmf"/><Relationship Id="rId9" Type="http://schemas.openxmlformats.org/officeDocument/2006/relationships/image" Target="../media/image2.jpeg"/></Relationships>
</file>

<file path=ppt/slides/_rels/slide3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47.bin"/><Relationship Id="rId7" Type="http://schemas.openxmlformats.org/officeDocument/2006/relationships/oleObject" Target="../embeddings/oleObject49.bin"/><Relationship Id="rId2" Type="http://schemas.openxmlformats.org/officeDocument/2006/relationships/slideLayout" Target="../slideLayouts/slideLayout6.xml"/><Relationship Id="rId1" Type="http://schemas.openxmlformats.org/officeDocument/2006/relationships/vmlDrawing" Target="../drawings/vmlDrawing35.vml"/><Relationship Id="rId6" Type="http://schemas.openxmlformats.org/officeDocument/2006/relationships/image" Target="../media/image17.emf"/><Relationship Id="rId5" Type="http://schemas.openxmlformats.org/officeDocument/2006/relationships/oleObject" Target="../embeddings/oleObject48.bin"/><Relationship Id="rId4" Type="http://schemas.openxmlformats.org/officeDocument/2006/relationships/image" Target="../media/image16.wmf"/><Relationship Id="rId9"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0.bin"/><Relationship Id="rId7"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vmlDrawing" Target="../drawings/vmlDrawing36.vml"/><Relationship Id="rId6" Type="http://schemas.openxmlformats.org/officeDocument/2006/relationships/image" Target="../media/image1.png"/><Relationship Id="rId5" Type="http://schemas.openxmlformats.org/officeDocument/2006/relationships/oleObject" Target="../embeddings/oleObject51.bin"/><Relationship Id="rId4" Type="http://schemas.openxmlformats.org/officeDocument/2006/relationships/image" Target="../media/image18.wmf"/></Relationships>
</file>

<file path=ppt/slides/_rels/slide3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52.bin"/><Relationship Id="rId7" Type="http://schemas.openxmlformats.org/officeDocument/2006/relationships/oleObject" Target="../embeddings/oleObject54.bin"/><Relationship Id="rId2" Type="http://schemas.openxmlformats.org/officeDocument/2006/relationships/slideLayout" Target="../slideLayouts/slideLayout6.xml"/><Relationship Id="rId1" Type="http://schemas.openxmlformats.org/officeDocument/2006/relationships/vmlDrawing" Target="../drawings/vmlDrawing37.vml"/><Relationship Id="rId6" Type="http://schemas.openxmlformats.org/officeDocument/2006/relationships/image" Target="../media/image20.emf"/><Relationship Id="rId5" Type="http://schemas.openxmlformats.org/officeDocument/2006/relationships/oleObject" Target="../embeddings/oleObject53.bin"/><Relationship Id="rId4" Type="http://schemas.openxmlformats.org/officeDocument/2006/relationships/image" Target="../media/image19.wmf"/><Relationship Id="rId9"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5.bin"/><Relationship Id="rId7"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vmlDrawing" Target="../drawings/vmlDrawing38.vml"/><Relationship Id="rId6" Type="http://schemas.openxmlformats.org/officeDocument/2006/relationships/image" Target="../media/image1.png"/><Relationship Id="rId5" Type="http://schemas.openxmlformats.org/officeDocument/2006/relationships/oleObject" Target="../embeddings/oleObject56.bin"/><Relationship Id="rId4" Type="http://schemas.openxmlformats.org/officeDocument/2006/relationships/image" Target="../media/image18.wmf"/></Relationships>
</file>

<file path=ppt/slides/_rels/slide4.xml.rels><?xml version="1.0" encoding="UTF-8" standalone="yes"?>
<Relationships xmlns="http://schemas.openxmlformats.org/package/2006/relationships"><Relationship Id="rId3" Type="http://schemas.openxmlformats.org/officeDocument/2006/relationships/hyperlink" Target="Additional%20Reading%20Materials/ISSAI%201315%20&amp;%20ISA%20315.pdf" TargetMode="Externa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png"/><Relationship Id="rId5" Type="http://schemas.openxmlformats.org/officeDocument/2006/relationships/oleObject" Target="../embeddings/oleObject4.bin"/><Relationship Id="rId4" Type="http://schemas.openxmlformats.org/officeDocument/2006/relationships/hyperlink" Target="Additional%20Reading%20Materials/ISSAI%201520%20&amp;%20ISA%20520.pdf" TargetMode="External"/></Relationships>
</file>

<file path=ppt/slides/_rels/slide4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57.bin"/><Relationship Id="rId7" Type="http://schemas.openxmlformats.org/officeDocument/2006/relationships/oleObject" Target="../embeddings/oleObject59.bin"/><Relationship Id="rId2" Type="http://schemas.openxmlformats.org/officeDocument/2006/relationships/slideLayout" Target="../slideLayouts/slideLayout6.xml"/><Relationship Id="rId1" Type="http://schemas.openxmlformats.org/officeDocument/2006/relationships/vmlDrawing" Target="../drawings/vmlDrawing39.vml"/><Relationship Id="rId6" Type="http://schemas.openxmlformats.org/officeDocument/2006/relationships/image" Target="../media/image22.emf"/><Relationship Id="rId5" Type="http://schemas.openxmlformats.org/officeDocument/2006/relationships/oleObject" Target="../embeddings/oleObject58.bin"/><Relationship Id="rId4" Type="http://schemas.openxmlformats.org/officeDocument/2006/relationships/image" Target="../media/image21.wmf"/><Relationship Id="rId9" Type="http://schemas.openxmlformats.org/officeDocument/2006/relationships/image" Target="../media/image2.jpeg"/></Relationships>
</file>

<file path=ppt/slides/_rels/slide4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60.bin"/><Relationship Id="rId7" Type="http://schemas.openxmlformats.org/officeDocument/2006/relationships/oleObject" Target="../embeddings/oleObject62.bin"/><Relationship Id="rId2" Type="http://schemas.openxmlformats.org/officeDocument/2006/relationships/slideLayout" Target="../slideLayouts/slideLayout6.xml"/><Relationship Id="rId1" Type="http://schemas.openxmlformats.org/officeDocument/2006/relationships/vmlDrawing" Target="../drawings/vmlDrawing40.vml"/><Relationship Id="rId6" Type="http://schemas.openxmlformats.org/officeDocument/2006/relationships/image" Target="../media/image24.emf"/><Relationship Id="rId5" Type="http://schemas.openxmlformats.org/officeDocument/2006/relationships/oleObject" Target="../embeddings/oleObject61.bin"/><Relationship Id="rId4" Type="http://schemas.openxmlformats.org/officeDocument/2006/relationships/image" Target="../media/image23.wmf"/><Relationship Id="rId9" Type="http://schemas.openxmlformats.org/officeDocument/2006/relationships/image" Target="../media/image2.jpeg"/></Relationships>
</file>

<file path=ppt/slides/_rels/slide4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63.bin"/><Relationship Id="rId7" Type="http://schemas.openxmlformats.org/officeDocument/2006/relationships/oleObject" Target="../embeddings/oleObject65.bin"/><Relationship Id="rId2" Type="http://schemas.openxmlformats.org/officeDocument/2006/relationships/slideLayout" Target="../slideLayouts/slideLayout6.xml"/><Relationship Id="rId1" Type="http://schemas.openxmlformats.org/officeDocument/2006/relationships/vmlDrawing" Target="../drawings/vmlDrawing41.vml"/><Relationship Id="rId6" Type="http://schemas.openxmlformats.org/officeDocument/2006/relationships/image" Target="../media/image26.emf"/><Relationship Id="rId5" Type="http://schemas.openxmlformats.org/officeDocument/2006/relationships/oleObject" Target="../embeddings/oleObject64.bin"/><Relationship Id="rId4" Type="http://schemas.openxmlformats.org/officeDocument/2006/relationships/image" Target="../media/image25.wmf"/><Relationship Id="rId9"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66.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1.png"/><Relationship Id="rId5" Type="http://schemas.openxmlformats.org/officeDocument/2006/relationships/oleObject" Target="../embeddings/oleObject67.bin"/><Relationship Id="rId4" Type="http://schemas.openxmlformats.org/officeDocument/2006/relationships/image" Target="../media/image27.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68.bin"/><Relationship Id="rId7"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vmlDrawing" Target="../drawings/vmlDrawing43.vml"/><Relationship Id="rId6" Type="http://schemas.openxmlformats.org/officeDocument/2006/relationships/image" Target="../media/image1.png"/><Relationship Id="rId5" Type="http://schemas.openxmlformats.org/officeDocument/2006/relationships/oleObject" Target="../embeddings/oleObject69.bin"/><Relationship Id="rId4" Type="http://schemas.openxmlformats.org/officeDocument/2006/relationships/image" Target="../media/image28.wmf"/></Relationships>
</file>

<file path=ppt/slides/_rels/slide4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oleObject" Target="../embeddings/oleObject70.bin"/><Relationship Id="rId7" Type="http://schemas.openxmlformats.org/officeDocument/2006/relationships/image" Target="../media/image1.png"/><Relationship Id="rId2" Type="http://schemas.openxmlformats.org/officeDocument/2006/relationships/slideLayout" Target="../slideLayouts/slideLayout6.xml"/><Relationship Id="rId1" Type="http://schemas.openxmlformats.org/officeDocument/2006/relationships/vmlDrawing" Target="../drawings/vmlDrawing44.vml"/><Relationship Id="rId6" Type="http://schemas.openxmlformats.org/officeDocument/2006/relationships/oleObject" Target="../embeddings/oleObject71.bin"/><Relationship Id="rId5" Type="http://schemas.openxmlformats.org/officeDocument/2006/relationships/image" Target="../media/image29.wmf"/><Relationship Id="rId4" Type="http://schemas.openxmlformats.org/officeDocument/2006/relationships/oleObject" Target="../embeddings/Microsoft_Excel_97-2003_Worksheet1.xls"/><Relationship Id="rId9" Type="http://schemas.openxmlformats.org/officeDocument/2006/relationships/image" Target="../media/image30.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72.bin"/><Relationship Id="rId7" Type="http://schemas.openxmlformats.org/officeDocument/2006/relationships/image" Target="../media/image31.emf"/><Relationship Id="rId2" Type="http://schemas.openxmlformats.org/officeDocument/2006/relationships/slideLayout" Target="../slideLayouts/slideLayout6.xml"/><Relationship Id="rId1" Type="http://schemas.openxmlformats.org/officeDocument/2006/relationships/vmlDrawing" Target="../drawings/vmlDrawing45.vml"/><Relationship Id="rId6" Type="http://schemas.openxmlformats.org/officeDocument/2006/relationships/oleObject" Target="../embeddings/oleObject73.bin"/><Relationship Id="rId5" Type="http://schemas.openxmlformats.org/officeDocument/2006/relationships/image" Target="../media/image2.jpeg"/><Relationship Id="rId4"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74.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1.png"/><Relationship Id="rId5" Type="http://schemas.openxmlformats.org/officeDocument/2006/relationships/oleObject" Target="../embeddings/oleObject75.bin"/><Relationship Id="rId4" Type="http://schemas.openxmlformats.org/officeDocument/2006/relationships/image" Target="../media/image32.e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76.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47.vml"/><Relationship Id="rId6" Type="http://schemas.openxmlformats.org/officeDocument/2006/relationships/image" Target="../media/image1.png"/><Relationship Id="rId5" Type="http://schemas.openxmlformats.org/officeDocument/2006/relationships/oleObject" Target="../embeddings/oleObject77.bin"/><Relationship Id="rId4" Type="http://schemas.openxmlformats.org/officeDocument/2006/relationships/image" Target="../media/image33.e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78.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48.vml"/><Relationship Id="rId6" Type="http://schemas.openxmlformats.org/officeDocument/2006/relationships/image" Target="../media/image1.png"/><Relationship Id="rId5" Type="http://schemas.openxmlformats.org/officeDocument/2006/relationships/oleObject" Target="../embeddings/oleObject79.bin"/><Relationship Id="rId4" Type="http://schemas.openxmlformats.org/officeDocument/2006/relationships/image" Target="../media/image34.emf"/></Relationships>
</file>

<file path=ppt/slides/_rels/slide5.xml.rels><?xml version="1.0" encoding="UTF-8" standalone="yes"?>
<Relationships xmlns="http://schemas.openxmlformats.org/package/2006/relationships"><Relationship Id="rId3" Type="http://schemas.openxmlformats.org/officeDocument/2006/relationships/hyperlink" Target="Additional%20Reading%20Materials/ISSAI%201520%20&amp;%20ISA%20520.pdf" TargetMode="Externa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5.bin"/></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80.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1.png"/><Relationship Id="rId5" Type="http://schemas.openxmlformats.org/officeDocument/2006/relationships/oleObject" Target="../embeddings/oleObject81.bin"/><Relationship Id="rId4" Type="http://schemas.openxmlformats.org/officeDocument/2006/relationships/image" Target="../media/image35.e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Layout" Target="../slideLayouts/slideLayout2.xml"/><Relationship Id="rId1" Type="http://schemas.openxmlformats.org/officeDocument/2006/relationships/vmlDrawing" Target="../drawings/vmlDrawing50.vml"/><Relationship Id="rId5" Type="http://schemas.openxmlformats.org/officeDocument/2006/relationships/image" Target="../media/image2.jpeg"/><Relationship Id="rId4" Type="http://schemas.openxmlformats.org/officeDocument/2006/relationships/image" Target="../media/image1.png"/></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51.vml"/><Relationship Id="rId5" Type="http://schemas.openxmlformats.org/officeDocument/2006/relationships/image" Target="../media/image2.jpeg"/><Relationship Id="rId4" Type="http://schemas.openxmlformats.org/officeDocument/2006/relationships/image" Target="../media/image1.png"/></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52.vml"/><Relationship Id="rId5" Type="http://schemas.openxmlformats.org/officeDocument/2006/relationships/image" Target="../media/image2.jpeg"/><Relationship Id="rId4" Type="http://schemas.openxmlformats.org/officeDocument/2006/relationships/image" Target="../media/image1.png"/></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85.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53.vml"/><Relationship Id="rId6" Type="http://schemas.openxmlformats.org/officeDocument/2006/relationships/image" Target="../media/image1.png"/><Relationship Id="rId5" Type="http://schemas.openxmlformats.org/officeDocument/2006/relationships/oleObject" Target="../embeddings/oleObject86.bin"/><Relationship Id="rId4" Type="http://schemas.openxmlformats.org/officeDocument/2006/relationships/image" Target="../media/image36.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87.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54.vml"/><Relationship Id="rId6" Type="http://schemas.openxmlformats.org/officeDocument/2006/relationships/image" Target="../media/image1.png"/><Relationship Id="rId5" Type="http://schemas.openxmlformats.org/officeDocument/2006/relationships/oleObject" Target="../embeddings/oleObject88.bin"/><Relationship Id="rId4" Type="http://schemas.openxmlformats.org/officeDocument/2006/relationships/image" Target="../media/image37.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89.bin"/><Relationship Id="rId2" Type="http://schemas.openxmlformats.org/officeDocument/2006/relationships/slideLayout" Target="../slideLayouts/slideLayout2.xml"/><Relationship Id="rId1" Type="http://schemas.openxmlformats.org/officeDocument/2006/relationships/vmlDrawing" Target="../drawings/vmlDrawing55.vml"/><Relationship Id="rId5" Type="http://schemas.openxmlformats.org/officeDocument/2006/relationships/image" Target="../media/image2.jpeg"/><Relationship Id="rId4" Type="http://schemas.openxmlformats.org/officeDocument/2006/relationships/image" Target="../media/image1.png"/></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90.bin"/><Relationship Id="rId7"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56.vml"/><Relationship Id="rId6" Type="http://schemas.openxmlformats.org/officeDocument/2006/relationships/image" Target="../media/image1.png"/><Relationship Id="rId5" Type="http://schemas.openxmlformats.org/officeDocument/2006/relationships/oleObject" Target="../embeddings/oleObject91.bin"/><Relationship Id="rId4" Type="http://schemas.openxmlformats.org/officeDocument/2006/relationships/image" Target="../media/image38.w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92.bin"/><Relationship Id="rId7"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vmlDrawing" Target="../drawings/vmlDrawing57.vml"/><Relationship Id="rId6" Type="http://schemas.openxmlformats.org/officeDocument/2006/relationships/image" Target="../media/image1.png"/><Relationship Id="rId5" Type="http://schemas.openxmlformats.org/officeDocument/2006/relationships/oleObject" Target="../embeddings/oleObject93.bin"/><Relationship Id="rId4" Type="http://schemas.openxmlformats.org/officeDocument/2006/relationships/image" Target="../media/image39.wmf"/></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94.bin"/><Relationship Id="rId7"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vmlDrawing" Target="../drawings/vmlDrawing58.vml"/><Relationship Id="rId6" Type="http://schemas.openxmlformats.org/officeDocument/2006/relationships/image" Target="../media/image1.png"/><Relationship Id="rId5" Type="http://schemas.openxmlformats.org/officeDocument/2006/relationships/oleObject" Target="../embeddings/oleObject95.bin"/><Relationship Id="rId4" Type="http://schemas.openxmlformats.org/officeDocument/2006/relationships/image" Target="../media/image40.wmf"/></Relationships>
</file>

<file path=ppt/slides/_rels/slide6.xml.rels><?xml version="1.0" encoding="UTF-8" standalone="yes"?>
<Relationships xmlns="http://schemas.openxmlformats.org/package/2006/relationships"><Relationship Id="rId3" Type="http://schemas.openxmlformats.org/officeDocument/2006/relationships/hyperlink" Target="Additional%20Reading%20Materials/ISSAI%201315%20&amp;%20ISA%20315.pdf" TargetMode="Externa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6.bin"/></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96.bin"/><Relationship Id="rId7"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vmlDrawing" Target="../drawings/vmlDrawing59.vml"/><Relationship Id="rId6" Type="http://schemas.openxmlformats.org/officeDocument/2006/relationships/image" Target="../media/image1.png"/><Relationship Id="rId5" Type="http://schemas.openxmlformats.org/officeDocument/2006/relationships/oleObject" Target="../embeddings/oleObject97.bin"/><Relationship Id="rId4" Type="http://schemas.openxmlformats.org/officeDocument/2006/relationships/image" Target="../media/image41.wmf"/></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98.bin"/><Relationship Id="rId7"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60.vml"/><Relationship Id="rId6" Type="http://schemas.openxmlformats.org/officeDocument/2006/relationships/image" Target="../media/image1.png"/><Relationship Id="rId5" Type="http://schemas.openxmlformats.org/officeDocument/2006/relationships/oleObject" Target="../embeddings/oleObject99.bin"/><Relationship Id="rId4" Type="http://schemas.openxmlformats.org/officeDocument/2006/relationships/image" Target="../media/image38.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00.bin"/><Relationship Id="rId7" Type="http://schemas.openxmlformats.org/officeDocument/2006/relationships/image" Target="../media/image2.jpeg"/><Relationship Id="rId2" Type="http://schemas.openxmlformats.org/officeDocument/2006/relationships/slideLayout" Target="../slideLayouts/slideLayout12.xml"/><Relationship Id="rId1" Type="http://schemas.openxmlformats.org/officeDocument/2006/relationships/vmlDrawing" Target="../drawings/vmlDrawing61.vml"/><Relationship Id="rId6" Type="http://schemas.openxmlformats.org/officeDocument/2006/relationships/image" Target="../media/image1.png"/><Relationship Id="rId5" Type="http://schemas.openxmlformats.org/officeDocument/2006/relationships/oleObject" Target="../embeddings/oleObject101.bin"/><Relationship Id="rId4" Type="http://schemas.openxmlformats.org/officeDocument/2006/relationships/image" Target="../media/image42.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02.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62.vml"/><Relationship Id="rId6" Type="http://schemas.openxmlformats.org/officeDocument/2006/relationships/image" Target="../media/image1.png"/><Relationship Id="rId5" Type="http://schemas.openxmlformats.org/officeDocument/2006/relationships/oleObject" Target="../embeddings/oleObject103.bin"/><Relationship Id="rId4" Type="http://schemas.openxmlformats.org/officeDocument/2006/relationships/image" Target="../media/image43.w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04.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63.vml"/><Relationship Id="rId6" Type="http://schemas.openxmlformats.org/officeDocument/2006/relationships/image" Target="../media/image1.png"/><Relationship Id="rId5" Type="http://schemas.openxmlformats.org/officeDocument/2006/relationships/oleObject" Target="../embeddings/oleObject105.bin"/><Relationship Id="rId4" Type="http://schemas.openxmlformats.org/officeDocument/2006/relationships/image" Target="../media/image44.wmf"/></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06.bin"/><Relationship Id="rId2" Type="http://schemas.openxmlformats.org/officeDocument/2006/relationships/slideLayout" Target="../slideLayouts/slideLayout2.xml"/><Relationship Id="rId1" Type="http://schemas.openxmlformats.org/officeDocument/2006/relationships/vmlDrawing" Target="../drawings/vmlDrawing64.vml"/><Relationship Id="rId5" Type="http://schemas.openxmlformats.org/officeDocument/2006/relationships/image" Target="../media/image2.jpeg"/><Relationship Id="rId4" Type="http://schemas.openxmlformats.org/officeDocument/2006/relationships/image" Target="../media/image1.png"/></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107.bin"/><Relationship Id="rId2" Type="http://schemas.openxmlformats.org/officeDocument/2006/relationships/slideLayout" Target="../slideLayouts/slideLayout2.xml"/><Relationship Id="rId1" Type="http://schemas.openxmlformats.org/officeDocument/2006/relationships/vmlDrawing" Target="../drawings/vmlDrawing65.vml"/><Relationship Id="rId5" Type="http://schemas.openxmlformats.org/officeDocument/2006/relationships/image" Target="../media/image2.jpeg"/><Relationship Id="rId4" Type="http://schemas.openxmlformats.org/officeDocument/2006/relationships/image" Target="../media/image1.png"/></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08.bin"/><Relationship Id="rId2" Type="http://schemas.openxmlformats.org/officeDocument/2006/relationships/slideLayout" Target="../slideLayouts/slideLayout2.xml"/><Relationship Id="rId1" Type="http://schemas.openxmlformats.org/officeDocument/2006/relationships/vmlDrawing" Target="../drawings/vmlDrawing66.vml"/><Relationship Id="rId5" Type="http://schemas.openxmlformats.org/officeDocument/2006/relationships/image" Target="../media/image2.jpeg"/><Relationship Id="rId4" Type="http://schemas.openxmlformats.org/officeDocument/2006/relationships/image" Target="../media/image1.png"/></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09.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67.vml"/><Relationship Id="rId6" Type="http://schemas.openxmlformats.org/officeDocument/2006/relationships/image" Target="../media/image1.png"/><Relationship Id="rId5" Type="http://schemas.openxmlformats.org/officeDocument/2006/relationships/oleObject" Target="../embeddings/oleObject110.bin"/><Relationship Id="rId4" Type="http://schemas.openxmlformats.org/officeDocument/2006/relationships/image" Target="../media/image45.emf"/></Relationships>
</file>

<file path=ppt/slides/_rels/slide6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Layout" Target="../slideLayouts/slideLayout2.xml"/><Relationship Id="rId1" Type="http://schemas.openxmlformats.org/officeDocument/2006/relationships/vmlDrawing" Target="../drawings/vmlDrawing68.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111.bin"/></Relationships>
</file>

<file path=ppt/slides/_rels/slide7.xml.rels><?xml version="1.0" encoding="UTF-8" standalone="yes"?>
<Relationships xmlns="http://schemas.openxmlformats.org/package/2006/relationships"><Relationship Id="rId3" Type="http://schemas.openxmlformats.org/officeDocument/2006/relationships/hyperlink" Target="Additional%20Reading%20Materials/ISSAI%201520%20&amp;%20ISA%20520.pdf" TargetMode="Externa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7.bin"/></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112.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69.vml"/><Relationship Id="rId6" Type="http://schemas.openxmlformats.org/officeDocument/2006/relationships/image" Target="../media/image1.png"/><Relationship Id="rId5" Type="http://schemas.openxmlformats.org/officeDocument/2006/relationships/oleObject" Target="../embeddings/oleObject113.bin"/><Relationship Id="rId4" Type="http://schemas.openxmlformats.org/officeDocument/2006/relationships/image" Target="../media/image47.w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114.bin"/><Relationship Id="rId7" Type="http://schemas.openxmlformats.org/officeDocument/2006/relationships/image" Target="../media/image2.jpeg"/><Relationship Id="rId2" Type="http://schemas.openxmlformats.org/officeDocument/2006/relationships/slideLayout" Target="../slideLayouts/slideLayout12.xml"/><Relationship Id="rId1" Type="http://schemas.openxmlformats.org/officeDocument/2006/relationships/vmlDrawing" Target="../drawings/vmlDrawing70.vml"/><Relationship Id="rId6" Type="http://schemas.openxmlformats.org/officeDocument/2006/relationships/image" Target="../media/image1.png"/><Relationship Id="rId5" Type="http://schemas.openxmlformats.org/officeDocument/2006/relationships/oleObject" Target="../embeddings/oleObject115.bin"/><Relationship Id="rId4" Type="http://schemas.openxmlformats.org/officeDocument/2006/relationships/image" Target="../media/image48.wmf"/></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116.bin"/><Relationship Id="rId7"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71.vml"/><Relationship Id="rId6" Type="http://schemas.openxmlformats.org/officeDocument/2006/relationships/image" Target="../media/image1.png"/><Relationship Id="rId5" Type="http://schemas.openxmlformats.org/officeDocument/2006/relationships/oleObject" Target="../embeddings/oleObject117.bin"/><Relationship Id="rId4" Type="http://schemas.openxmlformats.org/officeDocument/2006/relationships/image" Target="../media/image49.emf"/></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118.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72.vml"/><Relationship Id="rId6" Type="http://schemas.openxmlformats.org/officeDocument/2006/relationships/image" Target="../media/image1.png"/><Relationship Id="rId5" Type="http://schemas.openxmlformats.org/officeDocument/2006/relationships/oleObject" Target="../embeddings/oleObject119.bin"/><Relationship Id="rId4" Type="http://schemas.openxmlformats.org/officeDocument/2006/relationships/image" Target="../media/image50.wmf"/></Relationships>
</file>

<file path=ppt/slides/_rels/slide7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slideLayout" Target="../slideLayouts/slideLayout2.xml"/><Relationship Id="rId1" Type="http://schemas.openxmlformats.org/officeDocument/2006/relationships/vmlDrawing" Target="../drawings/vmlDrawing73.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120.bin"/></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121.bin"/><Relationship Id="rId2" Type="http://schemas.openxmlformats.org/officeDocument/2006/relationships/slideLayout" Target="../slideLayouts/slideLayout2.xml"/><Relationship Id="rId1" Type="http://schemas.openxmlformats.org/officeDocument/2006/relationships/vmlDrawing" Target="../drawings/vmlDrawing74.vml"/><Relationship Id="rId5" Type="http://schemas.openxmlformats.org/officeDocument/2006/relationships/image" Target="../media/image2.jpeg"/><Relationship Id="rId4" Type="http://schemas.openxmlformats.org/officeDocument/2006/relationships/image" Target="../media/image1.png"/></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122.bin"/><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75.vml"/><Relationship Id="rId6" Type="http://schemas.openxmlformats.org/officeDocument/2006/relationships/image" Target="../media/image1.png"/><Relationship Id="rId5" Type="http://schemas.openxmlformats.org/officeDocument/2006/relationships/oleObject" Target="../embeddings/oleObject123.bin"/><Relationship Id="rId4" Type="http://schemas.openxmlformats.org/officeDocument/2006/relationships/image" Target="../media/image52.wmf"/></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124.bin"/><Relationship Id="rId2" Type="http://schemas.openxmlformats.org/officeDocument/2006/relationships/slideLayout" Target="../slideLayouts/slideLayout2.xml"/><Relationship Id="rId1" Type="http://schemas.openxmlformats.org/officeDocument/2006/relationships/vmlDrawing" Target="../drawings/vmlDrawing76.vml"/><Relationship Id="rId5" Type="http://schemas.openxmlformats.org/officeDocument/2006/relationships/image" Target="../media/image2.jpeg"/><Relationship Id="rId4" Type="http://schemas.openxmlformats.org/officeDocument/2006/relationships/image" Target="../media/image1.png"/></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125.bin"/><Relationship Id="rId7"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77.vml"/><Relationship Id="rId6" Type="http://schemas.openxmlformats.org/officeDocument/2006/relationships/image" Target="../media/image1.png"/><Relationship Id="rId5" Type="http://schemas.openxmlformats.org/officeDocument/2006/relationships/oleObject" Target="../embeddings/oleObject126.bin"/><Relationship Id="rId4" Type="http://schemas.openxmlformats.org/officeDocument/2006/relationships/image" Target="../media/image53.emf"/></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127.bin"/><Relationship Id="rId2" Type="http://schemas.openxmlformats.org/officeDocument/2006/relationships/slideLayout" Target="../slideLayouts/slideLayout1.xml"/><Relationship Id="rId1" Type="http://schemas.openxmlformats.org/officeDocument/2006/relationships/vmlDrawing" Target="../drawings/vmlDrawing78.vml"/><Relationship Id="rId5" Type="http://schemas.openxmlformats.org/officeDocument/2006/relationships/image" Target="../media/image2.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Additional%20Reading%20Materials/ISSAI%201520%20&amp;%20ISA%20520.pdf" TargetMode="Externa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8.bin"/></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128.bin"/><Relationship Id="rId2" Type="http://schemas.openxmlformats.org/officeDocument/2006/relationships/slideLayout" Target="../slideLayouts/slideLayout1.xml"/><Relationship Id="rId1" Type="http://schemas.openxmlformats.org/officeDocument/2006/relationships/vmlDrawing" Target="../drawings/vmlDrawing79.vml"/><Relationship Id="rId5" Type="http://schemas.openxmlformats.org/officeDocument/2006/relationships/image" Target="../media/image2.jpeg"/><Relationship Id="rId4" Type="http://schemas.openxmlformats.org/officeDocument/2006/relationships/image" Target="../media/image1.png"/></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129.bin"/><Relationship Id="rId2" Type="http://schemas.openxmlformats.org/officeDocument/2006/relationships/slideLayout" Target="../slideLayouts/slideLayout6.xml"/><Relationship Id="rId1" Type="http://schemas.openxmlformats.org/officeDocument/2006/relationships/vmlDrawing" Target="../drawings/vmlDrawing80.vml"/><Relationship Id="rId5" Type="http://schemas.openxmlformats.org/officeDocument/2006/relationships/image" Target="../media/image2.jpeg"/><Relationship Id="rId4" Type="http://schemas.openxmlformats.org/officeDocument/2006/relationships/image" Target="../media/image1.png"/></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130.bin"/><Relationship Id="rId2" Type="http://schemas.openxmlformats.org/officeDocument/2006/relationships/slideLayout" Target="../slideLayouts/slideLayout6.xml"/><Relationship Id="rId1" Type="http://schemas.openxmlformats.org/officeDocument/2006/relationships/vmlDrawing" Target="../drawings/vmlDrawing81.vml"/><Relationship Id="rId5" Type="http://schemas.openxmlformats.org/officeDocument/2006/relationships/image" Target="../media/image2.jpeg"/><Relationship Id="rId4" Type="http://schemas.openxmlformats.org/officeDocument/2006/relationships/image" Target="../media/image1.png"/></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131.bin"/><Relationship Id="rId2" Type="http://schemas.openxmlformats.org/officeDocument/2006/relationships/slideLayout" Target="../slideLayouts/slideLayout6.xml"/><Relationship Id="rId1" Type="http://schemas.openxmlformats.org/officeDocument/2006/relationships/vmlDrawing" Target="../drawings/vmlDrawing82.vml"/><Relationship Id="rId5" Type="http://schemas.openxmlformats.org/officeDocument/2006/relationships/image" Target="../media/image2.jpeg"/><Relationship Id="rId4" Type="http://schemas.openxmlformats.org/officeDocument/2006/relationships/image" Target="../media/image1.png"/></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132.bin"/><Relationship Id="rId2" Type="http://schemas.openxmlformats.org/officeDocument/2006/relationships/slideLayout" Target="../slideLayouts/slideLayout6.xml"/><Relationship Id="rId1" Type="http://schemas.openxmlformats.org/officeDocument/2006/relationships/vmlDrawing" Target="../drawings/vmlDrawing83.vml"/><Relationship Id="rId5" Type="http://schemas.openxmlformats.org/officeDocument/2006/relationships/image" Target="../media/image2.jpeg"/><Relationship Id="rId4" Type="http://schemas.openxmlformats.org/officeDocument/2006/relationships/image" Target="../media/image1.png"/></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133.bin"/><Relationship Id="rId2" Type="http://schemas.openxmlformats.org/officeDocument/2006/relationships/slideLayout" Target="../slideLayouts/slideLayout6.xml"/><Relationship Id="rId1" Type="http://schemas.openxmlformats.org/officeDocument/2006/relationships/vmlDrawing" Target="../drawings/vmlDrawing84.vml"/><Relationship Id="rId5" Type="http://schemas.openxmlformats.org/officeDocument/2006/relationships/image" Target="../media/image2.jpeg"/><Relationship Id="rId4" Type="http://schemas.openxmlformats.org/officeDocument/2006/relationships/image" Target="../media/image1.png"/></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134.bin"/><Relationship Id="rId2" Type="http://schemas.openxmlformats.org/officeDocument/2006/relationships/slideLayout" Target="../slideLayouts/slideLayout6.xml"/><Relationship Id="rId1" Type="http://schemas.openxmlformats.org/officeDocument/2006/relationships/vmlDrawing" Target="../drawings/vmlDrawing85.vml"/><Relationship Id="rId5" Type="http://schemas.openxmlformats.org/officeDocument/2006/relationships/image" Target="../media/image2.jpeg"/><Relationship Id="rId4" Type="http://schemas.openxmlformats.org/officeDocument/2006/relationships/image" Target="../media/image1.png"/></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135.bin"/><Relationship Id="rId2" Type="http://schemas.openxmlformats.org/officeDocument/2006/relationships/slideLayout" Target="../slideLayouts/slideLayout6.xml"/><Relationship Id="rId1" Type="http://schemas.openxmlformats.org/officeDocument/2006/relationships/vmlDrawing" Target="../drawings/vmlDrawing86.vml"/><Relationship Id="rId5" Type="http://schemas.openxmlformats.org/officeDocument/2006/relationships/image" Target="../media/image2.jpeg"/><Relationship Id="rId4" Type="http://schemas.openxmlformats.org/officeDocument/2006/relationships/image" Target="../media/image1.png"/></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136.bin"/><Relationship Id="rId2" Type="http://schemas.openxmlformats.org/officeDocument/2006/relationships/slideLayout" Target="../slideLayouts/slideLayout6.xml"/><Relationship Id="rId1" Type="http://schemas.openxmlformats.org/officeDocument/2006/relationships/vmlDrawing" Target="../drawings/vmlDrawing87.vml"/><Relationship Id="rId5" Type="http://schemas.openxmlformats.org/officeDocument/2006/relationships/image" Target="../media/image2.jpeg"/><Relationship Id="rId4" Type="http://schemas.openxmlformats.org/officeDocument/2006/relationships/image" Target="../media/image1.png"/></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137.bin"/><Relationship Id="rId2" Type="http://schemas.openxmlformats.org/officeDocument/2006/relationships/slideLayout" Target="../slideLayouts/slideLayout2.xml"/><Relationship Id="rId1" Type="http://schemas.openxmlformats.org/officeDocument/2006/relationships/vmlDrawing" Target="../drawings/vmlDrawing88.vml"/><Relationship Id="rId5" Type="http://schemas.openxmlformats.org/officeDocument/2006/relationships/image" Target="../media/image2.jpe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jpeg"/><Relationship Id="rId4" Type="http://schemas.openxmlformats.org/officeDocument/2006/relationships/image" Target="../media/image1.png"/></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138.bin"/><Relationship Id="rId2" Type="http://schemas.openxmlformats.org/officeDocument/2006/relationships/slideLayout" Target="../slideLayouts/slideLayout2.xml"/><Relationship Id="rId1" Type="http://schemas.openxmlformats.org/officeDocument/2006/relationships/vmlDrawing" Target="../drawings/vmlDrawing89.vml"/><Relationship Id="rId5" Type="http://schemas.openxmlformats.org/officeDocument/2006/relationships/image" Target="../media/image2.jpeg"/><Relationship Id="rId4" Type="http://schemas.openxmlformats.org/officeDocument/2006/relationships/image" Target="../media/image1.png"/></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139.bin"/><Relationship Id="rId2" Type="http://schemas.openxmlformats.org/officeDocument/2006/relationships/slideLayout" Target="../slideLayouts/slideLayout6.xml"/><Relationship Id="rId1" Type="http://schemas.openxmlformats.org/officeDocument/2006/relationships/vmlDrawing" Target="../drawings/vmlDrawing90.vml"/><Relationship Id="rId5" Type="http://schemas.openxmlformats.org/officeDocument/2006/relationships/image" Target="../media/image2.jpeg"/><Relationship Id="rId4" Type="http://schemas.openxmlformats.org/officeDocument/2006/relationships/image" Target="../media/image1.png"/></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140.bin"/><Relationship Id="rId2" Type="http://schemas.openxmlformats.org/officeDocument/2006/relationships/slideLayout" Target="../slideLayouts/slideLayout2.xml"/><Relationship Id="rId1" Type="http://schemas.openxmlformats.org/officeDocument/2006/relationships/vmlDrawing" Target="../drawings/vmlDrawing91.vml"/><Relationship Id="rId5" Type="http://schemas.openxmlformats.org/officeDocument/2006/relationships/image" Target="../media/image2.jpeg"/><Relationship Id="rId4" Type="http://schemas.openxmlformats.org/officeDocument/2006/relationships/image" Target="../media/image1.png"/></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141.bin"/><Relationship Id="rId2" Type="http://schemas.openxmlformats.org/officeDocument/2006/relationships/slideLayout" Target="../slideLayouts/slideLayout2.xml"/><Relationship Id="rId1" Type="http://schemas.openxmlformats.org/officeDocument/2006/relationships/vmlDrawing" Target="../drawings/vmlDrawing92.vml"/><Relationship Id="rId5" Type="http://schemas.openxmlformats.org/officeDocument/2006/relationships/image" Target="../media/image2.jpeg"/><Relationship Id="rId4" Type="http://schemas.openxmlformats.org/officeDocument/2006/relationships/image" Target="../media/image1.png"/></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142.bin"/><Relationship Id="rId2" Type="http://schemas.openxmlformats.org/officeDocument/2006/relationships/slideLayout" Target="../slideLayouts/slideLayout6.xml"/><Relationship Id="rId1" Type="http://schemas.openxmlformats.org/officeDocument/2006/relationships/vmlDrawing" Target="../drawings/vmlDrawing93.vml"/><Relationship Id="rId5" Type="http://schemas.openxmlformats.org/officeDocument/2006/relationships/image" Target="../media/image2.jpeg"/><Relationship Id="rId4" Type="http://schemas.openxmlformats.org/officeDocument/2006/relationships/image" Target="../media/image1.png"/></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143.bin"/><Relationship Id="rId2" Type="http://schemas.openxmlformats.org/officeDocument/2006/relationships/slideLayout" Target="../slideLayouts/slideLayout6.xml"/><Relationship Id="rId1" Type="http://schemas.openxmlformats.org/officeDocument/2006/relationships/vmlDrawing" Target="../drawings/vmlDrawing94.vml"/><Relationship Id="rId5" Type="http://schemas.openxmlformats.org/officeDocument/2006/relationships/image" Target="../media/image2.jpeg"/><Relationship Id="rId4" Type="http://schemas.openxmlformats.org/officeDocument/2006/relationships/image" Target="../media/image1.png"/></Relationships>
</file>

<file path=ppt/slides/_rels/slide96.xml.rels><?xml version="1.0" encoding="UTF-8" standalone="yes"?>
<Relationships xmlns="http://schemas.openxmlformats.org/package/2006/relationships"><Relationship Id="rId3" Type="http://schemas.openxmlformats.org/officeDocument/2006/relationships/oleObject" Target="../embeddings/oleObject144.bin"/><Relationship Id="rId2" Type="http://schemas.openxmlformats.org/officeDocument/2006/relationships/slideLayout" Target="../slideLayouts/slideLayout1.xml"/><Relationship Id="rId1" Type="http://schemas.openxmlformats.org/officeDocument/2006/relationships/vmlDrawing" Target="../drawings/vmlDrawing95.vml"/><Relationship Id="rId5" Type="http://schemas.openxmlformats.org/officeDocument/2006/relationships/image" Target="../media/image2.jpeg"/><Relationship Id="rId4" Type="http://schemas.openxmlformats.org/officeDocument/2006/relationships/image" Target="../media/image1.png"/></Relationships>
</file>

<file path=ppt/slides/_rels/slide97.xml.rels><?xml version="1.0" encoding="UTF-8" standalone="yes"?>
<Relationships xmlns="http://schemas.openxmlformats.org/package/2006/relationships"><Relationship Id="rId3" Type="http://schemas.openxmlformats.org/officeDocument/2006/relationships/oleObject" Target="../embeddings/oleObject145.bin"/><Relationship Id="rId2" Type="http://schemas.openxmlformats.org/officeDocument/2006/relationships/slideLayout" Target="../slideLayouts/slideLayout6.xml"/><Relationship Id="rId1" Type="http://schemas.openxmlformats.org/officeDocument/2006/relationships/vmlDrawing" Target="../drawings/vmlDrawing96.vml"/><Relationship Id="rId5" Type="http://schemas.openxmlformats.org/officeDocument/2006/relationships/image" Target="../media/image2.jpeg"/><Relationship Id="rId4" Type="http://schemas.openxmlformats.org/officeDocument/2006/relationships/image" Target="../media/image1.png"/></Relationships>
</file>

<file path=ppt/slides/_rels/slide98.xml.rels><?xml version="1.0" encoding="UTF-8" standalone="yes"?>
<Relationships xmlns="http://schemas.openxmlformats.org/package/2006/relationships"><Relationship Id="rId3" Type="http://schemas.openxmlformats.org/officeDocument/2006/relationships/oleObject" Target="../embeddings/oleObject146.bin"/><Relationship Id="rId2" Type="http://schemas.openxmlformats.org/officeDocument/2006/relationships/slideLayout" Target="../slideLayouts/slideLayout6.xml"/><Relationship Id="rId1" Type="http://schemas.openxmlformats.org/officeDocument/2006/relationships/vmlDrawing" Target="../drawings/vmlDrawing97.vml"/><Relationship Id="rId5" Type="http://schemas.openxmlformats.org/officeDocument/2006/relationships/image" Target="../media/image2.jpeg"/><Relationship Id="rId4" Type="http://schemas.openxmlformats.org/officeDocument/2006/relationships/image" Target="../media/image1.png"/></Relationships>
</file>

<file path=ppt/slides/_rels/slide99.xml.rels><?xml version="1.0" encoding="UTF-8" standalone="yes"?>
<Relationships xmlns="http://schemas.openxmlformats.org/package/2006/relationships"><Relationship Id="rId3" Type="http://schemas.openxmlformats.org/officeDocument/2006/relationships/oleObject" Target="../embeddings/oleObject147.bin"/><Relationship Id="rId2" Type="http://schemas.openxmlformats.org/officeDocument/2006/relationships/slideLayout" Target="../slideLayouts/slideLayout6.xml"/><Relationship Id="rId1" Type="http://schemas.openxmlformats.org/officeDocument/2006/relationships/vmlDrawing" Target="../drawings/vmlDrawing98.vml"/><Relationship Id="rId5" Type="http://schemas.openxmlformats.org/officeDocument/2006/relationships/image" Target="../media/image2.jpe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b="1" dirty="0" smtClean="0">
                <a:solidFill>
                  <a:schemeClr val="tx1"/>
                </a:solidFill>
              </a:rPr>
              <a:t>Analytical Procedures in Audit</a:t>
            </a:r>
            <a:endParaRPr b="1" dirty="0">
              <a:solidFill>
                <a:schemeClr val="tx1"/>
              </a:solidFill>
            </a:endParaRPr>
          </a:p>
        </p:txBody>
      </p:sp>
      <p:sp>
        <p:nvSpPr>
          <p:cNvPr id="3" name="Subtitle 2"/>
          <p:cNvSpPr>
            <a:spLocks noGrp="1"/>
          </p:cNvSpPr>
          <p:nvPr>
            <p:ph type="subTitle" idx="1"/>
          </p:nvPr>
        </p:nvSpPr>
        <p:spPr/>
        <p:txBody>
          <a:bodyPr/>
          <a:lstStyle/>
          <a:p>
            <a:r>
              <a:rPr lang="en-IN" dirty="0" smtClean="0">
                <a:solidFill>
                  <a:schemeClr val="tx1"/>
                </a:solidFill>
              </a:rPr>
              <a:t>E-Module</a:t>
            </a:r>
            <a:endParaRPr dirty="0">
              <a:solidFill>
                <a:schemeClr val="tx1"/>
              </a:solidFill>
            </a:endParaRPr>
          </a:p>
        </p:txBody>
      </p:sp>
      <p:sp>
        <p:nvSpPr>
          <p:cNvPr id="4" name="Date Placeholder 1"/>
          <p:cNvSpPr txBox="1">
            <a:spLocks/>
          </p:cNvSpPr>
          <p:nvPr/>
        </p:nvSpPr>
        <p:spPr>
          <a:xfrm>
            <a:off x="262465" y="6356354"/>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581632E-349F-4D5D-A0C2-E145B2849BA0}" type="datetime2">
              <a:rPr lang="en-US" smtClean="0">
                <a:solidFill>
                  <a:prstClr val="black">
                    <a:lumMod val="50000"/>
                    <a:lumOff val="50000"/>
                  </a:prstClr>
                </a:solidFill>
              </a:rPr>
              <a:pPr/>
              <a:t>Wednesday, October 11, 2017</a:t>
            </a:fld>
            <a:endParaRPr lang="en-US" dirty="0">
              <a:solidFill>
                <a:prstClr val="black">
                  <a:lumMod val="50000"/>
                  <a:lumOff val="50000"/>
                </a:prstClr>
              </a:solidFill>
            </a:endParaRPr>
          </a:p>
        </p:txBody>
      </p:sp>
      <p:sp>
        <p:nvSpPr>
          <p:cNvPr id="5" name="Footer Placeholder 2"/>
          <p:cNvSpPr txBox="1">
            <a:spLocks/>
          </p:cNvSpPr>
          <p:nvPr/>
        </p:nvSpPr>
        <p:spPr>
          <a:xfrm>
            <a:off x="3869268" y="6356354"/>
            <a:ext cx="591151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solidFill>
                  <a:prstClr val="black">
                    <a:lumMod val="50000"/>
                    <a:lumOff val="50000"/>
                  </a:prstClr>
                </a:solidFill>
              </a:rPr>
              <a:t>Regional Training Institute, Kolkata</a:t>
            </a:r>
            <a:endParaRPr lang="en-US" dirty="0">
              <a:solidFill>
                <a:prstClr val="black">
                  <a:lumMod val="50000"/>
                  <a:lumOff val="50000"/>
                </a:prstClr>
              </a:solidFill>
            </a:endParaRP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98674"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843511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1"/>
                </a:solidFill>
              </a:rPr>
              <a:t>USE OF SUBSTANTIVE ANALYTICAL </a:t>
            </a:r>
            <a:r>
              <a:rPr lang="en-IN" dirty="0" smtClean="0">
                <a:solidFill>
                  <a:schemeClr val="tx1"/>
                </a:solidFill>
              </a:rPr>
              <a:t>PROCEDURES </a:t>
            </a:r>
            <a:r>
              <a:rPr lang="en-IN" sz="2000" dirty="0" err="1" smtClean="0">
                <a:solidFill>
                  <a:schemeClr val="tx1"/>
                </a:solidFill>
              </a:rPr>
              <a:t>contd</a:t>
            </a:r>
            <a:r>
              <a:rPr lang="en-IN" sz="2000" dirty="0" smtClean="0">
                <a:solidFill>
                  <a:schemeClr val="tx1"/>
                </a:solidFill>
              </a:rPr>
              <a:t>……</a:t>
            </a:r>
            <a:endParaRPr lang="en-IN" sz="2000" dirty="0">
              <a:solidFill>
                <a:schemeClr val="tx1"/>
              </a:solidFill>
            </a:endParaRPr>
          </a:p>
        </p:txBody>
      </p:sp>
      <p:sp>
        <p:nvSpPr>
          <p:cNvPr id="3" name="Content Placeholder 2"/>
          <p:cNvSpPr>
            <a:spLocks noGrp="1"/>
          </p:cNvSpPr>
          <p:nvPr>
            <p:ph idx="1"/>
          </p:nvPr>
        </p:nvSpPr>
        <p:spPr>
          <a:xfrm>
            <a:off x="3863752" y="692696"/>
            <a:ext cx="7848872" cy="5400600"/>
          </a:xfrm>
        </p:spPr>
        <p:txBody>
          <a:bodyPr>
            <a:normAutofit/>
          </a:bodyPr>
          <a:lstStyle/>
          <a:p>
            <a:pPr marL="0" indent="0">
              <a:lnSpc>
                <a:spcPct val="150000"/>
              </a:lnSpc>
              <a:buNone/>
            </a:pPr>
            <a:r>
              <a:rPr lang="en-IN" dirty="0"/>
              <a:t>To derive the most benefit from substantive analytical procedures, the auditor should perform substantive analytical procedures before other substantive tests because results of substantive analytical procedures often impact the nature and extent of detailed testing. Substantive analytical procedures might direct attention to areas of increased risk, and the assurance obtained from effective substantive analytical procedures will reduce the amount of assurance needed from other tests.</a:t>
            </a:r>
          </a:p>
          <a:p>
            <a:pPr marL="0" indent="0">
              <a:lnSpc>
                <a:spcPct val="150000"/>
              </a:lnSpc>
              <a:buNone/>
            </a:pPr>
            <a:r>
              <a:rPr lang="en-IN" dirty="0" smtClean="0"/>
              <a:t>There </a:t>
            </a:r>
            <a:r>
              <a:rPr lang="en-IN" dirty="0"/>
              <a:t>are four elements that comprise distinct steps that are inherent in the process to using substantial analytical </a:t>
            </a:r>
            <a:r>
              <a:rPr lang="en-IN" dirty="0" smtClean="0"/>
              <a:t>procedures as discussed in subsequent slides.</a:t>
            </a:r>
            <a:endParaRPr lang="en-IN" dirty="0"/>
          </a:p>
        </p:txBody>
      </p:sp>
    </p:spTree>
    <p:extLst>
      <p:ext uri="{BB962C8B-B14F-4D97-AF65-F5344CB8AC3E}">
        <p14:creationId xmlns:p14="http://schemas.microsoft.com/office/powerpoint/2010/main" val="813664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5"/>
          <p:cNvSpPr txBox="1">
            <a:spLocks noChangeArrowheads="1"/>
          </p:cNvSpPr>
          <p:nvPr/>
        </p:nvSpPr>
        <p:spPr bwMode="auto">
          <a:xfrm>
            <a:off x="3496102" y="1090235"/>
            <a:ext cx="7467600" cy="91598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                  NFIFO – unpaid labor/mgt</a:t>
            </a:r>
            <a:br>
              <a:rPr lang="en-US" altLang="en-US" b="1">
                <a:solidFill>
                  <a:prstClr val="black"/>
                </a:solidFill>
              </a:rPr>
            </a:br>
            <a:r>
              <a:rPr lang="en-US" altLang="en-US" b="1">
                <a:solidFill>
                  <a:prstClr val="black"/>
                </a:solidFill>
              </a:rPr>
              <a:t>ROROE = </a:t>
            </a:r>
            <a:br>
              <a:rPr lang="en-US" altLang="en-US" b="1">
                <a:solidFill>
                  <a:prstClr val="black"/>
                </a:solidFill>
              </a:rPr>
            </a:br>
            <a:r>
              <a:rPr lang="en-US" altLang="en-US" b="1">
                <a:solidFill>
                  <a:prstClr val="black"/>
                </a:solidFill>
              </a:rPr>
              <a:t>                           Total Equity                      </a:t>
            </a:r>
          </a:p>
        </p:txBody>
      </p:sp>
      <p:sp>
        <p:nvSpPr>
          <p:cNvPr id="24579" name="Line 6"/>
          <p:cNvSpPr>
            <a:spLocks noChangeShapeType="1"/>
          </p:cNvSpPr>
          <p:nvPr/>
        </p:nvSpPr>
        <p:spPr bwMode="auto">
          <a:xfrm>
            <a:off x="4715302" y="1558546"/>
            <a:ext cx="26670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0247" name="Text Box 7"/>
          <p:cNvSpPr txBox="1">
            <a:spLocks noChangeArrowheads="1"/>
          </p:cNvSpPr>
          <p:nvPr/>
        </p:nvSpPr>
        <p:spPr bwMode="auto">
          <a:xfrm>
            <a:off x="3496102" y="3822322"/>
            <a:ext cx="4724400" cy="6461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u="sng">
                <a:solidFill>
                  <a:prstClr val="black"/>
                </a:solidFill>
              </a:rPr>
              <a:t>NFIFO + interest pd. – unpaid labor/mgt</a:t>
            </a:r>
            <a:r>
              <a:rPr lang="en-US" altLang="en-US" b="1">
                <a:solidFill>
                  <a:prstClr val="black"/>
                </a:solidFill>
              </a:rPr>
              <a:t/>
            </a:r>
            <a:br>
              <a:rPr lang="en-US" altLang="en-US" b="1">
                <a:solidFill>
                  <a:prstClr val="black"/>
                </a:solidFill>
              </a:rPr>
            </a:br>
            <a:r>
              <a:rPr lang="en-US" altLang="en-US" b="1">
                <a:solidFill>
                  <a:prstClr val="black"/>
                </a:solidFill>
              </a:rPr>
              <a:t>                      Total Assets         </a:t>
            </a:r>
          </a:p>
        </p:txBody>
      </p:sp>
      <p:sp>
        <p:nvSpPr>
          <p:cNvPr id="10253" name="Text Box 13"/>
          <p:cNvSpPr txBox="1">
            <a:spLocks noChangeArrowheads="1"/>
          </p:cNvSpPr>
          <p:nvPr/>
        </p:nvSpPr>
        <p:spPr bwMode="auto">
          <a:xfrm>
            <a:off x="7610902" y="5463797"/>
            <a:ext cx="1828800" cy="6461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u="sng">
                <a:solidFill>
                  <a:prstClr val="black"/>
                </a:solidFill>
              </a:rPr>
              <a:t>Total Assets</a:t>
            </a:r>
            <a:br>
              <a:rPr lang="en-US" altLang="en-US" b="1" u="sng">
                <a:solidFill>
                  <a:prstClr val="black"/>
                </a:solidFill>
              </a:rPr>
            </a:br>
            <a:r>
              <a:rPr lang="en-US" altLang="en-US" b="1">
                <a:solidFill>
                  <a:prstClr val="black"/>
                </a:solidFill>
              </a:rPr>
              <a:t> Total Equity</a:t>
            </a:r>
          </a:p>
        </p:txBody>
      </p:sp>
      <p:sp>
        <p:nvSpPr>
          <p:cNvPr id="24582" name="Text Box 5"/>
          <p:cNvSpPr txBox="1">
            <a:spLocks noChangeArrowheads="1"/>
          </p:cNvSpPr>
          <p:nvPr/>
        </p:nvSpPr>
        <p:spPr bwMode="auto">
          <a:xfrm>
            <a:off x="3496102" y="720346"/>
            <a:ext cx="3886200" cy="369888"/>
          </a:xfrm>
          <a:prstGeom prst="rect">
            <a:avLst/>
          </a:prstGeom>
          <a:solidFill>
            <a:srgbClr val="FFFF00"/>
          </a:solidFill>
          <a:ln w="9525">
            <a:solidFill>
              <a:srgbClr val="C00000"/>
            </a:solidFill>
            <a:miter lim="800000"/>
            <a:headEnd/>
            <a:tailEnd/>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Rate Of Return On Equity                </a:t>
            </a:r>
          </a:p>
        </p:txBody>
      </p:sp>
      <p:sp>
        <p:nvSpPr>
          <p:cNvPr id="15" name="Text Box 5"/>
          <p:cNvSpPr txBox="1">
            <a:spLocks noChangeArrowheads="1"/>
          </p:cNvSpPr>
          <p:nvPr/>
        </p:nvSpPr>
        <p:spPr bwMode="auto">
          <a:xfrm>
            <a:off x="3496102" y="3455609"/>
            <a:ext cx="3886200" cy="368300"/>
          </a:xfrm>
          <a:prstGeom prst="rect">
            <a:avLst/>
          </a:prstGeom>
          <a:solidFill>
            <a:srgbClr val="FFFF00"/>
          </a:solidFill>
          <a:ln w="9525">
            <a:solidFill>
              <a:srgbClr val="C00000"/>
            </a:solidFill>
            <a:miter lim="800000"/>
            <a:headEnd/>
            <a:tailEnd/>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Rate Of Return On Assets                </a:t>
            </a:r>
          </a:p>
        </p:txBody>
      </p:sp>
      <p:sp>
        <p:nvSpPr>
          <p:cNvPr id="18" name="Text Box 5"/>
          <p:cNvSpPr txBox="1">
            <a:spLocks noChangeArrowheads="1"/>
          </p:cNvSpPr>
          <p:nvPr/>
        </p:nvSpPr>
        <p:spPr bwMode="auto">
          <a:xfrm>
            <a:off x="7599790" y="5093910"/>
            <a:ext cx="1828800" cy="369887"/>
          </a:xfrm>
          <a:prstGeom prst="rect">
            <a:avLst/>
          </a:prstGeom>
          <a:solidFill>
            <a:srgbClr val="FFFF00"/>
          </a:solidFill>
          <a:ln w="9525">
            <a:solidFill>
              <a:srgbClr val="C00000"/>
            </a:solidFill>
            <a:miter lim="800000"/>
            <a:headEnd/>
            <a:tailEnd/>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Leverage Ratio               </a:t>
            </a:r>
          </a:p>
        </p:txBody>
      </p:sp>
      <p:sp>
        <p:nvSpPr>
          <p:cNvPr id="19" name="TextBox 18"/>
          <p:cNvSpPr txBox="1">
            <a:spLocks noChangeArrowheads="1"/>
          </p:cNvSpPr>
          <p:nvPr/>
        </p:nvSpPr>
        <p:spPr bwMode="auto">
          <a:xfrm>
            <a:off x="8110965" y="3849309"/>
            <a:ext cx="533400" cy="5842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r>
              <a:rPr lang="en-US" altLang="en-US" sz="3200">
                <a:solidFill>
                  <a:prstClr val="black"/>
                </a:solidFill>
              </a:rPr>
              <a:t>-</a:t>
            </a:r>
          </a:p>
        </p:txBody>
      </p:sp>
      <p:sp>
        <p:nvSpPr>
          <p:cNvPr id="20" name="Text Box 7"/>
          <p:cNvSpPr txBox="1">
            <a:spLocks noChangeArrowheads="1"/>
          </p:cNvSpPr>
          <p:nvPr/>
        </p:nvSpPr>
        <p:spPr bwMode="auto">
          <a:xfrm>
            <a:off x="8525302" y="3823909"/>
            <a:ext cx="1600200" cy="6461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u="sng">
                <a:solidFill>
                  <a:prstClr val="black"/>
                </a:solidFill>
              </a:rPr>
              <a:t> interest pd.</a:t>
            </a:r>
            <a:r>
              <a:rPr lang="en-US" altLang="en-US" b="1">
                <a:solidFill>
                  <a:prstClr val="black"/>
                </a:solidFill>
              </a:rPr>
              <a:t/>
            </a:r>
            <a:br>
              <a:rPr lang="en-US" altLang="en-US" b="1">
                <a:solidFill>
                  <a:prstClr val="black"/>
                </a:solidFill>
              </a:rPr>
            </a:br>
            <a:r>
              <a:rPr lang="en-US" altLang="en-US" b="1">
                <a:solidFill>
                  <a:prstClr val="black"/>
                </a:solidFill>
              </a:rPr>
              <a:t>Total Assets         </a:t>
            </a:r>
          </a:p>
        </p:txBody>
      </p:sp>
      <p:sp>
        <p:nvSpPr>
          <p:cNvPr id="21" name="Text Box 5"/>
          <p:cNvSpPr txBox="1">
            <a:spLocks noChangeArrowheads="1"/>
          </p:cNvSpPr>
          <p:nvPr/>
        </p:nvSpPr>
        <p:spPr bwMode="auto">
          <a:xfrm>
            <a:off x="8601502" y="3454021"/>
            <a:ext cx="1295400" cy="369888"/>
          </a:xfrm>
          <a:prstGeom prst="rect">
            <a:avLst/>
          </a:prstGeom>
          <a:solidFill>
            <a:srgbClr val="FFFF00"/>
          </a:solidFill>
          <a:ln w="9525">
            <a:solidFill>
              <a:srgbClr val="C00000"/>
            </a:solidFill>
            <a:miter lim="800000"/>
            <a:headEnd/>
            <a:tailEnd/>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i-rate Adj.               </a:t>
            </a:r>
          </a:p>
        </p:txBody>
      </p:sp>
      <p:sp>
        <p:nvSpPr>
          <p:cNvPr id="22" name="TextBox 21"/>
          <p:cNvSpPr txBox="1">
            <a:spLocks noChangeArrowheads="1"/>
          </p:cNvSpPr>
          <p:nvPr/>
        </p:nvSpPr>
        <p:spPr bwMode="auto">
          <a:xfrm>
            <a:off x="3496102" y="5463796"/>
            <a:ext cx="533400" cy="5842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r>
              <a:rPr lang="en-US" altLang="en-US" sz="3200">
                <a:solidFill>
                  <a:prstClr val="black"/>
                </a:solidFill>
              </a:rPr>
              <a:t>=</a:t>
            </a:r>
          </a:p>
        </p:txBody>
      </p:sp>
      <p:sp>
        <p:nvSpPr>
          <p:cNvPr id="23" name="Text Box 7"/>
          <p:cNvSpPr txBox="1">
            <a:spLocks noChangeArrowheads="1"/>
          </p:cNvSpPr>
          <p:nvPr/>
        </p:nvSpPr>
        <p:spPr bwMode="auto">
          <a:xfrm>
            <a:off x="4029502" y="5427284"/>
            <a:ext cx="3048000" cy="6461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u="sng">
                <a:solidFill>
                  <a:prstClr val="black"/>
                </a:solidFill>
              </a:rPr>
              <a:t>NFIFO – unpaid labor/mgt</a:t>
            </a:r>
            <a:r>
              <a:rPr lang="en-US" altLang="en-US" b="1">
                <a:solidFill>
                  <a:prstClr val="black"/>
                </a:solidFill>
              </a:rPr>
              <a:t/>
            </a:r>
            <a:br>
              <a:rPr lang="en-US" altLang="en-US" b="1">
                <a:solidFill>
                  <a:prstClr val="black"/>
                </a:solidFill>
              </a:rPr>
            </a:br>
            <a:r>
              <a:rPr lang="en-US" altLang="en-US" b="1">
                <a:solidFill>
                  <a:prstClr val="black"/>
                </a:solidFill>
              </a:rPr>
              <a:t>          Total Assets         </a:t>
            </a:r>
          </a:p>
        </p:txBody>
      </p:sp>
      <p:sp>
        <p:nvSpPr>
          <p:cNvPr id="24" name="TextBox 23"/>
          <p:cNvSpPr txBox="1">
            <a:spLocks noChangeArrowheads="1"/>
          </p:cNvSpPr>
          <p:nvPr/>
        </p:nvSpPr>
        <p:spPr bwMode="auto">
          <a:xfrm>
            <a:off x="7077502" y="5463796"/>
            <a:ext cx="533400" cy="5842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r>
              <a:rPr lang="en-US" altLang="en-US" sz="3200">
                <a:solidFill>
                  <a:prstClr val="black"/>
                </a:solidFill>
              </a:rPr>
              <a:t>X</a:t>
            </a:r>
          </a:p>
        </p:txBody>
      </p:sp>
      <p:cxnSp>
        <p:nvCxnSpPr>
          <p:cNvPr id="25" name="Straight Connector 24"/>
          <p:cNvCxnSpPr/>
          <p:nvPr/>
        </p:nvCxnSpPr>
        <p:spPr>
          <a:xfrm flipV="1">
            <a:off x="7687102" y="5587621"/>
            <a:ext cx="1600200" cy="762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4715302" y="5816221"/>
            <a:ext cx="1600200" cy="762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3452884" y="2692021"/>
            <a:ext cx="8730018" cy="23883"/>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8617377" y="1437896"/>
            <a:ext cx="3003550" cy="4179888"/>
          </a:xfrm>
          <a:custGeom>
            <a:avLst/>
            <a:gdLst>
              <a:gd name="connsiteX0" fmla="*/ 1021080 w 3004820"/>
              <a:gd name="connsiteY0" fmla="*/ 4180840 h 4180840"/>
              <a:gd name="connsiteX1" fmla="*/ 2621280 w 3004820"/>
              <a:gd name="connsiteY1" fmla="*/ 3342640 h 4180840"/>
              <a:gd name="connsiteX2" fmla="*/ 2910840 w 3004820"/>
              <a:gd name="connsiteY2" fmla="*/ 2032000 h 4180840"/>
              <a:gd name="connsiteX3" fmla="*/ 2057400 w 3004820"/>
              <a:gd name="connsiteY3" fmla="*/ 325120 h 4180840"/>
              <a:gd name="connsiteX4" fmla="*/ 0 w 3004820"/>
              <a:gd name="connsiteY4" fmla="*/ 81280 h 4180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20" h="4180840">
                <a:moveTo>
                  <a:pt x="1021080" y="4180840"/>
                </a:moveTo>
                <a:cubicBezTo>
                  <a:pt x="1663700" y="3940810"/>
                  <a:pt x="2306320" y="3700780"/>
                  <a:pt x="2621280" y="3342640"/>
                </a:cubicBezTo>
                <a:cubicBezTo>
                  <a:pt x="2936240" y="2984500"/>
                  <a:pt x="3004820" y="2534920"/>
                  <a:pt x="2910840" y="2032000"/>
                </a:cubicBezTo>
                <a:cubicBezTo>
                  <a:pt x="2816860" y="1529080"/>
                  <a:pt x="2542540" y="650240"/>
                  <a:pt x="2057400" y="325120"/>
                </a:cubicBezTo>
                <a:cubicBezTo>
                  <a:pt x="1572260" y="0"/>
                  <a:pt x="786130" y="40640"/>
                  <a:pt x="0" y="81280"/>
                </a:cubicBezTo>
              </a:path>
            </a:pathLst>
          </a:cu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cxnSp>
        <p:nvCxnSpPr>
          <p:cNvPr id="28" name="Straight Connector 27"/>
          <p:cNvCxnSpPr/>
          <p:nvPr/>
        </p:nvCxnSpPr>
        <p:spPr>
          <a:xfrm flipV="1">
            <a:off x="8525302" y="3955671"/>
            <a:ext cx="1600200" cy="762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4334302" y="3976309"/>
            <a:ext cx="1600200" cy="762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30" name="Object 29"/>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6898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31" name="Picture 30"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856729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247"/>
                                        </p:tgtEl>
                                        <p:attrNameLst>
                                          <p:attrName>style.visibility</p:attrName>
                                        </p:attrNameLst>
                                      </p:cBhvr>
                                      <p:to>
                                        <p:strVal val="visible"/>
                                      </p:to>
                                    </p:set>
                                    <p:animEffect transition="in" filter="dissolve">
                                      <p:cBhvr>
                                        <p:cTn id="10" dur="500"/>
                                        <p:tgtEl>
                                          <p:spTgt spid="1024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dissolve">
                                      <p:cBhvr>
                                        <p:cTn id="15" dur="500"/>
                                        <p:tgtEl>
                                          <p:spTgt spid="19"/>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dissolve">
                                      <p:cBhvr>
                                        <p:cTn id="18" dur="500"/>
                                        <p:tgtEl>
                                          <p:spTgt spid="21"/>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dissolve">
                                      <p:cBhvr>
                                        <p:cTn id="26" dur="500"/>
                                        <p:tgtEl>
                                          <p:spTgt spid="28"/>
                                        </p:tgtEl>
                                      </p:cBhvr>
                                    </p:animEffect>
                                  </p:childTnLst>
                                </p:cTn>
                              </p:par>
                              <p:par>
                                <p:cTn id="27" presetID="9"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dissolve">
                                      <p:cBhvr>
                                        <p:cTn id="29" dur="500"/>
                                        <p:tgtEl>
                                          <p:spTgt spid="2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dissolve">
                                      <p:cBhvr>
                                        <p:cTn id="34" dur="500"/>
                                        <p:tgtEl>
                                          <p:spTgt spid="22"/>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dissolve">
                                      <p:cBhvr>
                                        <p:cTn id="37" dur="500"/>
                                        <p:tgtEl>
                                          <p:spTgt spid="2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dissolve">
                                      <p:cBhvr>
                                        <p:cTn id="42" dur="500"/>
                                        <p:tgtEl>
                                          <p:spTgt spid="24"/>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dissolve">
                                      <p:cBhvr>
                                        <p:cTn id="45" dur="500"/>
                                        <p:tgtEl>
                                          <p:spTgt spid="18"/>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0253"/>
                                        </p:tgtEl>
                                        <p:attrNameLst>
                                          <p:attrName>style.visibility</p:attrName>
                                        </p:attrNameLst>
                                      </p:cBhvr>
                                      <p:to>
                                        <p:strVal val="visible"/>
                                      </p:to>
                                    </p:set>
                                    <p:animEffect transition="in" filter="dissolve">
                                      <p:cBhvr>
                                        <p:cTn id="48" dur="500"/>
                                        <p:tgtEl>
                                          <p:spTgt spid="10253"/>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9" presetClass="entr" presetSubtype="0" fill="hold" nodeType="click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dissolve">
                                      <p:cBhvr>
                                        <p:cTn id="53" dur="500"/>
                                        <p:tgtEl>
                                          <p:spTgt spid="25"/>
                                        </p:tgtEl>
                                      </p:cBhvr>
                                    </p:animEffect>
                                  </p:childTnLst>
                                </p:cTn>
                              </p:par>
                              <p:par>
                                <p:cTn id="54" presetID="9" presetClass="entr" presetSubtype="0"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dissolve">
                                      <p:cBhvr>
                                        <p:cTn id="56" dur="500"/>
                                        <p:tgtEl>
                                          <p:spTgt spid="26"/>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9" presetClass="entr" presetSubtype="0" fill="hold"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dissolve">
                                      <p:cBhvr>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animBg="1"/>
      <p:bldP spid="10253" grpId="0" animBg="1"/>
      <p:bldP spid="15" grpId="0" animBg="1"/>
      <p:bldP spid="18" grpId="0" animBg="1"/>
      <p:bldP spid="19" grpId="0" animBg="1"/>
      <p:bldP spid="20" grpId="0" animBg="1"/>
      <p:bldP spid="21" grpId="0" animBg="1"/>
      <p:bldP spid="22" grpId="0" animBg="1"/>
      <p:bldP spid="23" grpId="0" animBg="1"/>
      <p:bldP spid="24"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176717" y="981896"/>
            <a:ext cx="2947483" cy="4601183"/>
          </a:xfrm>
        </p:spPr>
        <p:txBody>
          <a:bodyPr/>
          <a:lstStyle/>
          <a:p>
            <a:pPr eaLnBrk="1" hangingPunct="1"/>
            <a:r>
              <a:rPr lang="en-US" altLang="en-US" sz="4000" dirty="0">
                <a:solidFill>
                  <a:schemeClr val="tx1"/>
                </a:solidFill>
              </a:rPr>
              <a:t>Net </a:t>
            </a:r>
            <a:r>
              <a:rPr lang="en-US" altLang="en-US" sz="4000" dirty="0" smtClean="0">
                <a:solidFill>
                  <a:schemeClr val="tx1"/>
                </a:solidFill>
              </a:rPr>
              <a:t>Firm </a:t>
            </a:r>
            <a:r>
              <a:rPr lang="en-US" altLang="en-US" sz="4000" dirty="0">
                <a:solidFill>
                  <a:schemeClr val="tx1"/>
                </a:solidFill>
              </a:rPr>
              <a:t>Income From Operations (NFIFO)</a:t>
            </a:r>
          </a:p>
        </p:txBody>
      </p:sp>
      <p:sp>
        <p:nvSpPr>
          <p:cNvPr id="25603" name="Text Box 5"/>
          <p:cNvSpPr txBox="1">
            <a:spLocks noChangeArrowheads="1"/>
          </p:cNvSpPr>
          <p:nvPr/>
        </p:nvSpPr>
        <p:spPr bwMode="auto">
          <a:xfrm>
            <a:off x="4267200" y="949657"/>
            <a:ext cx="7239000" cy="39687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000" b="1">
                <a:solidFill>
                  <a:prstClr val="black"/>
                </a:solidFill>
              </a:rPr>
              <a:t>NFIFO = Total Revenue – Basic Costs – Non Basic Costs</a:t>
            </a:r>
          </a:p>
        </p:txBody>
      </p:sp>
      <p:sp>
        <p:nvSpPr>
          <p:cNvPr id="25604" name="Text Box 6"/>
          <p:cNvSpPr txBox="1">
            <a:spLocks noChangeArrowheads="1"/>
          </p:cNvSpPr>
          <p:nvPr/>
        </p:nvSpPr>
        <p:spPr bwMode="auto">
          <a:xfrm>
            <a:off x="4876800" y="1787857"/>
            <a:ext cx="2286000" cy="9239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sales, govt. pmts, custom work +(-) </a:t>
            </a:r>
            <a:br>
              <a:rPr lang="en-US" altLang="en-US" b="1">
                <a:solidFill>
                  <a:prstClr val="black"/>
                </a:solidFill>
              </a:rPr>
            </a:br>
            <a:r>
              <a:rPr lang="en-US" altLang="en-US" b="1">
                <a:solidFill>
                  <a:prstClr val="black"/>
                </a:solidFill>
              </a:rPr>
              <a:t>inventory changes</a:t>
            </a:r>
          </a:p>
        </p:txBody>
      </p:sp>
      <p:sp>
        <p:nvSpPr>
          <p:cNvPr id="25605" name="Text Box 7"/>
          <p:cNvSpPr txBox="1">
            <a:spLocks noChangeArrowheads="1"/>
          </p:cNvSpPr>
          <p:nvPr/>
        </p:nvSpPr>
        <p:spPr bwMode="auto">
          <a:xfrm>
            <a:off x="6400800" y="2959432"/>
            <a:ext cx="3505200" cy="6461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rPr>
              <a:t>cash expenses </a:t>
            </a:r>
            <a:br>
              <a:rPr lang="en-US" altLang="en-US" b="1" dirty="0">
                <a:solidFill>
                  <a:prstClr val="black"/>
                </a:solidFill>
              </a:rPr>
            </a:br>
            <a:r>
              <a:rPr lang="en-US" altLang="en-US" b="1" dirty="0">
                <a:solidFill>
                  <a:prstClr val="black"/>
                </a:solidFill>
              </a:rPr>
              <a:t>+(-) accrual expense changes</a:t>
            </a:r>
          </a:p>
        </p:txBody>
      </p:sp>
      <p:sp>
        <p:nvSpPr>
          <p:cNvPr id="25606" name="Text Box 8"/>
          <p:cNvSpPr txBox="1">
            <a:spLocks noChangeArrowheads="1"/>
          </p:cNvSpPr>
          <p:nvPr/>
        </p:nvSpPr>
        <p:spPr bwMode="auto">
          <a:xfrm>
            <a:off x="9067800" y="1787856"/>
            <a:ext cx="2362200" cy="915988"/>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labor </a:t>
            </a:r>
            <a:br>
              <a:rPr lang="en-US" altLang="en-US" b="1">
                <a:solidFill>
                  <a:prstClr val="black"/>
                </a:solidFill>
              </a:rPr>
            </a:br>
            <a:r>
              <a:rPr lang="en-US" altLang="en-US" b="1">
                <a:solidFill>
                  <a:prstClr val="black"/>
                </a:solidFill>
              </a:rPr>
              <a:t>+ depreciation </a:t>
            </a:r>
            <a:br>
              <a:rPr lang="en-US" altLang="en-US" b="1">
                <a:solidFill>
                  <a:prstClr val="black"/>
                </a:solidFill>
              </a:rPr>
            </a:br>
            <a:r>
              <a:rPr lang="en-US" altLang="en-US" b="1">
                <a:solidFill>
                  <a:prstClr val="black"/>
                </a:solidFill>
              </a:rPr>
              <a:t>+ interest expenses</a:t>
            </a:r>
          </a:p>
        </p:txBody>
      </p:sp>
      <p:sp>
        <p:nvSpPr>
          <p:cNvPr id="25607" name="Line 9"/>
          <p:cNvSpPr>
            <a:spLocks noChangeShapeType="1"/>
          </p:cNvSpPr>
          <p:nvPr/>
        </p:nvSpPr>
        <p:spPr bwMode="auto">
          <a:xfrm flipH="1">
            <a:off x="5943600" y="1330656"/>
            <a:ext cx="228600" cy="457200"/>
          </a:xfrm>
          <a:prstGeom prst="line">
            <a:avLst/>
          </a:prstGeom>
          <a:noFill/>
          <a:ln w="28575">
            <a:solidFill>
              <a:srgbClr val="CCFFCC"/>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5608" name="Line 10"/>
          <p:cNvSpPr>
            <a:spLocks noChangeShapeType="1"/>
          </p:cNvSpPr>
          <p:nvPr/>
        </p:nvSpPr>
        <p:spPr bwMode="auto">
          <a:xfrm>
            <a:off x="10210800" y="1330656"/>
            <a:ext cx="152400" cy="457200"/>
          </a:xfrm>
          <a:prstGeom prst="line">
            <a:avLst/>
          </a:prstGeom>
          <a:noFill/>
          <a:ln w="28575">
            <a:solidFill>
              <a:srgbClr val="CCFFCC"/>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5609" name="Line 11"/>
          <p:cNvSpPr>
            <a:spLocks noChangeShapeType="1"/>
          </p:cNvSpPr>
          <p:nvPr/>
        </p:nvSpPr>
        <p:spPr bwMode="auto">
          <a:xfrm>
            <a:off x="8153400" y="1330656"/>
            <a:ext cx="0" cy="1600200"/>
          </a:xfrm>
          <a:prstGeom prst="line">
            <a:avLst/>
          </a:prstGeom>
          <a:noFill/>
          <a:ln w="28575">
            <a:solidFill>
              <a:srgbClr val="CCFFCC"/>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66" name="Text Box 5"/>
          <p:cNvSpPr txBox="1">
            <a:spLocks noChangeArrowheads="1"/>
          </p:cNvSpPr>
          <p:nvPr/>
        </p:nvSpPr>
        <p:spPr bwMode="auto">
          <a:xfrm>
            <a:off x="3886200" y="4073856"/>
            <a:ext cx="8077200" cy="4000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000" b="1">
                <a:solidFill>
                  <a:prstClr val="black"/>
                </a:solidFill>
              </a:rPr>
              <a:t>NFIFO = Total Revenue – COGS – Operating Expenses – Interest</a:t>
            </a:r>
          </a:p>
        </p:txBody>
      </p:sp>
      <p:graphicFrame>
        <p:nvGraphicFramePr>
          <p:cNvPr id="17" name="Object 1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70010"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8" name="Picture 1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489370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466"/>
                                        </p:tgtEl>
                                        <p:attrNameLst>
                                          <p:attrName>style.visibility</p:attrName>
                                        </p:attrNameLst>
                                      </p:cBhvr>
                                      <p:to>
                                        <p:strVal val="visible"/>
                                      </p:to>
                                    </p:set>
                                    <p:animEffect transition="in" filter="dissolve">
                                      <p:cBhvr>
                                        <p:cTn id="7" dur="500"/>
                                        <p:tgtEl>
                                          <p:spTgt spid="19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6"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p:cNvSpPr txBox="1">
            <a:spLocks noChangeArrowheads="1"/>
          </p:cNvSpPr>
          <p:nvPr/>
        </p:nvSpPr>
        <p:spPr bwMode="auto">
          <a:xfrm>
            <a:off x="8710684" y="1081585"/>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Assets</a:t>
            </a:r>
          </a:p>
        </p:txBody>
      </p:sp>
      <p:sp>
        <p:nvSpPr>
          <p:cNvPr id="18437" name="Text Box 5"/>
          <p:cNvSpPr txBox="1">
            <a:spLocks noChangeArrowheads="1"/>
          </p:cNvSpPr>
          <p:nvPr/>
        </p:nvSpPr>
        <p:spPr bwMode="auto">
          <a:xfrm>
            <a:off x="4976884" y="4586785"/>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Assets</a:t>
            </a:r>
            <a:br>
              <a:rPr lang="en-US" altLang="en-US" b="1">
                <a:solidFill>
                  <a:prstClr val="black"/>
                </a:solidFill>
              </a:rPr>
            </a:br>
            <a:r>
              <a:rPr lang="en-US" altLang="en-US" b="1">
                <a:solidFill>
                  <a:prstClr val="black"/>
                </a:solidFill>
              </a:rPr>
              <a:t>Total Equity</a:t>
            </a:r>
          </a:p>
        </p:txBody>
      </p:sp>
      <p:sp>
        <p:nvSpPr>
          <p:cNvPr id="26628" name="Text Box 6"/>
          <p:cNvSpPr txBox="1">
            <a:spLocks noChangeArrowheads="1"/>
          </p:cNvSpPr>
          <p:nvPr/>
        </p:nvSpPr>
        <p:spPr bwMode="auto">
          <a:xfrm>
            <a:off x="10463284" y="2757985"/>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Equity</a:t>
            </a:r>
          </a:p>
        </p:txBody>
      </p:sp>
      <p:sp>
        <p:nvSpPr>
          <p:cNvPr id="18441" name="Text Box 9"/>
          <p:cNvSpPr txBox="1">
            <a:spLocks noChangeArrowheads="1"/>
          </p:cNvSpPr>
          <p:nvPr/>
        </p:nvSpPr>
        <p:spPr bwMode="auto">
          <a:xfrm>
            <a:off x="9320284" y="2881811"/>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18442" name="Text Box 10"/>
          <p:cNvSpPr txBox="1">
            <a:spLocks noChangeArrowheads="1"/>
          </p:cNvSpPr>
          <p:nvPr/>
        </p:nvSpPr>
        <p:spPr bwMode="auto">
          <a:xfrm>
            <a:off x="9929884" y="2877048"/>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18445" name="Text Box 13"/>
          <p:cNvSpPr txBox="1">
            <a:spLocks noChangeArrowheads="1"/>
          </p:cNvSpPr>
          <p:nvPr/>
        </p:nvSpPr>
        <p:spPr bwMode="auto">
          <a:xfrm>
            <a:off x="3605284" y="4739186"/>
            <a:ext cx="1295400" cy="366713"/>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Leverage</a:t>
            </a:r>
          </a:p>
        </p:txBody>
      </p:sp>
      <p:sp>
        <p:nvSpPr>
          <p:cNvPr id="18455" name="Line 23"/>
          <p:cNvSpPr>
            <a:spLocks noChangeShapeType="1"/>
          </p:cNvSpPr>
          <p:nvPr/>
        </p:nvSpPr>
        <p:spPr bwMode="auto">
          <a:xfrm>
            <a:off x="5053084" y="4910635"/>
            <a:ext cx="1447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8459" name="Text Box 27"/>
          <p:cNvSpPr txBox="1">
            <a:spLocks noChangeArrowheads="1"/>
          </p:cNvSpPr>
          <p:nvPr/>
        </p:nvSpPr>
        <p:spPr bwMode="auto">
          <a:xfrm>
            <a:off x="3605284" y="852985"/>
            <a:ext cx="4191000" cy="3170238"/>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000" b="1">
                <a:solidFill>
                  <a:prstClr val="black"/>
                </a:solidFill>
              </a:rPr>
              <a:t>Leverage is the mix of debt versus equity capital used in making profits.  </a:t>
            </a:r>
            <a:br>
              <a:rPr lang="en-US" altLang="en-US" sz="2000" b="1">
                <a:solidFill>
                  <a:prstClr val="black"/>
                </a:solidFill>
              </a:rPr>
            </a:br>
            <a:r>
              <a:rPr lang="en-US" altLang="en-US" sz="2000" b="1">
                <a:solidFill>
                  <a:prstClr val="black"/>
                </a:solidFill>
              </a:rPr>
              <a:t/>
            </a:r>
            <a:br>
              <a:rPr lang="en-US" altLang="en-US" sz="2000" b="1">
                <a:solidFill>
                  <a:prstClr val="black"/>
                </a:solidFill>
              </a:rPr>
            </a:br>
            <a:r>
              <a:rPr lang="en-US" altLang="en-US" sz="2000" b="1">
                <a:solidFill>
                  <a:prstClr val="black"/>
                </a:solidFill>
              </a:rPr>
              <a:t>-  Do we have too much debt?</a:t>
            </a:r>
            <a:br>
              <a:rPr lang="en-US" altLang="en-US" sz="2000" b="1">
                <a:solidFill>
                  <a:prstClr val="black"/>
                </a:solidFill>
              </a:rPr>
            </a:br>
            <a:r>
              <a:rPr lang="en-US" altLang="en-US" sz="2000" b="1">
                <a:solidFill>
                  <a:prstClr val="black"/>
                </a:solidFill>
              </a:rPr>
              <a:t>-  Do we have enough debt?</a:t>
            </a:r>
            <a:br>
              <a:rPr lang="en-US" altLang="en-US" sz="2000" b="1">
                <a:solidFill>
                  <a:prstClr val="black"/>
                </a:solidFill>
              </a:rPr>
            </a:br>
            <a:r>
              <a:rPr lang="en-US" altLang="en-US" sz="2000" b="1">
                <a:solidFill>
                  <a:prstClr val="black"/>
                </a:solidFill>
              </a:rPr>
              <a:t>-  Is our debt capital generating</a:t>
            </a:r>
            <a:br>
              <a:rPr lang="en-US" altLang="en-US" sz="2000" b="1">
                <a:solidFill>
                  <a:prstClr val="black"/>
                </a:solidFill>
              </a:rPr>
            </a:br>
            <a:r>
              <a:rPr lang="en-US" altLang="en-US" sz="2000" b="1">
                <a:solidFill>
                  <a:prstClr val="black"/>
                </a:solidFill>
              </a:rPr>
              <a:t>   profits?</a:t>
            </a:r>
            <a:br>
              <a:rPr lang="en-US" altLang="en-US" sz="2000" b="1">
                <a:solidFill>
                  <a:prstClr val="black"/>
                </a:solidFill>
              </a:rPr>
            </a:br>
            <a:r>
              <a:rPr lang="en-US" altLang="en-US" sz="2000" b="1">
                <a:solidFill>
                  <a:prstClr val="black"/>
                </a:solidFill>
              </a:rPr>
              <a:t>-  Can our debt capital be put to</a:t>
            </a:r>
            <a:br>
              <a:rPr lang="en-US" altLang="en-US" sz="2000" b="1">
                <a:solidFill>
                  <a:prstClr val="black"/>
                </a:solidFill>
              </a:rPr>
            </a:br>
            <a:r>
              <a:rPr lang="en-US" altLang="en-US" sz="2000" b="1">
                <a:solidFill>
                  <a:prstClr val="black"/>
                </a:solidFill>
              </a:rPr>
              <a:t>   better use?</a:t>
            </a:r>
          </a:p>
        </p:txBody>
      </p:sp>
      <p:sp>
        <p:nvSpPr>
          <p:cNvPr id="18469" name="Line 37"/>
          <p:cNvSpPr>
            <a:spLocks noChangeShapeType="1"/>
          </p:cNvSpPr>
          <p:nvPr/>
        </p:nvSpPr>
        <p:spPr bwMode="auto">
          <a:xfrm>
            <a:off x="8786884" y="1767385"/>
            <a:ext cx="533400" cy="12192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8470" name="Line 38"/>
          <p:cNvSpPr>
            <a:spLocks noChangeShapeType="1"/>
          </p:cNvSpPr>
          <p:nvPr/>
        </p:nvSpPr>
        <p:spPr bwMode="auto">
          <a:xfrm flipV="1">
            <a:off x="6577084" y="3062785"/>
            <a:ext cx="2743200" cy="1752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8471" name="Text Box 39"/>
          <p:cNvSpPr txBox="1">
            <a:spLocks noChangeArrowheads="1"/>
          </p:cNvSpPr>
          <p:nvPr/>
        </p:nvSpPr>
        <p:spPr bwMode="auto">
          <a:xfrm>
            <a:off x="10463284" y="1157786"/>
            <a:ext cx="762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OK</a:t>
            </a:r>
          </a:p>
        </p:txBody>
      </p:sp>
      <p:sp>
        <p:nvSpPr>
          <p:cNvPr id="26637" name="Text Box 41"/>
          <p:cNvSpPr txBox="1">
            <a:spLocks noChangeArrowheads="1"/>
          </p:cNvSpPr>
          <p:nvPr/>
        </p:nvSpPr>
        <p:spPr bwMode="auto">
          <a:xfrm>
            <a:off x="10491859" y="3488236"/>
            <a:ext cx="1524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Too Low</a:t>
            </a:r>
          </a:p>
        </p:txBody>
      </p:sp>
      <p:sp>
        <p:nvSpPr>
          <p:cNvPr id="14" name="Text Box 41"/>
          <p:cNvSpPr txBox="1">
            <a:spLocks noChangeArrowheads="1"/>
          </p:cNvSpPr>
          <p:nvPr/>
        </p:nvSpPr>
        <p:spPr bwMode="auto">
          <a:xfrm>
            <a:off x="6729484" y="4631236"/>
            <a:ext cx="1524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Too Low</a:t>
            </a:r>
          </a:p>
        </p:txBody>
      </p:sp>
      <p:graphicFrame>
        <p:nvGraphicFramePr>
          <p:cNvPr id="21" name="Object 20"/>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7103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2" name="Picture 21"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
        <p:nvSpPr>
          <p:cNvPr id="2" name="Title 1"/>
          <p:cNvSpPr>
            <a:spLocks noGrp="1"/>
          </p:cNvSpPr>
          <p:nvPr>
            <p:ph type="title"/>
          </p:nvPr>
        </p:nvSpPr>
        <p:spPr/>
        <p:txBody>
          <a:bodyPr/>
          <a:lstStyle/>
          <a:p>
            <a:r>
              <a:rPr lang="en-IN" dirty="0" smtClean="0">
                <a:solidFill>
                  <a:schemeClr val="tx2"/>
                </a:solidFill>
              </a:rPr>
              <a:t>How to analyse and interpret </a:t>
            </a:r>
            <a:endParaRPr lang="en-IN" dirty="0">
              <a:solidFill>
                <a:schemeClr val="tx2"/>
              </a:solidFill>
            </a:endParaRPr>
          </a:p>
        </p:txBody>
      </p:sp>
    </p:spTree>
    <p:extLst>
      <p:ext uri="{BB962C8B-B14F-4D97-AF65-F5344CB8AC3E}">
        <p14:creationId xmlns:p14="http://schemas.microsoft.com/office/powerpoint/2010/main" val="3355058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42"/>
                                        </p:tgtEl>
                                        <p:attrNameLst>
                                          <p:attrName>style.visibility</p:attrName>
                                        </p:attrNameLst>
                                      </p:cBhvr>
                                      <p:to>
                                        <p:strVal val="visible"/>
                                      </p:to>
                                    </p:set>
                                    <p:animEffect transition="in" filter="dissolve">
                                      <p:cBhvr>
                                        <p:cTn id="7" dur="500"/>
                                        <p:tgtEl>
                                          <p:spTgt spid="184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441"/>
                                        </p:tgtEl>
                                        <p:attrNameLst>
                                          <p:attrName>style.visibility</p:attrName>
                                        </p:attrNameLst>
                                      </p:cBhvr>
                                      <p:to>
                                        <p:strVal val="visible"/>
                                      </p:to>
                                    </p:set>
                                    <p:animEffect transition="in" filter="dissolve">
                                      <p:cBhvr>
                                        <p:cTn id="10" dur="500"/>
                                        <p:tgtEl>
                                          <p:spTgt spid="1844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8469"/>
                                        </p:tgtEl>
                                        <p:attrNameLst>
                                          <p:attrName>style.visibility</p:attrName>
                                        </p:attrNameLst>
                                      </p:cBhvr>
                                      <p:to>
                                        <p:strVal val="visible"/>
                                      </p:to>
                                    </p:set>
                                    <p:animEffect transition="in" filter="dissolve">
                                      <p:cBhvr>
                                        <p:cTn id="13" dur="500"/>
                                        <p:tgtEl>
                                          <p:spTgt spid="18469"/>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8470"/>
                                        </p:tgtEl>
                                        <p:attrNameLst>
                                          <p:attrName>style.visibility</p:attrName>
                                        </p:attrNameLst>
                                      </p:cBhvr>
                                      <p:to>
                                        <p:strVal val="visible"/>
                                      </p:to>
                                    </p:set>
                                    <p:animEffect transition="in" filter="dissolve">
                                      <p:cBhvr>
                                        <p:cTn id="16" dur="500"/>
                                        <p:tgtEl>
                                          <p:spTgt spid="18470"/>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8437"/>
                                        </p:tgtEl>
                                        <p:attrNameLst>
                                          <p:attrName>style.visibility</p:attrName>
                                        </p:attrNameLst>
                                      </p:cBhvr>
                                      <p:to>
                                        <p:strVal val="visible"/>
                                      </p:to>
                                    </p:set>
                                    <p:animEffect transition="in" filter="dissolve">
                                      <p:cBhvr>
                                        <p:cTn id="19" dur="500"/>
                                        <p:tgtEl>
                                          <p:spTgt spid="1843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8455"/>
                                        </p:tgtEl>
                                        <p:attrNameLst>
                                          <p:attrName>style.visibility</p:attrName>
                                        </p:attrNameLst>
                                      </p:cBhvr>
                                      <p:to>
                                        <p:strVal val="visible"/>
                                      </p:to>
                                    </p:set>
                                    <p:animEffect transition="in" filter="dissolve">
                                      <p:cBhvr>
                                        <p:cTn id="22" dur="500"/>
                                        <p:tgtEl>
                                          <p:spTgt spid="1845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8445"/>
                                        </p:tgtEl>
                                        <p:attrNameLst>
                                          <p:attrName>style.visibility</p:attrName>
                                        </p:attrNameLst>
                                      </p:cBhvr>
                                      <p:to>
                                        <p:strVal val="visible"/>
                                      </p:to>
                                    </p:set>
                                    <p:animEffect transition="in" filter="dissolve">
                                      <p:cBhvr>
                                        <p:cTn id="25" dur="500"/>
                                        <p:tgtEl>
                                          <p:spTgt spid="18445"/>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8436"/>
                                        </p:tgtEl>
                                        <p:attrNameLst>
                                          <p:attrName>style.visibility</p:attrName>
                                        </p:attrNameLst>
                                      </p:cBhvr>
                                      <p:to>
                                        <p:strVal val="visible"/>
                                      </p:to>
                                    </p:set>
                                    <p:animEffect transition="in" filter="dissolve">
                                      <p:cBhvr>
                                        <p:cTn id="28" dur="500"/>
                                        <p:tgtEl>
                                          <p:spTgt spid="1843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8471"/>
                                        </p:tgtEl>
                                        <p:attrNameLst>
                                          <p:attrName>style.visibility</p:attrName>
                                        </p:attrNameLst>
                                      </p:cBhvr>
                                      <p:to>
                                        <p:strVal val="visible"/>
                                      </p:to>
                                    </p:set>
                                    <p:animEffect transition="in" filter="dissolve">
                                      <p:cBhvr>
                                        <p:cTn id="33" dur="500"/>
                                        <p:tgtEl>
                                          <p:spTgt spid="18471"/>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dissolve">
                                      <p:cBhvr>
                                        <p:cTn id="38" dur="500"/>
                                        <p:tgtEl>
                                          <p:spTgt spid="14"/>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8459"/>
                                        </p:tgtEl>
                                        <p:attrNameLst>
                                          <p:attrName>style.visibility</p:attrName>
                                        </p:attrNameLst>
                                      </p:cBhvr>
                                      <p:to>
                                        <p:strVal val="visible"/>
                                      </p:to>
                                    </p:set>
                                    <p:animEffect transition="in" filter="dissolve">
                                      <p:cBhvr>
                                        <p:cTn id="43" dur="500"/>
                                        <p:tgtEl>
                                          <p:spTgt spid="18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p:bldP spid="18437" grpId="0" animBg="1"/>
      <p:bldP spid="18441" grpId="0" animBg="1"/>
      <p:bldP spid="18442" grpId="0" animBg="1"/>
      <p:bldP spid="18445" grpId="0" animBg="1"/>
      <p:bldP spid="18455" grpId="0" animBg="1"/>
      <p:bldP spid="18459" grpId="0" animBg="1"/>
      <p:bldP spid="18469" grpId="0" animBg="1"/>
      <p:bldP spid="18470" grpId="0" animBg="1"/>
      <p:bldP spid="18471" grpId="0" animBg="1"/>
      <p:bldP spid="14"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5105400" y="2025650"/>
            <a:ext cx="41910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NFIFO – unpaid labor/mgt + interest</a:t>
            </a:r>
            <a:br>
              <a:rPr lang="en-US" altLang="en-US" b="1">
                <a:solidFill>
                  <a:prstClr val="black"/>
                </a:solidFill>
              </a:rPr>
            </a:br>
            <a:r>
              <a:rPr lang="en-US" altLang="en-US" b="1">
                <a:solidFill>
                  <a:prstClr val="black"/>
                </a:solidFill>
              </a:rPr>
              <a:t>Total Revenue</a:t>
            </a:r>
          </a:p>
        </p:txBody>
      </p:sp>
      <p:sp>
        <p:nvSpPr>
          <p:cNvPr id="19459" name="Text Box 3"/>
          <p:cNvSpPr txBox="1">
            <a:spLocks noChangeArrowheads="1"/>
          </p:cNvSpPr>
          <p:nvPr/>
        </p:nvSpPr>
        <p:spPr bwMode="auto">
          <a:xfrm>
            <a:off x="5105400" y="3244850"/>
            <a:ext cx="1981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Revenue</a:t>
            </a:r>
            <a:br>
              <a:rPr lang="en-US" altLang="en-US" b="1">
                <a:solidFill>
                  <a:prstClr val="black"/>
                </a:solidFill>
              </a:rPr>
            </a:br>
            <a:r>
              <a:rPr lang="en-US" altLang="en-US" b="1">
                <a:solidFill>
                  <a:prstClr val="black"/>
                </a:solidFill>
              </a:rPr>
              <a:t>Total Assets</a:t>
            </a:r>
          </a:p>
        </p:txBody>
      </p:sp>
      <p:sp>
        <p:nvSpPr>
          <p:cNvPr id="19460" name="Text Box 4"/>
          <p:cNvSpPr txBox="1">
            <a:spLocks noChangeArrowheads="1"/>
          </p:cNvSpPr>
          <p:nvPr/>
        </p:nvSpPr>
        <p:spPr bwMode="auto">
          <a:xfrm>
            <a:off x="8839200" y="2711450"/>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Assets</a:t>
            </a:r>
          </a:p>
        </p:txBody>
      </p:sp>
      <p:sp>
        <p:nvSpPr>
          <p:cNvPr id="19461" name="Text Box 5"/>
          <p:cNvSpPr txBox="1">
            <a:spLocks noChangeArrowheads="1"/>
          </p:cNvSpPr>
          <p:nvPr/>
        </p:nvSpPr>
        <p:spPr bwMode="auto">
          <a:xfrm>
            <a:off x="5105400" y="6216650"/>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Assets</a:t>
            </a:r>
            <a:br>
              <a:rPr lang="en-US" altLang="en-US" b="1">
                <a:solidFill>
                  <a:prstClr val="black"/>
                </a:solidFill>
              </a:rPr>
            </a:br>
            <a:r>
              <a:rPr lang="en-US" altLang="en-US" b="1">
                <a:solidFill>
                  <a:prstClr val="black"/>
                </a:solidFill>
              </a:rPr>
              <a:t>Total Equity</a:t>
            </a:r>
          </a:p>
        </p:txBody>
      </p:sp>
      <p:sp>
        <p:nvSpPr>
          <p:cNvPr id="27654" name="Text Box 6"/>
          <p:cNvSpPr txBox="1">
            <a:spLocks noChangeArrowheads="1"/>
          </p:cNvSpPr>
          <p:nvPr/>
        </p:nvSpPr>
        <p:spPr bwMode="auto">
          <a:xfrm>
            <a:off x="10591800" y="4387850"/>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Equity</a:t>
            </a:r>
          </a:p>
        </p:txBody>
      </p:sp>
      <p:sp>
        <p:nvSpPr>
          <p:cNvPr id="19463" name="Text Box 7"/>
          <p:cNvSpPr txBox="1">
            <a:spLocks noChangeArrowheads="1"/>
          </p:cNvSpPr>
          <p:nvPr/>
        </p:nvSpPr>
        <p:spPr bwMode="auto">
          <a:xfrm>
            <a:off x="7620000" y="2844801"/>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19464" name="Text Box 8"/>
          <p:cNvSpPr txBox="1">
            <a:spLocks noChangeArrowheads="1"/>
          </p:cNvSpPr>
          <p:nvPr/>
        </p:nvSpPr>
        <p:spPr bwMode="auto">
          <a:xfrm>
            <a:off x="8229600" y="2835276"/>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19465" name="Text Box 9"/>
          <p:cNvSpPr txBox="1">
            <a:spLocks noChangeArrowheads="1"/>
          </p:cNvSpPr>
          <p:nvPr/>
        </p:nvSpPr>
        <p:spPr bwMode="auto">
          <a:xfrm>
            <a:off x="9448800" y="4511676"/>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19466" name="Text Box 10"/>
          <p:cNvSpPr txBox="1">
            <a:spLocks noChangeArrowheads="1"/>
          </p:cNvSpPr>
          <p:nvPr/>
        </p:nvSpPr>
        <p:spPr bwMode="auto">
          <a:xfrm>
            <a:off x="10058400" y="4506913"/>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19467" name="Text Box 11"/>
          <p:cNvSpPr txBox="1">
            <a:spLocks noChangeArrowheads="1"/>
          </p:cNvSpPr>
          <p:nvPr/>
        </p:nvSpPr>
        <p:spPr bwMode="auto">
          <a:xfrm>
            <a:off x="3810000" y="2178051"/>
            <a:ext cx="1219200" cy="366713"/>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Earnings</a:t>
            </a:r>
          </a:p>
        </p:txBody>
      </p:sp>
      <p:sp>
        <p:nvSpPr>
          <p:cNvPr id="19468" name="Text Box 12"/>
          <p:cNvSpPr txBox="1">
            <a:spLocks noChangeArrowheads="1"/>
          </p:cNvSpPr>
          <p:nvPr/>
        </p:nvSpPr>
        <p:spPr bwMode="auto">
          <a:xfrm>
            <a:off x="3810000" y="3397251"/>
            <a:ext cx="1219200" cy="366713"/>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Turnings</a:t>
            </a:r>
          </a:p>
        </p:txBody>
      </p:sp>
      <p:sp>
        <p:nvSpPr>
          <p:cNvPr id="19469" name="Text Box 13"/>
          <p:cNvSpPr txBox="1">
            <a:spLocks noChangeArrowheads="1"/>
          </p:cNvSpPr>
          <p:nvPr/>
        </p:nvSpPr>
        <p:spPr bwMode="auto">
          <a:xfrm>
            <a:off x="3733800" y="6369051"/>
            <a:ext cx="1295400" cy="366713"/>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Leverage</a:t>
            </a:r>
          </a:p>
        </p:txBody>
      </p:sp>
      <p:sp>
        <p:nvSpPr>
          <p:cNvPr id="19470" name="Line 14"/>
          <p:cNvSpPr>
            <a:spLocks noChangeShapeType="1"/>
          </p:cNvSpPr>
          <p:nvPr/>
        </p:nvSpPr>
        <p:spPr bwMode="auto">
          <a:xfrm>
            <a:off x="5195888" y="2344738"/>
            <a:ext cx="396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71" name="Text Box 15"/>
          <p:cNvSpPr txBox="1">
            <a:spLocks noChangeArrowheads="1"/>
          </p:cNvSpPr>
          <p:nvPr/>
        </p:nvSpPr>
        <p:spPr bwMode="auto">
          <a:xfrm>
            <a:off x="5562600" y="425451"/>
            <a:ext cx="4343400" cy="3667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cash income +(-) inventory changes</a:t>
            </a:r>
          </a:p>
        </p:txBody>
      </p:sp>
      <p:sp>
        <p:nvSpPr>
          <p:cNvPr id="19472" name="Text Box 16"/>
          <p:cNvSpPr txBox="1">
            <a:spLocks noChangeArrowheads="1"/>
          </p:cNvSpPr>
          <p:nvPr/>
        </p:nvSpPr>
        <p:spPr bwMode="auto">
          <a:xfrm>
            <a:off x="5562600" y="882651"/>
            <a:ext cx="6553200" cy="3667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cash expenses +(-) accrual exp changes + purch lstk Depr</a:t>
            </a:r>
          </a:p>
        </p:txBody>
      </p:sp>
      <p:sp>
        <p:nvSpPr>
          <p:cNvPr id="19473" name="Text Box 17"/>
          <p:cNvSpPr txBox="1">
            <a:spLocks noChangeArrowheads="1"/>
          </p:cNvSpPr>
          <p:nvPr/>
        </p:nvSpPr>
        <p:spPr bwMode="auto">
          <a:xfrm>
            <a:off x="6400800" y="1339851"/>
            <a:ext cx="4648200" cy="3667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labor + depreciation + interest expenses</a:t>
            </a:r>
          </a:p>
        </p:txBody>
      </p:sp>
      <p:sp>
        <p:nvSpPr>
          <p:cNvPr id="19474" name="Oval 18"/>
          <p:cNvSpPr>
            <a:spLocks noChangeArrowheads="1"/>
          </p:cNvSpPr>
          <p:nvPr/>
        </p:nvSpPr>
        <p:spPr bwMode="auto">
          <a:xfrm>
            <a:off x="5010150" y="1978025"/>
            <a:ext cx="1066800" cy="457200"/>
          </a:xfrm>
          <a:prstGeom prst="ellipse">
            <a:avLst/>
          </a:prstGeom>
          <a:noFill/>
          <a:ln w="25400">
            <a:solidFill>
              <a:srgbClr val="CC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endParaRPr lang="en-US" altLang="en-US">
              <a:solidFill>
                <a:prstClr val="black"/>
              </a:solidFill>
            </a:endParaRPr>
          </a:p>
        </p:txBody>
      </p:sp>
      <p:sp>
        <p:nvSpPr>
          <p:cNvPr id="19475" name="Line 19"/>
          <p:cNvSpPr>
            <a:spLocks noChangeShapeType="1"/>
          </p:cNvSpPr>
          <p:nvPr/>
        </p:nvSpPr>
        <p:spPr bwMode="auto">
          <a:xfrm flipV="1">
            <a:off x="3581400" y="806450"/>
            <a:ext cx="76200" cy="762000"/>
          </a:xfrm>
          <a:prstGeom prst="line">
            <a:avLst/>
          </a:prstGeom>
          <a:noFill/>
          <a:ln w="25400">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76" name="Line 20"/>
          <p:cNvSpPr>
            <a:spLocks noChangeShapeType="1"/>
          </p:cNvSpPr>
          <p:nvPr/>
        </p:nvSpPr>
        <p:spPr bwMode="auto">
          <a:xfrm flipV="1">
            <a:off x="3581400" y="1263650"/>
            <a:ext cx="304800" cy="304800"/>
          </a:xfrm>
          <a:prstGeom prst="line">
            <a:avLst/>
          </a:prstGeom>
          <a:noFill/>
          <a:ln w="25400">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77" name="Line 21"/>
          <p:cNvSpPr>
            <a:spLocks noChangeShapeType="1"/>
          </p:cNvSpPr>
          <p:nvPr/>
        </p:nvSpPr>
        <p:spPr bwMode="auto">
          <a:xfrm>
            <a:off x="3581400" y="1568450"/>
            <a:ext cx="762000" cy="0"/>
          </a:xfrm>
          <a:prstGeom prst="line">
            <a:avLst/>
          </a:prstGeom>
          <a:noFill/>
          <a:ln w="25400">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78" name="Line 22"/>
          <p:cNvSpPr>
            <a:spLocks noChangeShapeType="1"/>
          </p:cNvSpPr>
          <p:nvPr/>
        </p:nvSpPr>
        <p:spPr bwMode="auto">
          <a:xfrm>
            <a:off x="5257800" y="3554413"/>
            <a:ext cx="1676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79" name="Line 23"/>
          <p:cNvSpPr>
            <a:spLocks noChangeShapeType="1"/>
          </p:cNvSpPr>
          <p:nvPr/>
        </p:nvSpPr>
        <p:spPr bwMode="auto">
          <a:xfrm>
            <a:off x="5181600" y="6540500"/>
            <a:ext cx="1447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84" name="Line 28"/>
          <p:cNvSpPr>
            <a:spLocks noChangeShapeType="1"/>
          </p:cNvSpPr>
          <p:nvPr/>
        </p:nvSpPr>
        <p:spPr bwMode="auto">
          <a:xfrm flipH="1" flipV="1">
            <a:off x="3581400" y="1568450"/>
            <a:ext cx="1447800" cy="533400"/>
          </a:xfrm>
          <a:prstGeom prst="line">
            <a:avLst/>
          </a:prstGeom>
          <a:noFill/>
          <a:ln w="28575">
            <a:solidFill>
              <a:srgbClr val="CC0000"/>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7673" name="Line 32"/>
          <p:cNvSpPr>
            <a:spLocks noChangeShapeType="1"/>
          </p:cNvSpPr>
          <p:nvPr/>
        </p:nvSpPr>
        <p:spPr bwMode="auto">
          <a:xfrm>
            <a:off x="5257800" y="3778250"/>
            <a:ext cx="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91" name="Line 35"/>
          <p:cNvSpPr>
            <a:spLocks noChangeShapeType="1"/>
          </p:cNvSpPr>
          <p:nvPr/>
        </p:nvSpPr>
        <p:spPr bwMode="auto">
          <a:xfrm>
            <a:off x="6934200" y="2711450"/>
            <a:ext cx="6858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92" name="Line 36"/>
          <p:cNvSpPr>
            <a:spLocks noChangeShapeType="1"/>
          </p:cNvSpPr>
          <p:nvPr/>
        </p:nvSpPr>
        <p:spPr bwMode="auto">
          <a:xfrm flipV="1">
            <a:off x="6934200" y="2940050"/>
            <a:ext cx="6858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93" name="Line 37"/>
          <p:cNvSpPr>
            <a:spLocks noChangeShapeType="1"/>
          </p:cNvSpPr>
          <p:nvPr/>
        </p:nvSpPr>
        <p:spPr bwMode="auto">
          <a:xfrm>
            <a:off x="8915400" y="3397250"/>
            <a:ext cx="533400" cy="12192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94" name="Line 38"/>
          <p:cNvSpPr>
            <a:spLocks noChangeShapeType="1"/>
          </p:cNvSpPr>
          <p:nvPr/>
        </p:nvSpPr>
        <p:spPr bwMode="auto">
          <a:xfrm flipV="1">
            <a:off x="6705600" y="4692650"/>
            <a:ext cx="2743200" cy="1752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95" name="Text Box 39"/>
          <p:cNvSpPr txBox="1">
            <a:spLocks noChangeArrowheads="1"/>
          </p:cNvSpPr>
          <p:nvPr/>
        </p:nvSpPr>
        <p:spPr bwMode="auto">
          <a:xfrm>
            <a:off x="6781800" y="6292851"/>
            <a:ext cx="762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OK</a:t>
            </a:r>
          </a:p>
        </p:txBody>
      </p:sp>
      <p:sp>
        <p:nvSpPr>
          <p:cNvPr id="19496" name="Text Box 40"/>
          <p:cNvSpPr txBox="1">
            <a:spLocks noChangeArrowheads="1"/>
          </p:cNvSpPr>
          <p:nvPr/>
        </p:nvSpPr>
        <p:spPr bwMode="auto">
          <a:xfrm>
            <a:off x="10515600" y="2787651"/>
            <a:ext cx="1524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Too Low</a:t>
            </a:r>
          </a:p>
        </p:txBody>
      </p:sp>
      <p:sp>
        <p:nvSpPr>
          <p:cNvPr id="19497" name="Text Box 41"/>
          <p:cNvSpPr txBox="1">
            <a:spLocks noChangeArrowheads="1"/>
          </p:cNvSpPr>
          <p:nvPr/>
        </p:nvSpPr>
        <p:spPr bwMode="auto">
          <a:xfrm>
            <a:off x="9296400" y="2025651"/>
            <a:ext cx="914400" cy="3667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srgbClr val="FFFFFF"/>
                </a:solidFill>
              </a:rPr>
              <a:t>OPMR</a:t>
            </a:r>
          </a:p>
        </p:txBody>
      </p:sp>
      <p:sp>
        <p:nvSpPr>
          <p:cNvPr id="19498" name="Text Box 42"/>
          <p:cNvSpPr txBox="1">
            <a:spLocks noChangeArrowheads="1"/>
          </p:cNvSpPr>
          <p:nvPr/>
        </p:nvSpPr>
        <p:spPr bwMode="auto">
          <a:xfrm>
            <a:off x="7086600" y="3502026"/>
            <a:ext cx="762000" cy="3667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srgbClr val="FFFFFF"/>
                </a:solidFill>
              </a:rPr>
              <a:t>ATO</a:t>
            </a:r>
          </a:p>
        </p:txBody>
      </p:sp>
      <p:sp>
        <p:nvSpPr>
          <p:cNvPr id="19499" name="Text Box 43"/>
          <p:cNvSpPr txBox="1">
            <a:spLocks noChangeArrowheads="1"/>
          </p:cNvSpPr>
          <p:nvPr/>
        </p:nvSpPr>
        <p:spPr bwMode="auto">
          <a:xfrm>
            <a:off x="7848600" y="3441701"/>
            <a:ext cx="762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OK</a:t>
            </a:r>
          </a:p>
        </p:txBody>
      </p:sp>
      <p:sp>
        <p:nvSpPr>
          <p:cNvPr id="19500" name="Text Box 44"/>
          <p:cNvSpPr txBox="1">
            <a:spLocks noChangeArrowheads="1"/>
          </p:cNvSpPr>
          <p:nvPr/>
        </p:nvSpPr>
        <p:spPr bwMode="auto">
          <a:xfrm>
            <a:off x="10287000" y="1993901"/>
            <a:ext cx="1524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Too Low</a:t>
            </a:r>
          </a:p>
        </p:txBody>
      </p:sp>
      <p:sp>
        <p:nvSpPr>
          <p:cNvPr id="19501" name="Text Box 45"/>
          <p:cNvSpPr txBox="1">
            <a:spLocks noChangeArrowheads="1"/>
          </p:cNvSpPr>
          <p:nvPr/>
        </p:nvSpPr>
        <p:spPr bwMode="auto">
          <a:xfrm>
            <a:off x="3657600" y="425451"/>
            <a:ext cx="1981200" cy="3667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Revenue =</a:t>
            </a:r>
          </a:p>
        </p:txBody>
      </p:sp>
      <p:sp>
        <p:nvSpPr>
          <p:cNvPr id="19502" name="Text Box 46"/>
          <p:cNvSpPr txBox="1">
            <a:spLocks noChangeArrowheads="1"/>
          </p:cNvSpPr>
          <p:nvPr/>
        </p:nvSpPr>
        <p:spPr bwMode="auto">
          <a:xfrm>
            <a:off x="3886200" y="882651"/>
            <a:ext cx="1752600" cy="3667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Basic Costs =</a:t>
            </a:r>
          </a:p>
        </p:txBody>
      </p:sp>
      <p:sp>
        <p:nvSpPr>
          <p:cNvPr id="19503" name="Text Box 47"/>
          <p:cNvSpPr txBox="1">
            <a:spLocks noChangeArrowheads="1"/>
          </p:cNvSpPr>
          <p:nvPr/>
        </p:nvSpPr>
        <p:spPr bwMode="auto">
          <a:xfrm>
            <a:off x="4343400" y="1339851"/>
            <a:ext cx="2209800" cy="3667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Non Basic Costs =</a:t>
            </a:r>
          </a:p>
        </p:txBody>
      </p:sp>
      <p:sp>
        <p:nvSpPr>
          <p:cNvPr id="19505" name="Text Box 49"/>
          <p:cNvSpPr txBox="1">
            <a:spLocks noChangeArrowheads="1"/>
          </p:cNvSpPr>
          <p:nvPr/>
        </p:nvSpPr>
        <p:spPr bwMode="auto">
          <a:xfrm>
            <a:off x="10363200" y="349251"/>
            <a:ext cx="762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OK</a:t>
            </a:r>
          </a:p>
        </p:txBody>
      </p:sp>
      <p:sp>
        <p:nvSpPr>
          <p:cNvPr id="19506" name="Rectangle 50"/>
          <p:cNvSpPr>
            <a:spLocks noChangeArrowheads="1"/>
          </p:cNvSpPr>
          <p:nvPr/>
        </p:nvSpPr>
        <p:spPr bwMode="auto">
          <a:xfrm>
            <a:off x="6400800" y="1263650"/>
            <a:ext cx="838200" cy="533400"/>
          </a:xfrm>
          <a:prstGeom prst="rect">
            <a:avLst/>
          </a:prstGeom>
          <a:noFill/>
          <a:ln w="10160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endParaRPr lang="en-US" altLang="en-US">
              <a:solidFill>
                <a:prstClr val="black"/>
              </a:solidFill>
            </a:endParaRPr>
          </a:p>
        </p:txBody>
      </p:sp>
      <p:sp>
        <p:nvSpPr>
          <p:cNvPr id="27689" name="Text Box 51"/>
          <p:cNvSpPr txBox="1">
            <a:spLocks noChangeArrowheads="1"/>
          </p:cNvSpPr>
          <p:nvPr/>
        </p:nvSpPr>
        <p:spPr bwMode="auto">
          <a:xfrm>
            <a:off x="10668000" y="5041901"/>
            <a:ext cx="1524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Too Low</a:t>
            </a:r>
          </a:p>
        </p:txBody>
      </p:sp>
      <p:sp>
        <p:nvSpPr>
          <p:cNvPr id="19508" name="Line 52"/>
          <p:cNvSpPr>
            <a:spLocks noChangeShapeType="1"/>
          </p:cNvSpPr>
          <p:nvPr/>
        </p:nvSpPr>
        <p:spPr bwMode="auto">
          <a:xfrm>
            <a:off x="6172200" y="2330450"/>
            <a:ext cx="1905000" cy="0"/>
          </a:xfrm>
          <a:prstGeom prst="line">
            <a:avLst/>
          </a:prstGeom>
          <a:noFill/>
          <a:ln w="63500">
            <a:solidFill>
              <a:srgbClr val="CC0000"/>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43" name="TextBox 42"/>
          <p:cNvSpPr txBox="1">
            <a:spLocks noChangeArrowheads="1"/>
          </p:cNvSpPr>
          <p:nvPr/>
        </p:nvSpPr>
        <p:spPr bwMode="auto">
          <a:xfrm>
            <a:off x="3733800" y="4235450"/>
            <a:ext cx="3733800" cy="1754188"/>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buFontTx/>
              <a:buChar char="-"/>
            </a:pPr>
            <a:r>
              <a:rPr lang="en-US" altLang="en-US" b="1">
                <a:solidFill>
                  <a:prstClr val="black"/>
                </a:solidFill>
              </a:rPr>
              <a:t>Too much labor given output</a:t>
            </a:r>
            <a:br>
              <a:rPr lang="en-US" altLang="en-US" b="1">
                <a:solidFill>
                  <a:prstClr val="black"/>
                </a:solidFill>
              </a:rPr>
            </a:br>
            <a:r>
              <a:rPr lang="en-US" altLang="en-US" b="1">
                <a:solidFill>
                  <a:prstClr val="black"/>
                </a:solidFill>
              </a:rPr>
              <a:t>- Not enough labor</a:t>
            </a:r>
          </a:p>
          <a:p>
            <a:pPr defTabSz="457200" eaLnBrk="1" hangingPunct="1">
              <a:buFontTx/>
              <a:buChar char="-"/>
            </a:pPr>
            <a:r>
              <a:rPr lang="en-US" altLang="en-US" b="1">
                <a:solidFill>
                  <a:prstClr val="black"/>
                </a:solidFill>
              </a:rPr>
              <a:t>Training and Education</a:t>
            </a:r>
          </a:p>
          <a:p>
            <a:pPr defTabSz="457200" eaLnBrk="1" hangingPunct="1">
              <a:buFontTx/>
              <a:buChar char="-"/>
            </a:pPr>
            <a:r>
              <a:rPr lang="en-US" altLang="en-US" b="1">
                <a:solidFill>
                  <a:prstClr val="black"/>
                </a:solidFill>
              </a:rPr>
              <a:t> Better systems and processes</a:t>
            </a:r>
            <a:br>
              <a:rPr lang="en-US" altLang="en-US" b="1">
                <a:solidFill>
                  <a:prstClr val="black"/>
                </a:solidFill>
              </a:rPr>
            </a:br>
            <a:r>
              <a:rPr lang="en-US" altLang="en-US" b="1">
                <a:solidFill>
                  <a:prstClr val="black"/>
                </a:solidFill>
              </a:rPr>
              <a:t>- Weekly/Daily staff meetings</a:t>
            </a:r>
          </a:p>
          <a:p>
            <a:pPr defTabSz="457200" eaLnBrk="1" hangingPunct="1">
              <a:buFontTx/>
              <a:buChar char="-"/>
            </a:pPr>
            <a:r>
              <a:rPr lang="en-US" altLang="en-US" b="1">
                <a:solidFill>
                  <a:prstClr val="black"/>
                </a:solidFill>
              </a:rPr>
              <a:t> Performance metrics</a:t>
            </a:r>
          </a:p>
        </p:txBody>
      </p:sp>
      <p:cxnSp>
        <p:nvCxnSpPr>
          <p:cNvPr id="45" name="Straight Arrow Connector 44"/>
          <p:cNvCxnSpPr>
            <a:stCxn id="19505" idx="1"/>
            <a:endCxn id="19471" idx="3"/>
          </p:cNvCxnSpPr>
          <p:nvPr/>
        </p:nvCxnSpPr>
        <p:spPr>
          <a:xfrm flipH="1">
            <a:off x="9906000" y="580083"/>
            <a:ext cx="457200" cy="28724"/>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19505" idx="1"/>
          </p:cNvCxnSpPr>
          <p:nvPr/>
        </p:nvCxnSpPr>
        <p:spPr>
          <a:xfrm flipH="1">
            <a:off x="10058400" y="580084"/>
            <a:ext cx="304800" cy="302567"/>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52" name="Object 51"/>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72058"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53" name="Picture 52"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
        <p:nvSpPr>
          <p:cNvPr id="48" name="Title 1"/>
          <p:cNvSpPr>
            <a:spLocks noGrp="1"/>
          </p:cNvSpPr>
          <p:nvPr>
            <p:ph type="title"/>
          </p:nvPr>
        </p:nvSpPr>
        <p:spPr>
          <a:xfrm>
            <a:off x="252919" y="1123837"/>
            <a:ext cx="2947482" cy="4601183"/>
          </a:xfrm>
        </p:spPr>
        <p:txBody>
          <a:bodyPr/>
          <a:lstStyle/>
          <a:p>
            <a:r>
              <a:rPr lang="en-IN" dirty="0" smtClean="0">
                <a:solidFill>
                  <a:schemeClr val="tx2"/>
                </a:solidFill>
              </a:rPr>
              <a:t>How to analyse and interpret </a:t>
            </a:r>
            <a:endParaRPr lang="en-IN" dirty="0">
              <a:solidFill>
                <a:schemeClr val="tx2"/>
              </a:solidFill>
            </a:endParaRPr>
          </a:p>
        </p:txBody>
      </p:sp>
    </p:spTree>
    <p:extLst>
      <p:ext uri="{BB962C8B-B14F-4D97-AF65-F5344CB8AC3E}">
        <p14:creationId xmlns:p14="http://schemas.microsoft.com/office/powerpoint/2010/main" val="2280047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466"/>
                                        </p:tgtEl>
                                        <p:attrNameLst>
                                          <p:attrName>style.visibility</p:attrName>
                                        </p:attrNameLst>
                                      </p:cBhvr>
                                      <p:to>
                                        <p:strVal val="visible"/>
                                      </p:to>
                                    </p:set>
                                    <p:animEffect transition="in" filter="dissolve">
                                      <p:cBhvr>
                                        <p:cTn id="7" dur="500"/>
                                        <p:tgtEl>
                                          <p:spTgt spid="1946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9465"/>
                                        </p:tgtEl>
                                        <p:attrNameLst>
                                          <p:attrName>style.visibility</p:attrName>
                                        </p:attrNameLst>
                                      </p:cBhvr>
                                      <p:to>
                                        <p:strVal val="visible"/>
                                      </p:to>
                                    </p:set>
                                    <p:animEffect transition="in" filter="dissolve">
                                      <p:cBhvr>
                                        <p:cTn id="10" dur="500"/>
                                        <p:tgtEl>
                                          <p:spTgt spid="1946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9493"/>
                                        </p:tgtEl>
                                        <p:attrNameLst>
                                          <p:attrName>style.visibility</p:attrName>
                                        </p:attrNameLst>
                                      </p:cBhvr>
                                      <p:to>
                                        <p:strVal val="visible"/>
                                      </p:to>
                                    </p:set>
                                    <p:animEffect transition="in" filter="dissolve">
                                      <p:cBhvr>
                                        <p:cTn id="13" dur="500"/>
                                        <p:tgtEl>
                                          <p:spTgt spid="1949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9494"/>
                                        </p:tgtEl>
                                        <p:attrNameLst>
                                          <p:attrName>style.visibility</p:attrName>
                                        </p:attrNameLst>
                                      </p:cBhvr>
                                      <p:to>
                                        <p:strVal val="visible"/>
                                      </p:to>
                                    </p:set>
                                    <p:animEffect transition="in" filter="dissolve">
                                      <p:cBhvr>
                                        <p:cTn id="16" dur="500"/>
                                        <p:tgtEl>
                                          <p:spTgt spid="1949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9461"/>
                                        </p:tgtEl>
                                        <p:attrNameLst>
                                          <p:attrName>style.visibility</p:attrName>
                                        </p:attrNameLst>
                                      </p:cBhvr>
                                      <p:to>
                                        <p:strVal val="visible"/>
                                      </p:to>
                                    </p:set>
                                    <p:animEffect transition="in" filter="dissolve">
                                      <p:cBhvr>
                                        <p:cTn id="19" dur="500"/>
                                        <p:tgtEl>
                                          <p:spTgt spid="19461"/>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9469"/>
                                        </p:tgtEl>
                                        <p:attrNameLst>
                                          <p:attrName>style.visibility</p:attrName>
                                        </p:attrNameLst>
                                      </p:cBhvr>
                                      <p:to>
                                        <p:strVal val="visible"/>
                                      </p:to>
                                    </p:set>
                                    <p:animEffect transition="in" filter="dissolve">
                                      <p:cBhvr>
                                        <p:cTn id="22" dur="500"/>
                                        <p:tgtEl>
                                          <p:spTgt spid="19469"/>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9460"/>
                                        </p:tgtEl>
                                        <p:attrNameLst>
                                          <p:attrName>style.visibility</p:attrName>
                                        </p:attrNameLst>
                                      </p:cBhvr>
                                      <p:to>
                                        <p:strVal val="visible"/>
                                      </p:to>
                                    </p:set>
                                    <p:animEffect transition="in" filter="dissolve">
                                      <p:cBhvr>
                                        <p:cTn id="25" dur="500"/>
                                        <p:tgtEl>
                                          <p:spTgt spid="1946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9495"/>
                                        </p:tgtEl>
                                        <p:attrNameLst>
                                          <p:attrName>style.visibility</p:attrName>
                                        </p:attrNameLst>
                                      </p:cBhvr>
                                      <p:to>
                                        <p:strVal val="visible"/>
                                      </p:to>
                                    </p:set>
                                    <p:animEffect transition="in" filter="dissolve">
                                      <p:cBhvr>
                                        <p:cTn id="30" dur="500"/>
                                        <p:tgtEl>
                                          <p:spTgt spid="19495"/>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9479"/>
                                        </p:tgtEl>
                                        <p:attrNameLst>
                                          <p:attrName>style.visibility</p:attrName>
                                        </p:attrNameLst>
                                      </p:cBhvr>
                                      <p:to>
                                        <p:strVal val="visible"/>
                                      </p:to>
                                    </p:set>
                                    <p:animEffect transition="in" filter="dissolve">
                                      <p:cBhvr>
                                        <p:cTn id="33" dur="500"/>
                                        <p:tgtEl>
                                          <p:spTgt spid="19479"/>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9496"/>
                                        </p:tgtEl>
                                        <p:attrNameLst>
                                          <p:attrName>style.visibility</p:attrName>
                                        </p:attrNameLst>
                                      </p:cBhvr>
                                      <p:to>
                                        <p:strVal val="visible"/>
                                      </p:to>
                                    </p:set>
                                    <p:animEffect transition="in" filter="dissolve">
                                      <p:cBhvr>
                                        <p:cTn id="38" dur="500"/>
                                        <p:tgtEl>
                                          <p:spTgt spid="19496"/>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9464"/>
                                        </p:tgtEl>
                                        <p:attrNameLst>
                                          <p:attrName>style.visibility</p:attrName>
                                        </p:attrNameLst>
                                      </p:cBhvr>
                                      <p:to>
                                        <p:strVal val="visible"/>
                                      </p:to>
                                    </p:set>
                                    <p:animEffect transition="in" filter="dissolve">
                                      <p:cBhvr>
                                        <p:cTn id="43" dur="500"/>
                                        <p:tgtEl>
                                          <p:spTgt spid="19464"/>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9463"/>
                                        </p:tgtEl>
                                        <p:attrNameLst>
                                          <p:attrName>style.visibility</p:attrName>
                                        </p:attrNameLst>
                                      </p:cBhvr>
                                      <p:to>
                                        <p:strVal val="visible"/>
                                      </p:to>
                                    </p:set>
                                    <p:animEffect transition="in" filter="dissolve">
                                      <p:cBhvr>
                                        <p:cTn id="46" dur="500"/>
                                        <p:tgtEl>
                                          <p:spTgt spid="19463"/>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9491"/>
                                        </p:tgtEl>
                                        <p:attrNameLst>
                                          <p:attrName>style.visibility</p:attrName>
                                        </p:attrNameLst>
                                      </p:cBhvr>
                                      <p:to>
                                        <p:strVal val="visible"/>
                                      </p:to>
                                    </p:set>
                                    <p:animEffect transition="in" filter="dissolve">
                                      <p:cBhvr>
                                        <p:cTn id="49" dur="500"/>
                                        <p:tgtEl>
                                          <p:spTgt spid="19491"/>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9492"/>
                                        </p:tgtEl>
                                        <p:attrNameLst>
                                          <p:attrName>style.visibility</p:attrName>
                                        </p:attrNameLst>
                                      </p:cBhvr>
                                      <p:to>
                                        <p:strVal val="visible"/>
                                      </p:to>
                                    </p:set>
                                    <p:animEffect transition="in" filter="dissolve">
                                      <p:cBhvr>
                                        <p:cTn id="52" dur="500"/>
                                        <p:tgtEl>
                                          <p:spTgt spid="19492"/>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19458"/>
                                        </p:tgtEl>
                                        <p:attrNameLst>
                                          <p:attrName>style.visibility</p:attrName>
                                        </p:attrNameLst>
                                      </p:cBhvr>
                                      <p:to>
                                        <p:strVal val="visible"/>
                                      </p:to>
                                    </p:set>
                                    <p:animEffect transition="in" filter="dissolve">
                                      <p:cBhvr>
                                        <p:cTn id="55" dur="500"/>
                                        <p:tgtEl>
                                          <p:spTgt spid="19458"/>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19497"/>
                                        </p:tgtEl>
                                        <p:attrNameLst>
                                          <p:attrName>style.visibility</p:attrName>
                                        </p:attrNameLst>
                                      </p:cBhvr>
                                      <p:to>
                                        <p:strVal val="visible"/>
                                      </p:to>
                                    </p:set>
                                    <p:animEffect transition="in" filter="dissolve">
                                      <p:cBhvr>
                                        <p:cTn id="58" dur="500"/>
                                        <p:tgtEl>
                                          <p:spTgt spid="19497"/>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19468"/>
                                        </p:tgtEl>
                                        <p:attrNameLst>
                                          <p:attrName>style.visibility</p:attrName>
                                        </p:attrNameLst>
                                      </p:cBhvr>
                                      <p:to>
                                        <p:strVal val="visible"/>
                                      </p:to>
                                    </p:set>
                                    <p:animEffect transition="in" filter="dissolve">
                                      <p:cBhvr>
                                        <p:cTn id="61" dur="500"/>
                                        <p:tgtEl>
                                          <p:spTgt spid="19468"/>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19467"/>
                                        </p:tgtEl>
                                        <p:attrNameLst>
                                          <p:attrName>style.visibility</p:attrName>
                                        </p:attrNameLst>
                                      </p:cBhvr>
                                      <p:to>
                                        <p:strVal val="visible"/>
                                      </p:to>
                                    </p:set>
                                    <p:animEffect transition="in" filter="dissolve">
                                      <p:cBhvr>
                                        <p:cTn id="64" dur="500"/>
                                        <p:tgtEl>
                                          <p:spTgt spid="19467"/>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19459"/>
                                        </p:tgtEl>
                                        <p:attrNameLst>
                                          <p:attrName>style.visibility</p:attrName>
                                        </p:attrNameLst>
                                      </p:cBhvr>
                                      <p:to>
                                        <p:strVal val="visible"/>
                                      </p:to>
                                    </p:set>
                                    <p:animEffect transition="in" filter="dissolve">
                                      <p:cBhvr>
                                        <p:cTn id="67" dur="500"/>
                                        <p:tgtEl>
                                          <p:spTgt spid="19459"/>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19478"/>
                                        </p:tgtEl>
                                        <p:attrNameLst>
                                          <p:attrName>style.visibility</p:attrName>
                                        </p:attrNameLst>
                                      </p:cBhvr>
                                      <p:to>
                                        <p:strVal val="visible"/>
                                      </p:to>
                                    </p:set>
                                    <p:animEffect transition="in" filter="dissolve">
                                      <p:cBhvr>
                                        <p:cTn id="70" dur="500"/>
                                        <p:tgtEl>
                                          <p:spTgt spid="19478"/>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19498"/>
                                        </p:tgtEl>
                                        <p:attrNameLst>
                                          <p:attrName>style.visibility</p:attrName>
                                        </p:attrNameLst>
                                      </p:cBhvr>
                                      <p:to>
                                        <p:strVal val="visible"/>
                                      </p:to>
                                    </p:set>
                                    <p:animEffect transition="in" filter="dissolve">
                                      <p:cBhvr>
                                        <p:cTn id="73" dur="500"/>
                                        <p:tgtEl>
                                          <p:spTgt spid="19498"/>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19470"/>
                                        </p:tgtEl>
                                        <p:attrNameLst>
                                          <p:attrName>style.visibility</p:attrName>
                                        </p:attrNameLst>
                                      </p:cBhvr>
                                      <p:to>
                                        <p:strVal val="visible"/>
                                      </p:to>
                                    </p:set>
                                    <p:animEffect transition="in" filter="dissolve">
                                      <p:cBhvr>
                                        <p:cTn id="76" dur="500"/>
                                        <p:tgtEl>
                                          <p:spTgt spid="19470"/>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9" presetClass="entr" presetSubtype="0" fill="hold" grpId="0" nodeType="clickEffect">
                                  <p:stCondLst>
                                    <p:cond delay="0"/>
                                  </p:stCondLst>
                                  <p:childTnLst>
                                    <p:set>
                                      <p:cBhvr>
                                        <p:cTn id="80" dur="1" fill="hold">
                                          <p:stCondLst>
                                            <p:cond delay="0"/>
                                          </p:stCondLst>
                                        </p:cTn>
                                        <p:tgtEl>
                                          <p:spTgt spid="19499"/>
                                        </p:tgtEl>
                                        <p:attrNameLst>
                                          <p:attrName>style.visibility</p:attrName>
                                        </p:attrNameLst>
                                      </p:cBhvr>
                                      <p:to>
                                        <p:strVal val="visible"/>
                                      </p:to>
                                    </p:set>
                                    <p:animEffect transition="in" filter="dissolve">
                                      <p:cBhvr>
                                        <p:cTn id="81" dur="500"/>
                                        <p:tgtEl>
                                          <p:spTgt spid="19499"/>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19500"/>
                                        </p:tgtEl>
                                        <p:attrNameLst>
                                          <p:attrName>style.visibility</p:attrName>
                                        </p:attrNameLst>
                                      </p:cBhvr>
                                      <p:to>
                                        <p:strVal val="visible"/>
                                      </p:to>
                                    </p:set>
                                    <p:animEffect transition="in" filter="dissolve">
                                      <p:cBhvr>
                                        <p:cTn id="86" dur="500"/>
                                        <p:tgtEl>
                                          <p:spTgt spid="19500"/>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9" presetClass="entr" presetSubtype="0" fill="hold" grpId="0" nodeType="clickEffect">
                                  <p:stCondLst>
                                    <p:cond delay="0"/>
                                  </p:stCondLst>
                                  <p:childTnLst>
                                    <p:set>
                                      <p:cBhvr>
                                        <p:cTn id="90" dur="1" fill="hold">
                                          <p:stCondLst>
                                            <p:cond delay="0"/>
                                          </p:stCondLst>
                                        </p:cTn>
                                        <p:tgtEl>
                                          <p:spTgt spid="19508"/>
                                        </p:tgtEl>
                                        <p:attrNameLst>
                                          <p:attrName>style.visibility</p:attrName>
                                        </p:attrNameLst>
                                      </p:cBhvr>
                                      <p:to>
                                        <p:strVal val="visible"/>
                                      </p:to>
                                    </p:set>
                                    <p:animEffect transition="in" filter="dissolve">
                                      <p:cBhvr>
                                        <p:cTn id="91" dur="500"/>
                                        <p:tgtEl>
                                          <p:spTgt spid="19508"/>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9" presetClass="entr" presetSubtype="0" fill="hold" grpId="0" nodeType="clickEffect">
                                  <p:stCondLst>
                                    <p:cond delay="0"/>
                                  </p:stCondLst>
                                  <p:childTnLst>
                                    <p:set>
                                      <p:cBhvr>
                                        <p:cTn id="95" dur="1" fill="hold">
                                          <p:stCondLst>
                                            <p:cond delay="0"/>
                                          </p:stCondLst>
                                        </p:cTn>
                                        <p:tgtEl>
                                          <p:spTgt spid="19474"/>
                                        </p:tgtEl>
                                        <p:attrNameLst>
                                          <p:attrName>style.visibility</p:attrName>
                                        </p:attrNameLst>
                                      </p:cBhvr>
                                      <p:to>
                                        <p:strVal val="visible"/>
                                      </p:to>
                                    </p:set>
                                    <p:animEffect transition="in" filter="dissolve">
                                      <p:cBhvr>
                                        <p:cTn id="96" dur="500"/>
                                        <p:tgtEl>
                                          <p:spTgt spid="19474"/>
                                        </p:tgtEl>
                                      </p:cBhvr>
                                    </p:animEffect>
                                  </p:childTnLst>
                                </p:cTn>
                              </p:par>
                              <p:par>
                                <p:cTn id="97" presetID="9" presetClass="entr" presetSubtype="0" fill="hold" grpId="0" nodeType="withEffect">
                                  <p:stCondLst>
                                    <p:cond delay="0"/>
                                  </p:stCondLst>
                                  <p:childTnLst>
                                    <p:set>
                                      <p:cBhvr>
                                        <p:cTn id="98" dur="1" fill="hold">
                                          <p:stCondLst>
                                            <p:cond delay="0"/>
                                          </p:stCondLst>
                                        </p:cTn>
                                        <p:tgtEl>
                                          <p:spTgt spid="19484"/>
                                        </p:tgtEl>
                                        <p:attrNameLst>
                                          <p:attrName>style.visibility</p:attrName>
                                        </p:attrNameLst>
                                      </p:cBhvr>
                                      <p:to>
                                        <p:strVal val="visible"/>
                                      </p:to>
                                    </p:set>
                                    <p:animEffect transition="in" filter="dissolve">
                                      <p:cBhvr>
                                        <p:cTn id="99" dur="500"/>
                                        <p:tgtEl>
                                          <p:spTgt spid="19484"/>
                                        </p:tgtEl>
                                      </p:cBhvr>
                                    </p:animEffect>
                                  </p:childTnLst>
                                </p:cTn>
                              </p:par>
                              <p:par>
                                <p:cTn id="100" presetID="9" presetClass="entr" presetSubtype="0" fill="hold" grpId="0" nodeType="withEffect">
                                  <p:stCondLst>
                                    <p:cond delay="0"/>
                                  </p:stCondLst>
                                  <p:childTnLst>
                                    <p:set>
                                      <p:cBhvr>
                                        <p:cTn id="101" dur="1" fill="hold">
                                          <p:stCondLst>
                                            <p:cond delay="0"/>
                                          </p:stCondLst>
                                        </p:cTn>
                                        <p:tgtEl>
                                          <p:spTgt spid="19475"/>
                                        </p:tgtEl>
                                        <p:attrNameLst>
                                          <p:attrName>style.visibility</p:attrName>
                                        </p:attrNameLst>
                                      </p:cBhvr>
                                      <p:to>
                                        <p:strVal val="visible"/>
                                      </p:to>
                                    </p:set>
                                    <p:animEffect transition="in" filter="dissolve">
                                      <p:cBhvr>
                                        <p:cTn id="102" dur="500"/>
                                        <p:tgtEl>
                                          <p:spTgt spid="19475"/>
                                        </p:tgtEl>
                                      </p:cBhvr>
                                    </p:animEffect>
                                  </p:childTnLst>
                                </p:cTn>
                              </p:par>
                              <p:par>
                                <p:cTn id="103" presetID="9" presetClass="entr" presetSubtype="0" fill="hold" grpId="0" nodeType="withEffect">
                                  <p:stCondLst>
                                    <p:cond delay="0"/>
                                  </p:stCondLst>
                                  <p:childTnLst>
                                    <p:set>
                                      <p:cBhvr>
                                        <p:cTn id="104" dur="1" fill="hold">
                                          <p:stCondLst>
                                            <p:cond delay="0"/>
                                          </p:stCondLst>
                                        </p:cTn>
                                        <p:tgtEl>
                                          <p:spTgt spid="19501"/>
                                        </p:tgtEl>
                                        <p:attrNameLst>
                                          <p:attrName>style.visibility</p:attrName>
                                        </p:attrNameLst>
                                      </p:cBhvr>
                                      <p:to>
                                        <p:strVal val="visible"/>
                                      </p:to>
                                    </p:set>
                                    <p:animEffect transition="in" filter="dissolve">
                                      <p:cBhvr>
                                        <p:cTn id="105" dur="500"/>
                                        <p:tgtEl>
                                          <p:spTgt spid="19501"/>
                                        </p:tgtEl>
                                      </p:cBhvr>
                                    </p:animEffect>
                                  </p:childTnLst>
                                </p:cTn>
                              </p:par>
                              <p:par>
                                <p:cTn id="106" presetID="9" presetClass="entr" presetSubtype="0" fill="hold" grpId="0" nodeType="withEffect">
                                  <p:stCondLst>
                                    <p:cond delay="0"/>
                                  </p:stCondLst>
                                  <p:childTnLst>
                                    <p:set>
                                      <p:cBhvr>
                                        <p:cTn id="107" dur="1" fill="hold">
                                          <p:stCondLst>
                                            <p:cond delay="0"/>
                                          </p:stCondLst>
                                        </p:cTn>
                                        <p:tgtEl>
                                          <p:spTgt spid="19502"/>
                                        </p:tgtEl>
                                        <p:attrNameLst>
                                          <p:attrName>style.visibility</p:attrName>
                                        </p:attrNameLst>
                                      </p:cBhvr>
                                      <p:to>
                                        <p:strVal val="visible"/>
                                      </p:to>
                                    </p:set>
                                    <p:animEffect transition="in" filter="dissolve">
                                      <p:cBhvr>
                                        <p:cTn id="108" dur="500"/>
                                        <p:tgtEl>
                                          <p:spTgt spid="19502"/>
                                        </p:tgtEl>
                                      </p:cBhvr>
                                    </p:animEffect>
                                  </p:childTnLst>
                                </p:cTn>
                              </p:par>
                              <p:par>
                                <p:cTn id="109" presetID="9" presetClass="entr" presetSubtype="0" fill="hold" grpId="0" nodeType="withEffect">
                                  <p:stCondLst>
                                    <p:cond delay="0"/>
                                  </p:stCondLst>
                                  <p:childTnLst>
                                    <p:set>
                                      <p:cBhvr>
                                        <p:cTn id="110" dur="1" fill="hold">
                                          <p:stCondLst>
                                            <p:cond delay="0"/>
                                          </p:stCondLst>
                                        </p:cTn>
                                        <p:tgtEl>
                                          <p:spTgt spid="19476"/>
                                        </p:tgtEl>
                                        <p:attrNameLst>
                                          <p:attrName>style.visibility</p:attrName>
                                        </p:attrNameLst>
                                      </p:cBhvr>
                                      <p:to>
                                        <p:strVal val="visible"/>
                                      </p:to>
                                    </p:set>
                                    <p:animEffect transition="in" filter="dissolve">
                                      <p:cBhvr>
                                        <p:cTn id="111" dur="500"/>
                                        <p:tgtEl>
                                          <p:spTgt spid="19476"/>
                                        </p:tgtEl>
                                      </p:cBhvr>
                                    </p:animEffect>
                                  </p:childTnLst>
                                </p:cTn>
                              </p:par>
                              <p:par>
                                <p:cTn id="112" presetID="9" presetClass="entr" presetSubtype="0" fill="hold" grpId="0" nodeType="withEffect">
                                  <p:stCondLst>
                                    <p:cond delay="0"/>
                                  </p:stCondLst>
                                  <p:childTnLst>
                                    <p:set>
                                      <p:cBhvr>
                                        <p:cTn id="113" dur="1" fill="hold">
                                          <p:stCondLst>
                                            <p:cond delay="0"/>
                                          </p:stCondLst>
                                        </p:cTn>
                                        <p:tgtEl>
                                          <p:spTgt spid="19477"/>
                                        </p:tgtEl>
                                        <p:attrNameLst>
                                          <p:attrName>style.visibility</p:attrName>
                                        </p:attrNameLst>
                                      </p:cBhvr>
                                      <p:to>
                                        <p:strVal val="visible"/>
                                      </p:to>
                                    </p:set>
                                    <p:animEffect transition="in" filter="dissolve">
                                      <p:cBhvr>
                                        <p:cTn id="114" dur="500"/>
                                        <p:tgtEl>
                                          <p:spTgt spid="19477"/>
                                        </p:tgtEl>
                                      </p:cBhvr>
                                    </p:animEffect>
                                  </p:childTnLst>
                                </p:cTn>
                              </p:par>
                              <p:par>
                                <p:cTn id="115" presetID="9" presetClass="entr" presetSubtype="0" fill="hold" grpId="0" nodeType="withEffect">
                                  <p:stCondLst>
                                    <p:cond delay="0"/>
                                  </p:stCondLst>
                                  <p:childTnLst>
                                    <p:set>
                                      <p:cBhvr>
                                        <p:cTn id="116" dur="1" fill="hold">
                                          <p:stCondLst>
                                            <p:cond delay="0"/>
                                          </p:stCondLst>
                                        </p:cTn>
                                        <p:tgtEl>
                                          <p:spTgt spid="19503"/>
                                        </p:tgtEl>
                                        <p:attrNameLst>
                                          <p:attrName>style.visibility</p:attrName>
                                        </p:attrNameLst>
                                      </p:cBhvr>
                                      <p:to>
                                        <p:strVal val="visible"/>
                                      </p:to>
                                    </p:set>
                                    <p:animEffect transition="in" filter="dissolve">
                                      <p:cBhvr>
                                        <p:cTn id="117" dur="500"/>
                                        <p:tgtEl>
                                          <p:spTgt spid="19503"/>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9" presetClass="entr" presetSubtype="0" fill="hold" grpId="0" nodeType="clickEffect">
                                  <p:stCondLst>
                                    <p:cond delay="0"/>
                                  </p:stCondLst>
                                  <p:childTnLst>
                                    <p:set>
                                      <p:cBhvr>
                                        <p:cTn id="121" dur="1" fill="hold">
                                          <p:stCondLst>
                                            <p:cond delay="0"/>
                                          </p:stCondLst>
                                        </p:cTn>
                                        <p:tgtEl>
                                          <p:spTgt spid="19471"/>
                                        </p:tgtEl>
                                        <p:attrNameLst>
                                          <p:attrName>style.visibility</p:attrName>
                                        </p:attrNameLst>
                                      </p:cBhvr>
                                      <p:to>
                                        <p:strVal val="visible"/>
                                      </p:to>
                                    </p:set>
                                    <p:animEffect transition="in" filter="dissolve">
                                      <p:cBhvr>
                                        <p:cTn id="122" dur="500"/>
                                        <p:tgtEl>
                                          <p:spTgt spid="19471"/>
                                        </p:tgtEl>
                                      </p:cBhvr>
                                    </p:animEffect>
                                  </p:childTnLst>
                                </p:cTn>
                              </p:par>
                              <p:par>
                                <p:cTn id="123" presetID="9" presetClass="entr" presetSubtype="0" fill="hold" grpId="0" nodeType="withEffect">
                                  <p:stCondLst>
                                    <p:cond delay="0"/>
                                  </p:stCondLst>
                                  <p:childTnLst>
                                    <p:set>
                                      <p:cBhvr>
                                        <p:cTn id="124" dur="1" fill="hold">
                                          <p:stCondLst>
                                            <p:cond delay="0"/>
                                          </p:stCondLst>
                                        </p:cTn>
                                        <p:tgtEl>
                                          <p:spTgt spid="19472"/>
                                        </p:tgtEl>
                                        <p:attrNameLst>
                                          <p:attrName>style.visibility</p:attrName>
                                        </p:attrNameLst>
                                      </p:cBhvr>
                                      <p:to>
                                        <p:strVal val="visible"/>
                                      </p:to>
                                    </p:set>
                                    <p:animEffect transition="in" filter="dissolve">
                                      <p:cBhvr>
                                        <p:cTn id="125" dur="500"/>
                                        <p:tgtEl>
                                          <p:spTgt spid="19472"/>
                                        </p:tgtEl>
                                      </p:cBhvr>
                                    </p:animEffect>
                                  </p:childTnLst>
                                </p:cTn>
                              </p:par>
                            </p:childTnLst>
                          </p:cTn>
                        </p:par>
                      </p:childTnLst>
                    </p:cTn>
                  </p:par>
                  <p:par>
                    <p:cTn id="126" fill="hold" nodeType="clickPar">
                      <p:stCondLst>
                        <p:cond delay="indefinite"/>
                      </p:stCondLst>
                      <p:childTnLst>
                        <p:par>
                          <p:cTn id="127" fill="hold" nodeType="withGroup">
                            <p:stCondLst>
                              <p:cond delay="0"/>
                            </p:stCondLst>
                            <p:childTnLst>
                              <p:par>
                                <p:cTn id="128" presetID="9" presetClass="entr" presetSubtype="0" fill="hold" grpId="0" nodeType="clickEffect">
                                  <p:stCondLst>
                                    <p:cond delay="0"/>
                                  </p:stCondLst>
                                  <p:childTnLst>
                                    <p:set>
                                      <p:cBhvr>
                                        <p:cTn id="129" dur="1" fill="hold">
                                          <p:stCondLst>
                                            <p:cond delay="0"/>
                                          </p:stCondLst>
                                        </p:cTn>
                                        <p:tgtEl>
                                          <p:spTgt spid="19505"/>
                                        </p:tgtEl>
                                        <p:attrNameLst>
                                          <p:attrName>style.visibility</p:attrName>
                                        </p:attrNameLst>
                                      </p:cBhvr>
                                      <p:to>
                                        <p:strVal val="visible"/>
                                      </p:to>
                                    </p:set>
                                    <p:animEffect transition="in" filter="dissolve">
                                      <p:cBhvr>
                                        <p:cTn id="130" dur="500"/>
                                        <p:tgtEl>
                                          <p:spTgt spid="19505"/>
                                        </p:tgtEl>
                                      </p:cBhvr>
                                    </p:animEffect>
                                  </p:childTnLst>
                                </p:cTn>
                              </p:par>
                              <p:par>
                                <p:cTn id="131" presetID="9" presetClass="entr" presetSubtype="0" fill="hold" nodeType="withEffect">
                                  <p:stCondLst>
                                    <p:cond delay="0"/>
                                  </p:stCondLst>
                                  <p:childTnLst>
                                    <p:set>
                                      <p:cBhvr>
                                        <p:cTn id="132" dur="1" fill="hold">
                                          <p:stCondLst>
                                            <p:cond delay="0"/>
                                          </p:stCondLst>
                                        </p:cTn>
                                        <p:tgtEl>
                                          <p:spTgt spid="47"/>
                                        </p:tgtEl>
                                        <p:attrNameLst>
                                          <p:attrName>style.visibility</p:attrName>
                                        </p:attrNameLst>
                                      </p:cBhvr>
                                      <p:to>
                                        <p:strVal val="visible"/>
                                      </p:to>
                                    </p:set>
                                    <p:animEffect transition="in" filter="dissolve">
                                      <p:cBhvr>
                                        <p:cTn id="133" dur="500"/>
                                        <p:tgtEl>
                                          <p:spTgt spid="47"/>
                                        </p:tgtEl>
                                      </p:cBhvr>
                                    </p:animEffect>
                                  </p:childTnLst>
                                </p:cTn>
                              </p:par>
                              <p:par>
                                <p:cTn id="134" presetID="9" presetClass="entr" presetSubtype="0" fill="hold" nodeType="with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dissolve">
                                      <p:cBhvr>
                                        <p:cTn id="136" dur="500"/>
                                        <p:tgtEl>
                                          <p:spTgt spid="45"/>
                                        </p:tgtEl>
                                      </p:cBhvr>
                                    </p:animEffect>
                                  </p:childTnLst>
                                </p:cTn>
                              </p:par>
                            </p:childTnLst>
                          </p:cTn>
                        </p:par>
                      </p:childTnLst>
                    </p:cTn>
                  </p:par>
                  <p:par>
                    <p:cTn id="137" fill="hold" nodeType="clickPar">
                      <p:stCondLst>
                        <p:cond delay="indefinite"/>
                      </p:stCondLst>
                      <p:childTnLst>
                        <p:par>
                          <p:cTn id="138" fill="hold" nodeType="withGroup">
                            <p:stCondLst>
                              <p:cond delay="0"/>
                            </p:stCondLst>
                            <p:childTnLst>
                              <p:par>
                                <p:cTn id="139" presetID="9" presetClass="entr" presetSubtype="0" fill="hold" grpId="0" nodeType="clickEffect">
                                  <p:stCondLst>
                                    <p:cond delay="0"/>
                                  </p:stCondLst>
                                  <p:childTnLst>
                                    <p:set>
                                      <p:cBhvr>
                                        <p:cTn id="140" dur="1" fill="hold">
                                          <p:stCondLst>
                                            <p:cond delay="0"/>
                                          </p:stCondLst>
                                        </p:cTn>
                                        <p:tgtEl>
                                          <p:spTgt spid="19473"/>
                                        </p:tgtEl>
                                        <p:attrNameLst>
                                          <p:attrName>style.visibility</p:attrName>
                                        </p:attrNameLst>
                                      </p:cBhvr>
                                      <p:to>
                                        <p:strVal val="visible"/>
                                      </p:to>
                                    </p:set>
                                    <p:animEffect transition="in" filter="dissolve">
                                      <p:cBhvr>
                                        <p:cTn id="141" dur="500"/>
                                        <p:tgtEl>
                                          <p:spTgt spid="19473"/>
                                        </p:tgtEl>
                                      </p:cBhvr>
                                    </p:animEffect>
                                  </p:childTnLst>
                                </p:cTn>
                              </p:par>
                            </p:childTnLst>
                          </p:cTn>
                        </p:par>
                      </p:childTnLst>
                    </p:cTn>
                  </p:par>
                  <p:par>
                    <p:cTn id="142" fill="hold" nodeType="clickPar">
                      <p:stCondLst>
                        <p:cond delay="indefinite"/>
                      </p:stCondLst>
                      <p:childTnLst>
                        <p:par>
                          <p:cTn id="143" fill="hold" nodeType="withGroup">
                            <p:stCondLst>
                              <p:cond delay="0"/>
                            </p:stCondLst>
                            <p:childTnLst>
                              <p:par>
                                <p:cTn id="144" presetID="19" presetClass="entr" presetSubtype="10" fill="hold" grpId="0" nodeType="clickEffect">
                                  <p:stCondLst>
                                    <p:cond delay="0"/>
                                  </p:stCondLst>
                                  <p:childTnLst>
                                    <p:set>
                                      <p:cBhvr>
                                        <p:cTn id="145" dur="1" fill="hold">
                                          <p:stCondLst>
                                            <p:cond delay="0"/>
                                          </p:stCondLst>
                                        </p:cTn>
                                        <p:tgtEl>
                                          <p:spTgt spid="19506"/>
                                        </p:tgtEl>
                                        <p:attrNameLst>
                                          <p:attrName>style.visibility</p:attrName>
                                        </p:attrNameLst>
                                      </p:cBhvr>
                                      <p:to>
                                        <p:strVal val="visible"/>
                                      </p:to>
                                    </p:set>
                                    <p:anim calcmode="lin" valueType="num">
                                      <p:cBhvr>
                                        <p:cTn id="146" dur="5000" fill="hold"/>
                                        <p:tgtEl>
                                          <p:spTgt spid="19506"/>
                                        </p:tgtEl>
                                        <p:attrNameLst>
                                          <p:attrName>ppt_w</p:attrName>
                                        </p:attrNameLst>
                                      </p:cBhvr>
                                      <p:tavLst>
                                        <p:tav tm="0" fmla="#ppt_w*sin(2.5*pi*$)">
                                          <p:val>
                                            <p:fltVal val="0"/>
                                          </p:val>
                                        </p:tav>
                                        <p:tav tm="100000">
                                          <p:val>
                                            <p:fltVal val="1"/>
                                          </p:val>
                                        </p:tav>
                                      </p:tavLst>
                                    </p:anim>
                                    <p:anim calcmode="lin" valueType="num">
                                      <p:cBhvr>
                                        <p:cTn id="147" dur="5000" fill="hold"/>
                                        <p:tgtEl>
                                          <p:spTgt spid="19506"/>
                                        </p:tgtEl>
                                        <p:attrNameLst>
                                          <p:attrName>ppt_h</p:attrName>
                                        </p:attrNameLst>
                                      </p:cBhvr>
                                      <p:tavLst>
                                        <p:tav tm="0">
                                          <p:val>
                                            <p:strVal val="#ppt_h"/>
                                          </p:val>
                                        </p:tav>
                                        <p:tav tm="100000">
                                          <p:val>
                                            <p:strVal val="#ppt_h"/>
                                          </p:val>
                                        </p:tav>
                                      </p:tavLst>
                                    </p:anim>
                                  </p:childTnLst>
                                </p:cTn>
                              </p:par>
                            </p:childTnLst>
                          </p:cTn>
                        </p:par>
                      </p:childTnLst>
                    </p:cTn>
                  </p:par>
                  <p:par>
                    <p:cTn id="148" fill="hold" nodeType="clickPar">
                      <p:stCondLst>
                        <p:cond delay="indefinite"/>
                      </p:stCondLst>
                      <p:childTnLst>
                        <p:par>
                          <p:cTn id="149" fill="hold" nodeType="withGroup">
                            <p:stCondLst>
                              <p:cond delay="0"/>
                            </p:stCondLst>
                            <p:childTnLst>
                              <p:par>
                                <p:cTn id="150" presetID="9" presetClass="entr" presetSubtype="0" fill="hold" grpId="0" nodeType="clickEffect">
                                  <p:stCondLst>
                                    <p:cond delay="0"/>
                                  </p:stCondLst>
                                  <p:childTnLst>
                                    <p:set>
                                      <p:cBhvr>
                                        <p:cTn id="151" dur="1" fill="hold">
                                          <p:stCondLst>
                                            <p:cond delay="0"/>
                                          </p:stCondLst>
                                        </p:cTn>
                                        <p:tgtEl>
                                          <p:spTgt spid="43"/>
                                        </p:tgtEl>
                                        <p:attrNameLst>
                                          <p:attrName>style.visibility</p:attrName>
                                        </p:attrNameLst>
                                      </p:cBhvr>
                                      <p:to>
                                        <p:strVal val="visible"/>
                                      </p:to>
                                    </p:set>
                                    <p:animEffect transition="in" filter="dissolve">
                                      <p:cBhvr>
                                        <p:cTn id="15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19459" grpId="0" animBg="1"/>
      <p:bldP spid="19460" grpId="0" animBg="1"/>
      <p:bldP spid="19461" grpId="0" animBg="1"/>
      <p:bldP spid="19463" grpId="0" animBg="1"/>
      <p:bldP spid="19464" grpId="0" animBg="1"/>
      <p:bldP spid="19465" grpId="0" animBg="1"/>
      <p:bldP spid="19466" grpId="0" animBg="1"/>
      <p:bldP spid="19467" grpId="0" animBg="1"/>
      <p:bldP spid="19468" grpId="0" animBg="1"/>
      <p:bldP spid="19469" grpId="0" animBg="1"/>
      <p:bldP spid="19470" grpId="0" animBg="1"/>
      <p:bldP spid="19471" grpId="0" animBg="1"/>
      <p:bldP spid="19472" grpId="0" animBg="1"/>
      <p:bldP spid="19473" grpId="0" animBg="1"/>
      <p:bldP spid="19474" grpId="0" animBg="1"/>
      <p:bldP spid="19475" grpId="0" animBg="1"/>
      <p:bldP spid="19476" grpId="0" animBg="1"/>
      <p:bldP spid="19477" grpId="0" animBg="1"/>
      <p:bldP spid="19478" grpId="0" animBg="1"/>
      <p:bldP spid="19479" grpId="0" animBg="1"/>
      <p:bldP spid="19484" grpId="0" animBg="1"/>
      <p:bldP spid="19491" grpId="0" animBg="1"/>
      <p:bldP spid="19492" grpId="0" animBg="1"/>
      <p:bldP spid="19493" grpId="0" animBg="1"/>
      <p:bldP spid="19494" grpId="0" animBg="1"/>
      <p:bldP spid="19495" grpId="0" animBg="1"/>
      <p:bldP spid="19496" grpId="0" animBg="1"/>
      <p:bldP spid="19497" grpId="0" animBg="1"/>
      <p:bldP spid="19498" grpId="0" animBg="1"/>
      <p:bldP spid="19499" grpId="0" animBg="1"/>
      <p:bldP spid="19500" grpId="0" animBg="1"/>
      <p:bldP spid="19501" grpId="0" animBg="1"/>
      <p:bldP spid="19502" grpId="0" animBg="1"/>
      <p:bldP spid="19503" grpId="0" animBg="1"/>
      <p:bldP spid="19505" grpId="0" animBg="1"/>
      <p:bldP spid="19506" grpId="0" animBg="1"/>
      <p:bldP spid="19508" grpId="0" animBg="1"/>
      <p:bldP spid="43"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5029200" y="846161"/>
            <a:ext cx="41910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NFIFO – unpaid labor/mgt + interest</a:t>
            </a:r>
            <a:br>
              <a:rPr lang="en-US" altLang="en-US" b="1">
                <a:solidFill>
                  <a:prstClr val="black"/>
                </a:solidFill>
              </a:rPr>
            </a:br>
            <a:r>
              <a:rPr lang="en-US" altLang="en-US" b="1">
                <a:solidFill>
                  <a:prstClr val="black"/>
                </a:solidFill>
              </a:rPr>
              <a:t>Total Revenue</a:t>
            </a:r>
          </a:p>
        </p:txBody>
      </p:sp>
      <p:sp>
        <p:nvSpPr>
          <p:cNvPr id="20483" name="Text Box 3"/>
          <p:cNvSpPr txBox="1">
            <a:spLocks noChangeArrowheads="1"/>
          </p:cNvSpPr>
          <p:nvPr/>
        </p:nvSpPr>
        <p:spPr bwMode="auto">
          <a:xfrm>
            <a:off x="5029200" y="2065361"/>
            <a:ext cx="1981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Revenue</a:t>
            </a:r>
            <a:br>
              <a:rPr lang="en-US" altLang="en-US" b="1">
                <a:solidFill>
                  <a:prstClr val="black"/>
                </a:solidFill>
              </a:rPr>
            </a:br>
            <a:r>
              <a:rPr lang="en-US" altLang="en-US" b="1">
                <a:solidFill>
                  <a:prstClr val="black"/>
                </a:solidFill>
              </a:rPr>
              <a:t>Total Assets</a:t>
            </a:r>
          </a:p>
        </p:txBody>
      </p:sp>
      <p:sp>
        <p:nvSpPr>
          <p:cNvPr id="20484" name="Text Box 4"/>
          <p:cNvSpPr txBox="1">
            <a:spLocks noChangeArrowheads="1"/>
          </p:cNvSpPr>
          <p:nvPr/>
        </p:nvSpPr>
        <p:spPr bwMode="auto">
          <a:xfrm>
            <a:off x="8763000" y="1531961"/>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Assets</a:t>
            </a:r>
          </a:p>
        </p:txBody>
      </p:sp>
      <p:sp>
        <p:nvSpPr>
          <p:cNvPr id="20485" name="Text Box 5"/>
          <p:cNvSpPr txBox="1">
            <a:spLocks noChangeArrowheads="1"/>
          </p:cNvSpPr>
          <p:nvPr/>
        </p:nvSpPr>
        <p:spPr bwMode="auto">
          <a:xfrm>
            <a:off x="5029200" y="5037161"/>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Assets</a:t>
            </a:r>
            <a:br>
              <a:rPr lang="en-US" altLang="en-US" b="1">
                <a:solidFill>
                  <a:prstClr val="black"/>
                </a:solidFill>
              </a:rPr>
            </a:br>
            <a:r>
              <a:rPr lang="en-US" altLang="en-US" b="1">
                <a:solidFill>
                  <a:prstClr val="black"/>
                </a:solidFill>
              </a:rPr>
              <a:t>Total Equity</a:t>
            </a:r>
          </a:p>
        </p:txBody>
      </p:sp>
      <p:sp>
        <p:nvSpPr>
          <p:cNvPr id="28678" name="Text Box 6"/>
          <p:cNvSpPr txBox="1">
            <a:spLocks noChangeArrowheads="1"/>
          </p:cNvSpPr>
          <p:nvPr/>
        </p:nvSpPr>
        <p:spPr bwMode="auto">
          <a:xfrm>
            <a:off x="10515600" y="3208361"/>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Equity</a:t>
            </a:r>
          </a:p>
        </p:txBody>
      </p:sp>
      <p:sp>
        <p:nvSpPr>
          <p:cNvPr id="20487" name="Text Box 7"/>
          <p:cNvSpPr txBox="1">
            <a:spLocks noChangeArrowheads="1"/>
          </p:cNvSpPr>
          <p:nvPr/>
        </p:nvSpPr>
        <p:spPr bwMode="auto">
          <a:xfrm>
            <a:off x="7543800" y="1665312"/>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20488" name="Text Box 8"/>
          <p:cNvSpPr txBox="1">
            <a:spLocks noChangeArrowheads="1"/>
          </p:cNvSpPr>
          <p:nvPr/>
        </p:nvSpPr>
        <p:spPr bwMode="auto">
          <a:xfrm>
            <a:off x="8153400" y="1655787"/>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0489" name="Text Box 9"/>
          <p:cNvSpPr txBox="1">
            <a:spLocks noChangeArrowheads="1"/>
          </p:cNvSpPr>
          <p:nvPr/>
        </p:nvSpPr>
        <p:spPr bwMode="auto">
          <a:xfrm>
            <a:off x="9372600" y="3332187"/>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20490" name="Text Box 10"/>
          <p:cNvSpPr txBox="1">
            <a:spLocks noChangeArrowheads="1"/>
          </p:cNvSpPr>
          <p:nvPr/>
        </p:nvSpPr>
        <p:spPr bwMode="auto">
          <a:xfrm>
            <a:off x="9982200" y="3327424"/>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0491" name="Text Box 11"/>
          <p:cNvSpPr txBox="1">
            <a:spLocks noChangeArrowheads="1"/>
          </p:cNvSpPr>
          <p:nvPr/>
        </p:nvSpPr>
        <p:spPr bwMode="auto">
          <a:xfrm>
            <a:off x="3733800" y="998562"/>
            <a:ext cx="1219200" cy="366713"/>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Earnings</a:t>
            </a:r>
          </a:p>
        </p:txBody>
      </p:sp>
      <p:sp>
        <p:nvSpPr>
          <p:cNvPr id="20492" name="Text Box 12"/>
          <p:cNvSpPr txBox="1">
            <a:spLocks noChangeArrowheads="1"/>
          </p:cNvSpPr>
          <p:nvPr/>
        </p:nvSpPr>
        <p:spPr bwMode="auto">
          <a:xfrm>
            <a:off x="3733800" y="2217762"/>
            <a:ext cx="1219200" cy="366713"/>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Turnings</a:t>
            </a:r>
          </a:p>
        </p:txBody>
      </p:sp>
      <p:sp>
        <p:nvSpPr>
          <p:cNvPr id="20493" name="Text Box 13"/>
          <p:cNvSpPr txBox="1">
            <a:spLocks noChangeArrowheads="1"/>
          </p:cNvSpPr>
          <p:nvPr/>
        </p:nvSpPr>
        <p:spPr bwMode="auto">
          <a:xfrm>
            <a:off x="3657600" y="5189562"/>
            <a:ext cx="1295400" cy="366713"/>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Leverage</a:t>
            </a:r>
          </a:p>
        </p:txBody>
      </p:sp>
      <p:sp>
        <p:nvSpPr>
          <p:cNvPr id="20494" name="Line 14"/>
          <p:cNvSpPr>
            <a:spLocks noChangeShapeType="1"/>
          </p:cNvSpPr>
          <p:nvPr/>
        </p:nvSpPr>
        <p:spPr bwMode="auto">
          <a:xfrm>
            <a:off x="5119688" y="1165249"/>
            <a:ext cx="396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0499" name="Line 19"/>
          <p:cNvSpPr>
            <a:spLocks noChangeShapeType="1"/>
          </p:cNvSpPr>
          <p:nvPr/>
        </p:nvSpPr>
        <p:spPr bwMode="auto">
          <a:xfrm>
            <a:off x="5181600" y="2374924"/>
            <a:ext cx="1676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0500" name="Line 20"/>
          <p:cNvSpPr>
            <a:spLocks noChangeShapeType="1"/>
          </p:cNvSpPr>
          <p:nvPr/>
        </p:nvSpPr>
        <p:spPr bwMode="auto">
          <a:xfrm>
            <a:off x="5105400" y="5361011"/>
            <a:ext cx="1447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0506" name="Oval 26"/>
          <p:cNvSpPr>
            <a:spLocks noChangeArrowheads="1"/>
          </p:cNvSpPr>
          <p:nvPr/>
        </p:nvSpPr>
        <p:spPr bwMode="auto">
          <a:xfrm>
            <a:off x="5029200" y="2341586"/>
            <a:ext cx="1981200" cy="381000"/>
          </a:xfrm>
          <a:prstGeom prst="ellipse">
            <a:avLst/>
          </a:prstGeom>
          <a:noFill/>
          <a:ln w="28575">
            <a:solidFill>
              <a:srgbClr val="CC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endParaRPr lang="en-US" altLang="en-US">
              <a:solidFill>
                <a:prstClr val="black"/>
              </a:solidFill>
            </a:endParaRPr>
          </a:p>
        </p:txBody>
      </p:sp>
      <p:sp>
        <p:nvSpPr>
          <p:cNvPr id="28690" name="Line 29"/>
          <p:cNvSpPr>
            <a:spLocks noChangeShapeType="1"/>
          </p:cNvSpPr>
          <p:nvPr/>
        </p:nvSpPr>
        <p:spPr bwMode="auto">
          <a:xfrm>
            <a:off x="5181600" y="2598761"/>
            <a:ext cx="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0510" name="Line 30"/>
          <p:cNvSpPr>
            <a:spLocks noChangeShapeType="1"/>
          </p:cNvSpPr>
          <p:nvPr/>
        </p:nvSpPr>
        <p:spPr bwMode="auto">
          <a:xfrm>
            <a:off x="5257800" y="2674961"/>
            <a:ext cx="0" cy="304800"/>
          </a:xfrm>
          <a:prstGeom prst="line">
            <a:avLst/>
          </a:prstGeom>
          <a:noFill/>
          <a:ln w="2857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0512" name="Line 32"/>
          <p:cNvSpPr>
            <a:spLocks noChangeShapeType="1"/>
          </p:cNvSpPr>
          <p:nvPr/>
        </p:nvSpPr>
        <p:spPr bwMode="auto">
          <a:xfrm>
            <a:off x="6858000" y="1531961"/>
            <a:ext cx="6858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0513" name="Line 33"/>
          <p:cNvSpPr>
            <a:spLocks noChangeShapeType="1"/>
          </p:cNvSpPr>
          <p:nvPr/>
        </p:nvSpPr>
        <p:spPr bwMode="auto">
          <a:xfrm flipV="1">
            <a:off x="6858000" y="1760561"/>
            <a:ext cx="6858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0514" name="Line 34"/>
          <p:cNvSpPr>
            <a:spLocks noChangeShapeType="1"/>
          </p:cNvSpPr>
          <p:nvPr/>
        </p:nvSpPr>
        <p:spPr bwMode="auto">
          <a:xfrm>
            <a:off x="8839200" y="2217761"/>
            <a:ext cx="533400" cy="12192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0515" name="Line 35"/>
          <p:cNvSpPr>
            <a:spLocks noChangeShapeType="1"/>
          </p:cNvSpPr>
          <p:nvPr/>
        </p:nvSpPr>
        <p:spPr bwMode="auto">
          <a:xfrm flipV="1">
            <a:off x="6629400" y="3513161"/>
            <a:ext cx="2743200" cy="1752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0516" name="Text Box 36"/>
          <p:cNvSpPr txBox="1">
            <a:spLocks noChangeArrowheads="1"/>
          </p:cNvSpPr>
          <p:nvPr/>
        </p:nvSpPr>
        <p:spPr bwMode="auto">
          <a:xfrm>
            <a:off x="9220200" y="846162"/>
            <a:ext cx="914400" cy="3667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srgbClr val="FFFFFF"/>
                </a:solidFill>
              </a:rPr>
              <a:t>OPMR</a:t>
            </a:r>
          </a:p>
        </p:txBody>
      </p:sp>
      <p:sp>
        <p:nvSpPr>
          <p:cNvPr id="20517" name="Text Box 37"/>
          <p:cNvSpPr txBox="1">
            <a:spLocks noChangeArrowheads="1"/>
          </p:cNvSpPr>
          <p:nvPr/>
        </p:nvSpPr>
        <p:spPr bwMode="auto">
          <a:xfrm>
            <a:off x="7010400" y="2322537"/>
            <a:ext cx="762000" cy="3667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srgbClr val="FFFFFF"/>
                </a:solidFill>
              </a:rPr>
              <a:t>ATO</a:t>
            </a:r>
          </a:p>
        </p:txBody>
      </p:sp>
      <p:sp>
        <p:nvSpPr>
          <p:cNvPr id="28698" name="Text Box 44"/>
          <p:cNvSpPr txBox="1">
            <a:spLocks noChangeArrowheads="1"/>
          </p:cNvSpPr>
          <p:nvPr/>
        </p:nvSpPr>
        <p:spPr bwMode="auto">
          <a:xfrm>
            <a:off x="10591800" y="3862412"/>
            <a:ext cx="1524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Too Low</a:t>
            </a:r>
          </a:p>
        </p:txBody>
      </p:sp>
      <p:sp>
        <p:nvSpPr>
          <p:cNvPr id="20525" name="Text Box 45"/>
          <p:cNvSpPr txBox="1">
            <a:spLocks noChangeArrowheads="1"/>
          </p:cNvSpPr>
          <p:nvPr/>
        </p:nvSpPr>
        <p:spPr bwMode="auto">
          <a:xfrm>
            <a:off x="6705600" y="5113362"/>
            <a:ext cx="762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OK</a:t>
            </a:r>
          </a:p>
        </p:txBody>
      </p:sp>
      <p:sp>
        <p:nvSpPr>
          <p:cNvPr id="20526" name="Text Box 46"/>
          <p:cNvSpPr txBox="1">
            <a:spLocks noChangeArrowheads="1"/>
          </p:cNvSpPr>
          <p:nvPr/>
        </p:nvSpPr>
        <p:spPr bwMode="auto">
          <a:xfrm>
            <a:off x="10439400" y="1608162"/>
            <a:ext cx="1524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Too Low</a:t>
            </a:r>
          </a:p>
        </p:txBody>
      </p:sp>
      <p:sp>
        <p:nvSpPr>
          <p:cNvPr id="20527" name="Text Box 47"/>
          <p:cNvSpPr txBox="1">
            <a:spLocks noChangeArrowheads="1"/>
          </p:cNvSpPr>
          <p:nvPr/>
        </p:nvSpPr>
        <p:spPr bwMode="auto">
          <a:xfrm>
            <a:off x="10210800" y="769962"/>
            <a:ext cx="762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OK</a:t>
            </a:r>
          </a:p>
        </p:txBody>
      </p:sp>
      <p:sp>
        <p:nvSpPr>
          <p:cNvPr id="20528" name="Text Box 48"/>
          <p:cNvSpPr txBox="1">
            <a:spLocks noChangeArrowheads="1"/>
          </p:cNvSpPr>
          <p:nvPr/>
        </p:nvSpPr>
        <p:spPr bwMode="auto">
          <a:xfrm>
            <a:off x="7820025" y="2262212"/>
            <a:ext cx="1524000" cy="461665"/>
          </a:xfrm>
          <a:prstGeom prst="rect">
            <a:avLst/>
          </a:prstGeom>
          <a:solidFill>
            <a:schemeClr val="bg1"/>
          </a:solidFill>
          <a:ln w="31750">
            <a:solidFill>
              <a:srgbClr val="800000"/>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sz="2400" b="1" i="1">
                <a:solidFill>
                  <a:prstClr val="black"/>
                </a:solidFill>
              </a:rPr>
              <a:t>Too Low</a:t>
            </a:r>
          </a:p>
        </p:txBody>
      </p:sp>
      <p:sp>
        <p:nvSpPr>
          <p:cNvPr id="20529" name="Text Box 49"/>
          <p:cNvSpPr txBox="1">
            <a:spLocks noChangeArrowheads="1"/>
          </p:cNvSpPr>
          <p:nvPr/>
        </p:nvSpPr>
        <p:spPr bwMode="auto">
          <a:xfrm>
            <a:off x="3429000" y="2979762"/>
            <a:ext cx="4267200" cy="147796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buFontTx/>
              <a:buChar char="-"/>
            </a:pPr>
            <a:r>
              <a:rPr lang="en-US" altLang="en-US" b="1">
                <a:solidFill>
                  <a:prstClr val="black"/>
                </a:solidFill>
              </a:rPr>
              <a:t>Unproductive machinery?  </a:t>
            </a:r>
            <a:br>
              <a:rPr lang="en-US" altLang="en-US" b="1">
                <a:solidFill>
                  <a:prstClr val="black"/>
                </a:solidFill>
              </a:rPr>
            </a:br>
            <a:r>
              <a:rPr lang="en-US" altLang="en-US" b="1">
                <a:solidFill>
                  <a:prstClr val="black"/>
                </a:solidFill>
              </a:rPr>
              <a:t>- Buildings not being used?  </a:t>
            </a:r>
            <a:br>
              <a:rPr lang="en-US" altLang="en-US" b="1">
                <a:solidFill>
                  <a:prstClr val="black"/>
                </a:solidFill>
              </a:rPr>
            </a:br>
            <a:r>
              <a:rPr lang="en-US" altLang="en-US" b="1">
                <a:solidFill>
                  <a:prstClr val="black"/>
                </a:solidFill>
              </a:rPr>
              <a:t>- Breeding livestock not producing?  - Unproductive land?</a:t>
            </a:r>
            <a:br>
              <a:rPr lang="en-US" altLang="en-US" b="1">
                <a:solidFill>
                  <a:prstClr val="black"/>
                </a:solidFill>
              </a:rPr>
            </a:br>
            <a:r>
              <a:rPr lang="en-US" altLang="en-US" b="1">
                <a:solidFill>
                  <a:prstClr val="black"/>
                </a:solidFill>
              </a:rPr>
              <a:t>- Over valued assets?</a:t>
            </a:r>
          </a:p>
        </p:txBody>
      </p:sp>
      <p:sp>
        <p:nvSpPr>
          <p:cNvPr id="20530" name="Text Box 50"/>
          <p:cNvSpPr txBox="1">
            <a:spLocks noChangeArrowheads="1"/>
          </p:cNvSpPr>
          <p:nvPr/>
        </p:nvSpPr>
        <p:spPr bwMode="auto">
          <a:xfrm>
            <a:off x="7924800" y="4456137"/>
            <a:ext cx="4267200" cy="11906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Also, selling off unproductive assets and paying off debt could change your leverage position in a positive way, and also improve your ROROE!</a:t>
            </a:r>
          </a:p>
        </p:txBody>
      </p:sp>
      <p:graphicFrame>
        <p:nvGraphicFramePr>
          <p:cNvPr id="39" name="Object 38"/>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73082"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40" name="Picture 39"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
        <p:nvSpPr>
          <p:cNvPr id="35" name="Title 1"/>
          <p:cNvSpPr>
            <a:spLocks noGrp="1"/>
          </p:cNvSpPr>
          <p:nvPr>
            <p:ph type="title"/>
          </p:nvPr>
        </p:nvSpPr>
        <p:spPr>
          <a:xfrm>
            <a:off x="252919" y="1123837"/>
            <a:ext cx="2947482" cy="4601183"/>
          </a:xfrm>
        </p:spPr>
        <p:txBody>
          <a:bodyPr/>
          <a:lstStyle/>
          <a:p>
            <a:r>
              <a:rPr lang="en-IN" dirty="0" smtClean="0">
                <a:solidFill>
                  <a:schemeClr val="tx2"/>
                </a:solidFill>
              </a:rPr>
              <a:t>How to analyse and interpret </a:t>
            </a:r>
            <a:endParaRPr lang="en-IN" dirty="0">
              <a:solidFill>
                <a:schemeClr val="tx2"/>
              </a:solidFill>
            </a:endParaRPr>
          </a:p>
        </p:txBody>
      </p:sp>
    </p:spTree>
    <p:extLst>
      <p:ext uri="{BB962C8B-B14F-4D97-AF65-F5344CB8AC3E}">
        <p14:creationId xmlns:p14="http://schemas.microsoft.com/office/powerpoint/2010/main" val="3559887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90"/>
                                        </p:tgtEl>
                                        <p:attrNameLst>
                                          <p:attrName>style.visibility</p:attrName>
                                        </p:attrNameLst>
                                      </p:cBhvr>
                                      <p:to>
                                        <p:strVal val="visible"/>
                                      </p:to>
                                    </p:set>
                                    <p:animEffect transition="in" filter="dissolve">
                                      <p:cBhvr>
                                        <p:cTn id="7" dur="500"/>
                                        <p:tgtEl>
                                          <p:spTgt spid="2049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500"/>
                                        </p:tgtEl>
                                        <p:attrNameLst>
                                          <p:attrName>style.visibility</p:attrName>
                                        </p:attrNameLst>
                                      </p:cBhvr>
                                      <p:to>
                                        <p:strVal val="visible"/>
                                      </p:to>
                                    </p:set>
                                    <p:animEffect transition="in" filter="dissolve">
                                      <p:cBhvr>
                                        <p:cTn id="10" dur="500"/>
                                        <p:tgtEl>
                                          <p:spTgt spid="2050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0489"/>
                                        </p:tgtEl>
                                        <p:attrNameLst>
                                          <p:attrName>style.visibility</p:attrName>
                                        </p:attrNameLst>
                                      </p:cBhvr>
                                      <p:to>
                                        <p:strVal val="visible"/>
                                      </p:to>
                                    </p:set>
                                    <p:animEffect transition="in" filter="dissolve">
                                      <p:cBhvr>
                                        <p:cTn id="13" dur="500"/>
                                        <p:tgtEl>
                                          <p:spTgt spid="20489"/>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0514"/>
                                        </p:tgtEl>
                                        <p:attrNameLst>
                                          <p:attrName>style.visibility</p:attrName>
                                        </p:attrNameLst>
                                      </p:cBhvr>
                                      <p:to>
                                        <p:strVal val="visible"/>
                                      </p:to>
                                    </p:set>
                                    <p:animEffect transition="in" filter="dissolve">
                                      <p:cBhvr>
                                        <p:cTn id="16" dur="500"/>
                                        <p:tgtEl>
                                          <p:spTgt spid="20514"/>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0515"/>
                                        </p:tgtEl>
                                        <p:attrNameLst>
                                          <p:attrName>style.visibility</p:attrName>
                                        </p:attrNameLst>
                                      </p:cBhvr>
                                      <p:to>
                                        <p:strVal val="visible"/>
                                      </p:to>
                                    </p:set>
                                    <p:animEffect transition="in" filter="dissolve">
                                      <p:cBhvr>
                                        <p:cTn id="19" dur="500"/>
                                        <p:tgtEl>
                                          <p:spTgt spid="20515"/>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0485"/>
                                        </p:tgtEl>
                                        <p:attrNameLst>
                                          <p:attrName>style.visibility</p:attrName>
                                        </p:attrNameLst>
                                      </p:cBhvr>
                                      <p:to>
                                        <p:strVal val="visible"/>
                                      </p:to>
                                    </p:set>
                                    <p:animEffect transition="in" filter="dissolve">
                                      <p:cBhvr>
                                        <p:cTn id="22" dur="500"/>
                                        <p:tgtEl>
                                          <p:spTgt spid="2048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0493"/>
                                        </p:tgtEl>
                                        <p:attrNameLst>
                                          <p:attrName>style.visibility</p:attrName>
                                        </p:attrNameLst>
                                      </p:cBhvr>
                                      <p:to>
                                        <p:strVal val="visible"/>
                                      </p:to>
                                    </p:set>
                                    <p:animEffect transition="in" filter="dissolve">
                                      <p:cBhvr>
                                        <p:cTn id="25" dur="500"/>
                                        <p:tgtEl>
                                          <p:spTgt spid="20493"/>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0484"/>
                                        </p:tgtEl>
                                        <p:attrNameLst>
                                          <p:attrName>style.visibility</p:attrName>
                                        </p:attrNameLst>
                                      </p:cBhvr>
                                      <p:to>
                                        <p:strVal val="visible"/>
                                      </p:to>
                                    </p:set>
                                    <p:animEffect transition="in" filter="dissolve">
                                      <p:cBhvr>
                                        <p:cTn id="28" dur="500"/>
                                        <p:tgtEl>
                                          <p:spTgt spid="20484"/>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20525"/>
                                        </p:tgtEl>
                                        <p:attrNameLst>
                                          <p:attrName>style.visibility</p:attrName>
                                        </p:attrNameLst>
                                      </p:cBhvr>
                                      <p:to>
                                        <p:strVal val="visible"/>
                                      </p:to>
                                    </p:set>
                                    <p:animEffect transition="in" filter="dissolve">
                                      <p:cBhvr>
                                        <p:cTn id="33" dur="500"/>
                                        <p:tgtEl>
                                          <p:spTgt spid="20525"/>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20526"/>
                                        </p:tgtEl>
                                        <p:attrNameLst>
                                          <p:attrName>style.visibility</p:attrName>
                                        </p:attrNameLst>
                                      </p:cBhvr>
                                      <p:to>
                                        <p:strVal val="visible"/>
                                      </p:to>
                                    </p:set>
                                    <p:animEffect transition="in" filter="dissolve">
                                      <p:cBhvr>
                                        <p:cTn id="36" dur="500"/>
                                        <p:tgtEl>
                                          <p:spTgt spid="2052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20488"/>
                                        </p:tgtEl>
                                        <p:attrNameLst>
                                          <p:attrName>style.visibility</p:attrName>
                                        </p:attrNameLst>
                                      </p:cBhvr>
                                      <p:to>
                                        <p:strVal val="visible"/>
                                      </p:to>
                                    </p:set>
                                    <p:animEffect transition="in" filter="dissolve">
                                      <p:cBhvr>
                                        <p:cTn id="41" dur="500"/>
                                        <p:tgtEl>
                                          <p:spTgt spid="20488"/>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0487"/>
                                        </p:tgtEl>
                                        <p:attrNameLst>
                                          <p:attrName>style.visibility</p:attrName>
                                        </p:attrNameLst>
                                      </p:cBhvr>
                                      <p:to>
                                        <p:strVal val="visible"/>
                                      </p:to>
                                    </p:set>
                                    <p:animEffect transition="in" filter="dissolve">
                                      <p:cBhvr>
                                        <p:cTn id="44" dur="500"/>
                                        <p:tgtEl>
                                          <p:spTgt spid="20487"/>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20512"/>
                                        </p:tgtEl>
                                        <p:attrNameLst>
                                          <p:attrName>style.visibility</p:attrName>
                                        </p:attrNameLst>
                                      </p:cBhvr>
                                      <p:to>
                                        <p:strVal val="visible"/>
                                      </p:to>
                                    </p:set>
                                    <p:animEffect transition="in" filter="dissolve">
                                      <p:cBhvr>
                                        <p:cTn id="47" dur="500"/>
                                        <p:tgtEl>
                                          <p:spTgt spid="20512"/>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20513"/>
                                        </p:tgtEl>
                                        <p:attrNameLst>
                                          <p:attrName>style.visibility</p:attrName>
                                        </p:attrNameLst>
                                      </p:cBhvr>
                                      <p:to>
                                        <p:strVal val="visible"/>
                                      </p:to>
                                    </p:set>
                                    <p:animEffect transition="in" filter="dissolve">
                                      <p:cBhvr>
                                        <p:cTn id="50" dur="500"/>
                                        <p:tgtEl>
                                          <p:spTgt spid="20513"/>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20494"/>
                                        </p:tgtEl>
                                        <p:attrNameLst>
                                          <p:attrName>style.visibility</p:attrName>
                                        </p:attrNameLst>
                                      </p:cBhvr>
                                      <p:to>
                                        <p:strVal val="visible"/>
                                      </p:to>
                                    </p:set>
                                    <p:animEffect transition="in" filter="dissolve">
                                      <p:cBhvr>
                                        <p:cTn id="53" dur="500"/>
                                        <p:tgtEl>
                                          <p:spTgt spid="20494"/>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20482"/>
                                        </p:tgtEl>
                                        <p:attrNameLst>
                                          <p:attrName>style.visibility</p:attrName>
                                        </p:attrNameLst>
                                      </p:cBhvr>
                                      <p:to>
                                        <p:strVal val="visible"/>
                                      </p:to>
                                    </p:set>
                                    <p:animEffect transition="in" filter="dissolve">
                                      <p:cBhvr>
                                        <p:cTn id="56" dur="500"/>
                                        <p:tgtEl>
                                          <p:spTgt spid="20482"/>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20483"/>
                                        </p:tgtEl>
                                        <p:attrNameLst>
                                          <p:attrName>style.visibility</p:attrName>
                                        </p:attrNameLst>
                                      </p:cBhvr>
                                      <p:to>
                                        <p:strVal val="visible"/>
                                      </p:to>
                                    </p:set>
                                    <p:animEffect transition="in" filter="dissolve">
                                      <p:cBhvr>
                                        <p:cTn id="59" dur="500"/>
                                        <p:tgtEl>
                                          <p:spTgt spid="20483"/>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20499"/>
                                        </p:tgtEl>
                                        <p:attrNameLst>
                                          <p:attrName>style.visibility</p:attrName>
                                        </p:attrNameLst>
                                      </p:cBhvr>
                                      <p:to>
                                        <p:strVal val="visible"/>
                                      </p:to>
                                    </p:set>
                                    <p:animEffect transition="in" filter="dissolve">
                                      <p:cBhvr>
                                        <p:cTn id="62" dur="500"/>
                                        <p:tgtEl>
                                          <p:spTgt spid="20499"/>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20492"/>
                                        </p:tgtEl>
                                        <p:attrNameLst>
                                          <p:attrName>style.visibility</p:attrName>
                                        </p:attrNameLst>
                                      </p:cBhvr>
                                      <p:to>
                                        <p:strVal val="visible"/>
                                      </p:to>
                                    </p:set>
                                    <p:animEffect transition="in" filter="dissolve">
                                      <p:cBhvr>
                                        <p:cTn id="65" dur="500"/>
                                        <p:tgtEl>
                                          <p:spTgt spid="20492"/>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20517"/>
                                        </p:tgtEl>
                                        <p:attrNameLst>
                                          <p:attrName>style.visibility</p:attrName>
                                        </p:attrNameLst>
                                      </p:cBhvr>
                                      <p:to>
                                        <p:strVal val="visible"/>
                                      </p:to>
                                    </p:set>
                                    <p:animEffect transition="in" filter="dissolve">
                                      <p:cBhvr>
                                        <p:cTn id="68" dur="500"/>
                                        <p:tgtEl>
                                          <p:spTgt spid="20517"/>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20516"/>
                                        </p:tgtEl>
                                        <p:attrNameLst>
                                          <p:attrName>style.visibility</p:attrName>
                                        </p:attrNameLst>
                                      </p:cBhvr>
                                      <p:to>
                                        <p:strVal val="visible"/>
                                      </p:to>
                                    </p:set>
                                    <p:animEffect transition="in" filter="dissolve">
                                      <p:cBhvr>
                                        <p:cTn id="71" dur="500"/>
                                        <p:tgtEl>
                                          <p:spTgt spid="20516"/>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20491"/>
                                        </p:tgtEl>
                                        <p:attrNameLst>
                                          <p:attrName>style.visibility</p:attrName>
                                        </p:attrNameLst>
                                      </p:cBhvr>
                                      <p:to>
                                        <p:strVal val="visible"/>
                                      </p:to>
                                    </p:set>
                                    <p:animEffect transition="in" filter="dissolve">
                                      <p:cBhvr>
                                        <p:cTn id="74" dur="500"/>
                                        <p:tgtEl>
                                          <p:spTgt spid="20491"/>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20528"/>
                                        </p:tgtEl>
                                        <p:attrNameLst>
                                          <p:attrName>style.visibility</p:attrName>
                                        </p:attrNameLst>
                                      </p:cBhvr>
                                      <p:to>
                                        <p:strVal val="visible"/>
                                      </p:to>
                                    </p:set>
                                    <p:animEffect transition="in" filter="dissolve">
                                      <p:cBhvr>
                                        <p:cTn id="79" dur="500"/>
                                        <p:tgtEl>
                                          <p:spTgt spid="20528"/>
                                        </p:tgtEl>
                                      </p:cBhvr>
                                    </p:animEffect>
                                  </p:childTnLst>
                                </p:cTn>
                              </p:par>
                              <p:par>
                                <p:cTn id="80" presetID="9" presetClass="entr" presetSubtype="0" fill="hold" grpId="0" nodeType="withEffect">
                                  <p:stCondLst>
                                    <p:cond delay="0"/>
                                  </p:stCondLst>
                                  <p:childTnLst>
                                    <p:set>
                                      <p:cBhvr>
                                        <p:cTn id="81" dur="1" fill="hold">
                                          <p:stCondLst>
                                            <p:cond delay="0"/>
                                          </p:stCondLst>
                                        </p:cTn>
                                        <p:tgtEl>
                                          <p:spTgt spid="20527"/>
                                        </p:tgtEl>
                                        <p:attrNameLst>
                                          <p:attrName>style.visibility</p:attrName>
                                        </p:attrNameLst>
                                      </p:cBhvr>
                                      <p:to>
                                        <p:strVal val="visible"/>
                                      </p:to>
                                    </p:set>
                                    <p:animEffect transition="in" filter="dissolve">
                                      <p:cBhvr>
                                        <p:cTn id="82" dur="500"/>
                                        <p:tgtEl>
                                          <p:spTgt spid="20527"/>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9" presetClass="entr" presetSubtype="0" fill="hold" grpId="0" nodeType="clickEffect">
                                  <p:stCondLst>
                                    <p:cond delay="0"/>
                                  </p:stCondLst>
                                  <p:childTnLst>
                                    <p:set>
                                      <p:cBhvr>
                                        <p:cTn id="86" dur="1" fill="hold">
                                          <p:stCondLst>
                                            <p:cond delay="0"/>
                                          </p:stCondLst>
                                        </p:cTn>
                                        <p:tgtEl>
                                          <p:spTgt spid="20506"/>
                                        </p:tgtEl>
                                        <p:attrNameLst>
                                          <p:attrName>style.visibility</p:attrName>
                                        </p:attrNameLst>
                                      </p:cBhvr>
                                      <p:to>
                                        <p:strVal val="visible"/>
                                      </p:to>
                                    </p:set>
                                    <p:animEffect transition="in" filter="dissolve">
                                      <p:cBhvr>
                                        <p:cTn id="87" dur="500"/>
                                        <p:tgtEl>
                                          <p:spTgt spid="20506"/>
                                        </p:tgtEl>
                                      </p:cBhvr>
                                    </p:animEffect>
                                  </p:childTnLst>
                                </p:cTn>
                              </p:par>
                              <p:par>
                                <p:cTn id="88" presetID="9" presetClass="entr" presetSubtype="0" fill="hold" grpId="0" nodeType="withEffect">
                                  <p:stCondLst>
                                    <p:cond delay="0"/>
                                  </p:stCondLst>
                                  <p:childTnLst>
                                    <p:set>
                                      <p:cBhvr>
                                        <p:cTn id="89" dur="1" fill="hold">
                                          <p:stCondLst>
                                            <p:cond delay="0"/>
                                          </p:stCondLst>
                                        </p:cTn>
                                        <p:tgtEl>
                                          <p:spTgt spid="20510"/>
                                        </p:tgtEl>
                                        <p:attrNameLst>
                                          <p:attrName>style.visibility</p:attrName>
                                        </p:attrNameLst>
                                      </p:cBhvr>
                                      <p:to>
                                        <p:strVal val="visible"/>
                                      </p:to>
                                    </p:set>
                                    <p:animEffect transition="in" filter="dissolve">
                                      <p:cBhvr>
                                        <p:cTn id="90" dur="500"/>
                                        <p:tgtEl>
                                          <p:spTgt spid="20510"/>
                                        </p:tgtEl>
                                      </p:cBhvr>
                                    </p:animEffect>
                                  </p:childTnLst>
                                </p:cTn>
                              </p:par>
                              <p:par>
                                <p:cTn id="91" presetID="9" presetClass="entr" presetSubtype="0" fill="hold" grpId="0" nodeType="withEffect">
                                  <p:stCondLst>
                                    <p:cond delay="0"/>
                                  </p:stCondLst>
                                  <p:childTnLst>
                                    <p:set>
                                      <p:cBhvr>
                                        <p:cTn id="92" dur="1" fill="hold">
                                          <p:stCondLst>
                                            <p:cond delay="0"/>
                                          </p:stCondLst>
                                        </p:cTn>
                                        <p:tgtEl>
                                          <p:spTgt spid="20529"/>
                                        </p:tgtEl>
                                        <p:attrNameLst>
                                          <p:attrName>style.visibility</p:attrName>
                                        </p:attrNameLst>
                                      </p:cBhvr>
                                      <p:to>
                                        <p:strVal val="visible"/>
                                      </p:to>
                                    </p:set>
                                    <p:animEffect transition="in" filter="dissolve">
                                      <p:cBhvr>
                                        <p:cTn id="93" dur="500"/>
                                        <p:tgtEl>
                                          <p:spTgt spid="20529"/>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9" presetClass="entr" presetSubtype="0" fill="hold" grpId="0" nodeType="clickEffect">
                                  <p:stCondLst>
                                    <p:cond delay="0"/>
                                  </p:stCondLst>
                                  <p:childTnLst>
                                    <p:set>
                                      <p:cBhvr>
                                        <p:cTn id="97" dur="1" fill="hold">
                                          <p:stCondLst>
                                            <p:cond delay="0"/>
                                          </p:stCondLst>
                                        </p:cTn>
                                        <p:tgtEl>
                                          <p:spTgt spid="20530"/>
                                        </p:tgtEl>
                                        <p:attrNameLst>
                                          <p:attrName>style.visibility</p:attrName>
                                        </p:attrNameLst>
                                      </p:cBhvr>
                                      <p:to>
                                        <p:strVal val="visible"/>
                                      </p:to>
                                    </p:set>
                                    <p:animEffect transition="in" filter="dissolve">
                                      <p:cBhvr>
                                        <p:cTn id="98" dur="500"/>
                                        <p:tgtEl>
                                          <p:spTgt spid="20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nimBg="1"/>
      <p:bldP spid="20484" grpId="0" animBg="1"/>
      <p:bldP spid="20485" grpId="0" animBg="1"/>
      <p:bldP spid="20487" grpId="0" animBg="1"/>
      <p:bldP spid="20488" grpId="0" animBg="1"/>
      <p:bldP spid="20489" grpId="0" animBg="1"/>
      <p:bldP spid="20490" grpId="0" animBg="1"/>
      <p:bldP spid="20491" grpId="0" animBg="1"/>
      <p:bldP spid="20492" grpId="0" animBg="1"/>
      <p:bldP spid="20493" grpId="0" animBg="1"/>
      <p:bldP spid="20494" grpId="0" animBg="1"/>
      <p:bldP spid="20499" grpId="0" animBg="1"/>
      <p:bldP spid="20500" grpId="0" animBg="1"/>
      <p:bldP spid="20506" grpId="0" animBg="1"/>
      <p:bldP spid="20510" grpId="0" animBg="1"/>
      <p:bldP spid="20512" grpId="0" animBg="1"/>
      <p:bldP spid="20513" grpId="0" animBg="1"/>
      <p:bldP spid="20514" grpId="0" animBg="1"/>
      <p:bldP spid="20515" grpId="0" animBg="1"/>
      <p:bldP spid="20516" grpId="0" animBg="1"/>
      <p:bldP spid="20517" grpId="0" animBg="1"/>
      <p:bldP spid="20525" grpId="0" animBg="1"/>
      <p:bldP spid="20526" grpId="0" animBg="1"/>
      <p:bldP spid="20527" grpId="0" animBg="1"/>
      <p:bldP spid="20528" grpId="0" animBg="1"/>
      <p:bldP spid="20529" grpId="0" animBg="1"/>
      <p:bldP spid="20530"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35151" y="1077303"/>
            <a:ext cx="2973483" cy="4518819"/>
          </a:xfrm>
        </p:spPr>
        <p:txBody>
          <a:bodyPr>
            <a:normAutofit fontScale="90000"/>
          </a:bodyPr>
          <a:lstStyle/>
          <a:p>
            <a:pPr eaLnBrk="1" hangingPunct="1">
              <a:lnSpc>
                <a:spcPct val="150000"/>
              </a:lnSpc>
            </a:pPr>
            <a:r>
              <a:rPr lang="en-US" altLang="en-US" sz="4000" dirty="0">
                <a:solidFill>
                  <a:schemeClr val="tx1"/>
                </a:solidFill>
                <a:latin typeface="Comic Sans MS" panose="030F0702030302020204" pitchFamily="66" charset="0"/>
              </a:rPr>
              <a:t>Financial Diagnostics via DuPont.  Finding the Red Flags!</a:t>
            </a:r>
          </a:p>
        </p:txBody>
      </p:sp>
      <p:sp>
        <p:nvSpPr>
          <p:cNvPr id="29699" name="Text Box 18"/>
          <p:cNvSpPr txBox="1">
            <a:spLocks noChangeArrowheads="1"/>
          </p:cNvSpPr>
          <p:nvPr/>
        </p:nvSpPr>
        <p:spPr bwMode="auto">
          <a:xfrm>
            <a:off x="10820400" y="3336713"/>
            <a:ext cx="1371600" cy="6461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ROROE too Low</a:t>
            </a:r>
          </a:p>
        </p:txBody>
      </p:sp>
      <p:sp>
        <p:nvSpPr>
          <p:cNvPr id="8214" name="Text Box 22"/>
          <p:cNvSpPr txBox="1">
            <a:spLocks noChangeArrowheads="1"/>
          </p:cNvSpPr>
          <p:nvPr/>
        </p:nvSpPr>
        <p:spPr bwMode="auto">
          <a:xfrm>
            <a:off x="9220200" y="1812713"/>
            <a:ext cx="1371600" cy="6461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ROROA too Low</a:t>
            </a:r>
          </a:p>
        </p:txBody>
      </p:sp>
      <p:sp>
        <p:nvSpPr>
          <p:cNvPr id="8216" name="Text Box 24"/>
          <p:cNvSpPr txBox="1">
            <a:spLocks noChangeArrowheads="1"/>
          </p:cNvSpPr>
          <p:nvPr/>
        </p:nvSpPr>
        <p:spPr bwMode="auto">
          <a:xfrm>
            <a:off x="5486400" y="553826"/>
            <a:ext cx="1905000" cy="64611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Revenues too low for costs</a:t>
            </a:r>
          </a:p>
        </p:txBody>
      </p:sp>
      <p:sp>
        <p:nvSpPr>
          <p:cNvPr id="8222" name="Text Box 30"/>
          <p:cNvSpPr txBox="1">
            <a:spLocks noChangeArrowheads="1"/>
          </p:cNvSpPr>
          <p:nvPr/>
        </p:nvSpPr>
        <p:spPr bwMode="auto">
          <a:xfrm>
            <a:off x="5105400" y="4306675"/>
            <a:ext cx="1371600" cy="120015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Unused or Under Utilized Assets</a:t>
            </a:r>
          </a:p>
        </p:txBody>
      </p:sp>
      <p:sp>
        <p:nvSpPr>
          <p:cNvPr id="8230" name="Text Box 38"/>
          <p:cNvSpPr txBox="1">
            <a:spLocks noChangeArrowheads="1"/>
          </p:cNvSpPr>
          <p:nvPr/>
        </p:nvSpPr>
        <p:spPr bwMode="auto">
          <a:xfrm>
            <a:off x="5105400" y="3287501"/>
            <a:ext cx="1371600" cy="9239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Obsolete or Inefficient Assets</a:t>
            </a:r>
          </a:p>
        </p:txBody>
      </p:sp>
      <p:sp>
        <p:nvSpPr>
          <p:cNvPr id="22" name="Text Box 35"/>
          <p:cNvSpPr txBox="1">
            <a:spLocks noChangeArrowheads="1"/>
          </p:cNvSpPr>
          <p:nvPr/>
        </p:nvSpPr>
        <p:spPr bwMode="auto">
          <a:xfrm>
            <a:off x="9220200" y="4298739"/>
            <a:ext cx="1371600" cy="369887"/>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Leverage</a:t>
            </a:r>
          </a:p>
        </p:txBody>
      </p:sp>
      <p:sp>
        <p:nvSpPr>
          <p:cNvPr id="23" name="Text Box 35"/>
          <p:cNvSpPr txBox="1">
            <a:spLocks noChangeArrowheads="1"/>
          </p:cNvSpPr>
          <p:nvPr/>
        </p:nvSpPr>
        <p:spPr bwMode="auto">
          <a:xfrm>
            <a:off x="7391400" y="3489113"/>
            <a:ext cx="1676400" cy="6461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dirty="0">
                <a:solidFill>
                  <a:prstClr val="black"/>
                </a:solidFill>
              </a:rPr>
              <a:t>Wrong Kind of Debt</a:t>
            </a:r>
          </a:p>
        </p:txBody>
      </p:sp>
      <p:sp>
        <p:nvSpPr>
          <p:cNvPr id="24" name="Text Box 35"/>
          <p:cNvSpPr txBox="1">
            <a:spLocks noChangeArrowheads="1"/>
          </p:cNvSpPr>
          <p:nvPr/>
        </p:nvSpPr>
        <p:spPr bwMode="auto">
          <a:xfrm>
            <a:off x="7391400" y="4784513"/>
            <a:ext cx="1676400" cy="6461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Not Enough Debt</a:t>
            </a:r>
          </a:p>
        </p:txBody>
      </p:sp>
      <p:sp>
        <p:nvSpPr>
          <p:cNvPr id="25" name="Text Box 22"/>
          <p:cNvSpPr txBox="1">
            <a:spLocks noChangeArrowheads="1"/>
          </p:cNvSpPr>
          <p:nvPr/>
        </p:nvSpPr>
        <p:spPr bwMode="auto">
          <a:xfrm>
            <a:off x="7620000" y="1126913"/>
            <a:ext cx="1371600" cy="6461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OPM too Low</a:t>
            </a:r>
          </a:p>
        </p:txBody>
      </p:sp>
      <p:sp>
        <p:nvSpPr>
          <p:cNvPr id="26" name="Text Box 22"/>
          <p:cNvSpPr txBox="1">
            <a:spLocks noChangeArrowheads="1"/>
          </p:cNvSpPr>
          <p:nvPr/>
        </p:nvSpPr>
        <p:spPr bwMode="auto">
          <a:xfrm>
            <a:off x="7620000" y="2498513"/>
            <a:ext cx="1371600" cy="6461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ATO too Low</a:t>
            </a:r>
          </a:p>
        </p:txBody>
      </p:sp>
      <p:sp>
        <p:nvSpPr>
          <p:cNvPr id="27" name="Text Box 24"/>
          <p:cNvSpPr txBox="1">
            <a:spLocks noChangeArrowheads="1"/>
          </p:cNvSpPr>
          <p:nvPr/>
        </p:nvSpPr>
        <p:spPr bwMode="auto">
          <a:xfrm>
            <a:off x="5486400" y="1812713"/>
            <a:ext cx="1905000" cy="6461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Costs too high for Revenues</a:t>
            </a:r>
          </a:p>
        </p:txBody>
      </p:sp>
      <p:sp>
        <p:nvSpPr>
          <p:cNvPr id="28" name="Text Box 35"/>
          <p:cNvSpPr txBox="1">
            <a:spLocks noChangeArrowheads="1"/>
          </p:cNvSpPr>
          <p:nvPr/>
        </p:nvSpPr>
        <p:spPr bwMode="auto">
          <a:xfrm>
            <a:off x="3429000" y="325226"/>
            <a:ext cx="1600200" cy="31400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Prices</a:t>
            </a:r>
            <a:br>
              <a:rPr lang="en-US" altLang="en-US">
                <a:solidFill>
                  <a:prstClr val="black"/>
                </a:solidFill>
              </a:rPr>
            </a:br>
            <a:r>
              <a:rPr lang="en-US" altLang="en-US">
                <a:solidFill>
                  <a:prstClr val="black"/>
                </a:solidFill>
              </a:rPr>
              <a:t>Production</a:t>
            </a:r>
            <a:br>
              <a:rPr lang="en-US" altLang="en-US">
                <a:solidFill>
                  <a:prstClr val="black"/>
                </a:solidFill>
              </a:rPr>
            </a:br>
            <a:r>
              <a:rPr lang="en-US" altLang="en-US">
                <a:solidFill>
                  <a:prstClr val="black"/>
                </a:solidFill>
              </a:rPr>
              <a:t>Quality</a:t>
            </a:r>
            <a:br>
              <a:rPr lang="en-US" altLang="en-US">
                <a:solidFill>
                  <a:prstClr val="black"/>
                </a:solidFill>
              </a:rPr>
            </a:br>
            <a:r>
              <a:rPr lang="en-US" altLang="en-US">
                <a:solidFill>
                  <a:prstClr val="black"/>
                </a:solidFill>
              </a:rPr>
              <a:t>Facilities</a:t>
            </a:r>
            <a:br>
              <a:rPr lang="en-US" altLang="en-US">
                <a:solidFill>
                  <a:prstClr val="black"/>
                </a:solidFill>
              </a:rPr>
            </a:br>
            <a:r>
              <a:rPr lang="en-US" altLang="en-US">
                <a:solidFill>
                  <a:prstClr val="black"/>
                </a:solidFill>
              </a:rPr>
              <a:t>Processes</a:t>
            </a:r>
            <a:br>
              <a:rPr lang="en-US" altLang="en-US">
                <a:solidFill>
                  <a:prstClr val="black"/>
                </a:solidFill>
              </a:rPr>
            </a:br>
            <a:r>
              <a:rPr lang="en-US" altLang="en-US">
                <a:solidFill>
                  <a:prstClr val="black"/>
                </a:solidFill>
              </a:rPr>
              <a:t>Operations</a:t>
            </a:r>
            <a:br>
              <a:rPr lang="en-US" altLang="en-US">
                <a:solidFill>
                  <a:prstClr val="black"/>
                </a:solidFill>
              </a:rPr>
            </a:br>
            <a:r>
              <a:rPr lang="en-US" altLang="en-US">
                <a:solidFill>
                  <a:prstClr val="black"/>
                </a:solidFill>
              </a:rPr>
              <a:t>Health</a:t>
            </a:r>
            <a:br>
              <a:rPr lang="en-US" altLang="en-US">
                <a:solidFill>
                  <a:prstClr val="black"/>
                </a:solidFill>
              </a:rPr>
            </a:br>
            <a:r>
              <a:rPr lang="en-US" altLang="en-US">
                <a:solidFill>
                  <a:prstClr val="black"/>
                </a:solidFill>
              </a:rPr>
              <a:t>Labor</a:t>
            </a:r>
            <a:br>
              <a:rPr lang="en-US" altLang="en-US">
                <a:solidFill>
                  <a:prstClr val="black"/>
                </a:solidFill>
              </a:rPr>
            </a:br>
            <a:r>
              <a:rPr lang="en-US" altLang="en-US">
                <a:solidFill>
                  <a:prstClr val="black"/>
                </a:solidFill>
              </a:rPr>
              <a:t>Repairs</a:t>
            </a:r>
            <a:br>
              <a:rPr lang="en-US" altLang="en-US">
                <a:solidFill>
                  <a:prstClr val="black"/>
                </a:solidFill>
              </a:rPr>
            </a:br>
            <a:r>
              <a:rPr lang="en-US" altLang="en-US">
                <a:solidFill>
                  <a:prstClr val="black"/>
                </a:solidFill>
              </a:rPr>
              <a:t>Timeliness</a:t>
            </a:r>
            <a:br>
              <a:rPr lang="en-US" altLang="en-US">
                <a:solidFill>
                  <a:prstClr val="black"/>
                </a:solidFill>
              </a:rPr>
            </a:br>
            <a:r>
              <a:rPr lang="en-US" altLang="en-US">
                <a:solidFill>
                  <a:prstClr val="black"/>
                </a:solidFill>
              </a:rPr>
              <a:t>Management</a:t>
            </a:r>
          </a:p>
        </p:txBody>
      </p:sp>
      <p:sp>
        <p:nvSpPr>
          <p:cNvPr id="29" name="Text Box 38"/>
          <p:cNvSpPr txBox="1">
            <a:spLocks noChangeArrowheads="1"/>
          </p:cNvSpPr>
          <p:nvPr/>
        </p:nvSpPr>
        <p:spPr bwMode="auto">
          <a:xfrm>
            <a:off x="3657600" y="3820901"/>
            <a:ext cx="1371600" cy="9239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a:solidFill>
                  <a:prstClr val="black"/>
                </a:solidFill>
              </a:rPr>
              <a:t>Ability to Manage Assets</a:t>
            </a:r>
          </a:p>
        </p:txBody>
      </p:sp>
      <p:sp>
        <p:nvSpPr>
          <p:cNvPr id="31" name="Freeform 30"/>
          <p:cNvSpPr/>
          <p:nvPr/>
        </p:nvSpPr>
        <p:spPr>
          <a:xfrm>
            <a:off x="3398838" y="2881100"/>
            <a:ext cx="3459162" cy="2762250"/>
          </a:xfrm>
          <a:custGeom>
            <a:avLst/>
            <a:gdLst>
              <a:gd name="connsiteX0" fmla="*/ 1889760 w 3459480"/>
              <a:gd name="connsiteY0" fmla="*/ 34753 h 2762713"/>
              <a:gd name="connsiteX1" fmla="*/ 1844040 w 3459480"/>
              <a:gd name="connsiteY1" fmla="*/ 126193 h 2762713"/>
              <a:gd name="connsiteX2" fmla="*/ 1767840 w 3459480"/>
              <a:gd name="connsiteY2" fmla="*/ 232873 h 2762713"/>
              <a:gd name="connsiteX3" fmla="*/ 1752600 w 3459480"/>
              <a:gd name="connsiteY3" fmla="*/ 278593 h 2762713"/>
              <a:gd name="connsiteX4" fmla="*/ 1737360 w 3459480"/>
              <a:gd name="connsiteY4" fmla="*/ 354793 h 2762713"/>
              <a:gd name="connsiteX5" fmla="*/ 1676400 w 3459480"/>
              <a:gd name="connsiteY5" fmla="*/ 446233 h 2762713"/>
              <a:gd name="connsiteX6" fmla="*/ 1661160 w 3459480"/>
              <a:gd name="connsiteY6" fmla="*/ 507193 h 2762713"/>
              <a:gd name="connsiteX7" fmla="*/ 1584960 w 3459480"/>
              <a:gd name="connsiteY7" fmla="*/ 598633 h 2762713"/>
              <a:gd name="connsiteX8" fmla="*/ 1569720 w 3459480"/>
              <a:gd name="connsiteY8" fmla="*/ 659593 h 2762713"/>
              <a:gd name="connsiteX9" fmla="*/ 1478280 w 3459480"/>
              <a:gd name="connsiteY9" fmla="*/ 705313 h 2762713"/>
              <a:gd name="connsiteX10" fmla="*/ 1417320 w 3459480"/>
              <a:gd name="connsiteY10" fmla="*/ 751033 h 2762713"/>
              <a:gd name="connsiteX11" fmla="*/ 1356360 w 3459480"/>
              <a:gd name="connsiteY11" fmla="*/ 735793 h 2762713"/>
              <a:gd name="connsiteX12" fmla="*/ 1112520 w 3459480"/>
              <a:gd name="connsiteY12" fmla="*/ 751033 h 2762713"/>
              <a:gd name="connsiteX13" fmla="*/ 1036320 w 3459480"/>
              <a:gd name="connsiteY13" fmla="*/ 766273 h 2762713"/>
              <a:gd name="connsiteX14" fmla="*/ 990600 w 3459480"/>
              <a:gd name="connsiteY14" fmla="*/ 751033 h 2762713"/>
              <a:gd name="connsiteX15" fmla="*/ 853440 w 3459480"/>
              <a:gd name="connsiteY15" fmla="*/ 781513 h 2762713"/>
              <a:gd name="connsiteX16" fmla="*/ 807720 w 3459480"/>
              <a:gd name="connsiteY16" fmla="*/ 796753 h 2762713"/>
              <a:gd name="connsiteX17" fmla="*/ 518160 w 3459480"/>
              <a:gd name="connsiteY17" fmla="*/ 827233 h 2762713"/>
              <a:gd name="connsiteX18" fmla="*/ 457200 w 3459480"/>
              <a:gd name="connsiteY18" fmla="*/ 842473 h 2762713"/>
              <a:gd name="connsiteX19" fmla="*/ 381000 w 3459480"/>
              <a:gd name="connsiteY19" fmla="*/ 857713 h 2762713"/>
              <a:gd name="connsiteX20" fmla="*/ 335280 w 3459480"/>
              <a:gd name="connsiteY20" fmla="*/ 872953 h 2762713"/>
              <a:gd name="connsiteX21" fmla="*/ 259080 w 3459480"/>
              <a:gd name="connsiteY21" fmla="*/ 888193 h 2762713"/>
              <a:gd name="connsiteX22" fmla="*/ 167640 w 3459480"/>
              <a:gd name="connsiteY22" fmla="*/ 918673 h 2762713"/>
              <a:gd name="connsiteX23" fmla="*/ 137160 w 3459480"/>
              <a:gd name="connsiteY23" fmla="*/ 964393 h 2762713"/>
              <a:gd name="connsiteX24" fmla="*/ 121920 w 3459480"/>
              <a:gd name="connsiteY24" fmla="*/ 1010113 h 2762713"/>
              <a:gd name="connsiteX25" fmla="*/ 76200 w 3459480"/>
              <a:gd name="connsiteY25" fmla="*/ 1040593 h 2762713"/>
              <a:gd name="connsiteX26" fmla="*/ 30480 w 3459480"/>
              <a:gd name="connsiteY26" fmla="*/ 1177753 h 2762713"/>
              <a:gd name="connsiteX27" fmla="*/ 15240 w 3459480"/>
              <a:gd name="connsiteY27" fmla="*/ 1223473 h 2762713"/>
              <a:gd name="connsiteX28" fmla="*/ 0 w 3459480"/>
              <a:gd name="connsiteY28" fmla="*/ 1269193 h 2762713"/>
              <a:gd name="connsiteX29" fmla="*/ 15240 w 3459480"/>
              <a:gd name="connsiteY29" fmla="*/ 1558753 h 2762713"/>
              <a:gd name="connsiteX30" fmla="*/ 30480 w 3459480"/>
              <a:gd name="connsiteY30" fmla="*/ 1650193 h 2762713"/>
              <a:gd name="connsiteX31" fmla="*/ 60960 w 3459480"/>
              <a:gd name="connsiteY31" fmla="*/ 1985473 h 2762713"/>
              <a:gd name="connsiteX32" fmla="*/ 60960 w 3459480"/>
              <a:gd name="connsiteY32" fmla="*/ 2076913 h 2762713"/>
              <a:gd name="connsiteX33" fmla="*/ 106680 w 3459480"/>
              <a:gd name="connsiteY33" fmla="*/ 2259793 h 2762713"/>
              <a:gd name="connsiteX34" fmla="*/ 152400 w 3459480"/>
              <a:gd name="connsiteY34" fmla="*/ 2275033 h 2762713"/>
              <a:gd name="connsiteX35" fmla="*/ 243840 w 3459480"/>
              <a:gd name="connsiteY35" fmla="*/ 2351233 h 2762713"/>
              <a:gd name="connsiteX36" fmla="*/ 289560 w 3459480"/>
              <a:gd name="connsiteY36" fmla="*/ 2381713 h 2762713"/>
              <a:gd name="connsiteX37" fmla="*/ 320040 w 3459480"/>
              <a:gd name="connsiteY37" fmla="*/ 2427433 h 2762713"/>
              <a:gd name="connsiteX38" fmla="*/ 457200 w 3459480"/>
              <a:gd name="connsiteY38" fmla="*/ 2503633 h 2762713"/>
              <a:gd name="connsiteX39" fmla="*/ 502920 w 3459480"/>
              <a:gd name="connsiteY39" fmla="*/ 2534113 h 2762713"/>
              <a:gd name="connsiteX40" fmla="*/ 701040 w 3459480"/>
              <a:gd name="connsiteY40" fmla="*/ 2579833 h 2762713"/>
              <a:gd name="connsiteX41" fmla="*/ 838200 w 3459480"/>
              <a:gd name="connsiteY41" fmla="*/ 2595073 h 2762713"/>
              <a:gd name="connsiteX42" fmla="*/ 1097280 w 3459480"/>
              <a:gd name="connsiteY42" fmla="*/ 2595073 h 2762713"/>
              <a:gd name="connsiteX43" fmla="*/ 1143000 w 3459480"/>
              <a:gd name="connsiteY43" fmla="*/ 2610313 h 2762713"/>
              <a:gd name="connsiteX44" fmla="*/ 1249680 w 3459480"/>
              <a:gd name="connsiteY44" fmla="*/ 2656033 h 2762713"/>
              <a:gd name="connsiteX45" fmla="*/ 1295400 w 3459480"/>
              <a:gd name="connsiteY45" fmla="*/ 2640793 h 2762713"/>
              <a:gd name="connsiteX46" fmla="*/ 1386840 w 3459480"/>
              <a:gd name="connsiteY46" fmla="*/ 2701753 h 2762713"/>
              <a:gd name="connsiteX47" fmla="*/ 1478280 w 3459480"/>
              <a:gd name="connsiteY47" fmla="*/ 2732233 h 2762713"/>
              <a:gd name="connsiteX48" fmla="*/ 1524000 w 3459480"/>
              <a:gd name="connsiteY48" fmla="*/ 2747473 h 2762713"/>
              <a:gd name="connsiteX49" fmla="*/ 1569720 w 3459480"/>
              <a:gd name="connsiteY49" fmla="*/ 2762713 h 2762713"/>
              <a:gd name="connsiteX50" fmla="*/ 1905000 w 3459480"/>
              <a:gd name="connsiteY50" fmla="*/ 2747473 h 2762713"/>
              <a:gd name="connsiteX51" fmla="*/ 2026920 w 3459480"/>
              <a:gd name="connsiteY51" fmla="*/ 2732233 h 2762713"/>
              <a:gd name="connsiteX52" fmla="*/ 2590800 w 3459480"/>
              <a:gd name="connsiteY52" fmla="*/ 2747473 h 2762713"/>
              <a:gd name="connsiteX53" fmla="*/ 2773680 w 3459480"/>
              <a:gd name="connsiteY53" fmla="*/ 2762713 h 2762713"/>
              <a:gd name="connsiteX54" fmla="*/ 2819400 w 3459480"/>
              <a:gd name="connsiteY54" fmla="*/ 2747473 h 2762713"/>
              <a:gd name="connsiteX55" fmla="*/ 3002280 w 3459480"/>
              <a:gd name="connsiteY55" fmla="*/ 2732233 h 2762713"/>
              <a:gd name="connsiteX56" fmla="*/ 3154680 w 3459480"/>
              <a:gd name="connsiteY56" fmla="*/ 2716993 h 2762713"/>
              <a:gd name="connsiteX57" fmla="*/ 3230880 w 3459480"/>
              <a:gd name="connsiteY57" fmla="*/ 2686513 h 2762713"/>
              <a:gd name="connsiteX58" fmla="*/ 3307080 w 3459480"/>
              <a:gd name="connsiteY58" fmla="*/ 2671273 h 2762713"/>
              <a:gd name="connsiteX59" fmla="*/ 3368040 w 3459480"/>
              <a:gd name="connsiteY59" fmla="*/ 2656033 h 2762713"/>
              <a:gd name="connsiteX60" fmla="*/ 3429000 w 3459480"/>
              <a:gd name="connsiteY60" fmla="*/ 2549353 h 2762713"/>
              <a:gd name="connsiteX61" fmla="*/ 3459480 w 3459480"/>
              <a:gd name="connsiteY61" fmla="*/ 2457913 h 2762713"/>
              <a:gd name="connsiteX62" fmla="*/ 3459480 w 3459480"/>
              <a:gd name="connsiteY62" fmla="*/ 1772113 h 2762713"/>
              <a:gd name="connsiteX63" fmla="*/ 3444240 w 3459480"/>
              <a:gd name="connsiteY63" fmla="*/ 1726393 h 2762713"/>
              <a:gd name="connsiteX64" fmla="*/ 3429000 w 3459480"/>
              <a:gd name="connsiteY64" fmla="*/ 1665433 h 2762713"/>
              <a:gd name="connsiteX65" fmla="*/ 3398520 w 3459480"/>
              <a:gd name="connsiteY65" fmla="*/ 1375873 h 2762713"/>
              <a:gd name="connsiteX66" fmla="*/ 3383280 w 3459480"/>
              <a:gd name="connsiteY66" fmla="*/ 1238713 h 2762713"/>
              <a:gd name="connsiteX67" fmla="*/ 3368040 w 3459480"/>
              <a:gd name="connsiteY67" fmla="*/ 1040593 h 2762713"/>
              <a:gd name="connsiteX68" fmla="*/ 3337560 w 3459480"/>
              <a:gd name="connsiteY68" fmla="*/ 949153 h 2762713"/>
              <a:gd name="connsiteX69" fmla="*/ 3322320 w 3459480"/>
              <a:gd name="connsiteY69" fmla="*/ 491953 h 2762713"/>
              <a:gd name="connsiteX70" fmla="*/ 3276600 w 3459480"/>
              <a:gd name="connsiteY70" fmla="*/ 232873 h 2762713"/>
              <a:gd name="connsiteX71" fmla="*/ 3215640 w 3459480"/>
              <a:gd name="connsiteY71" fmla="*/ 202393 h 2762713"/>
              <a:gd name="connsiteX72" fmla="*/ 3185160 w 3459480"/>
              <a:gd name="connsiteY72" fmla="*/ 156673 h 2762713"/>
              <a:gd name="connsiteX73" fmla="*/ 2682240 w 3459480"/>
              <a:gd name="connsiteY73" fmla="*/ 80473 h 2762713"/>
              <a:gd name="connsiteX74" fmla="*/ 2072640 w 3459480"/>
              <a:gd name="connsiteY74" fmla="*/ 80473 h 2762713"/>
              <a:gd name="connsiteX75" fmla="*/ 2026920 w 3459480"/>
              <a:gd name="connsiteY75" fmla="*/ 65233 h 2762713"/>
              <a:gd name="connsiteX76" fmla="*/ 1889760 w 3459480"/>
              <a:gd name="connsiteY76" fmla="*/ 34753 h 2762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459480" h="2762713">
                <a:moveTo>
                  <a:pt x="1889760" y="34753"/>
                </a:moveTo>
                <a:cubicBezTo>
                  <a:pt x="1859280" y="44913"/>
                  <a:pt x="1907136" y="0"/>
                  <a:pt x="1844040" y="126193"/>
                </a:cubicBezTo>
                <a:cubicBezTo>
                  <a:pt x="1832898" y="148478"/>
                  <a:pt x="1778195" y="219067"/>
                  <a:pt x="1767840" y="232873"/>
                </a:cubicBezTo>
                <a:cubicBezTo>
                  <a:pt x="1762760" y="248113"/>
                  <a:pt x="1756496" y="263008"/>
                  <a:pt x="1752600" y="278593"/>
                </a:cubicBezTo>
                <a:cubicBezTo>
                  <a:pt x="1746318" y="303723"/>
                  <a:pt x="1748079" y="331212"/>
                  <a:pt x="1737360" y="354793"/>
                </a:cubicBezTo>
                <a:cubicBezTo>
                  <a:pt x="1722201" y="388142"/>
                  <a:pt x="1676400" y="446233"/>
                  <a:pt x="1676400" y="446233"/>
                </a:cubicBezTo>
                <a:cubicBezTo>
                  <a:pt x="1671320" y="466553"/>
                  <a:pt x="1669411" y="487941"/>
                  <a:pt x="1661160" y="507193"/>
                </a:cubicBezTo>
                <a:cubicBezTo>
                  <a:pt x="1645247" y="544324"/>
                  <a:pt x="1612423" y="571170"/>
                  <a:pt x="1584960" y="598633"/>
                </a:cubicBezTo>
                <a:cubicBezTo>
                  <a:pt x="1579880" y="618953"/>
                  <a:pt x="1581338" y="642165"/>
                  <a:pt x="1569720" y="659593"/>
                </a:cubicBezTo>
                <a:cubicBezTo>
                  <a:pt x="1552838" y="684916"/>
                  <a:pt x="1504360" y="696620"/>
                  <a:pt x="1478280" y="705313"/>
                </a:cubicBezTo>
                <a:cubicBezTo>
                  <a:pt x="1457960" y="720553"/>
                  <a:pt x="1441962" y="744873"/>
                  <a:pt x="1417320" y="751033"/>
                </a:cubicBezTo>
                <a:cubicBezTo>
                  <a:pt x="1397000" y="756113"/>
                  <a:pt x="1377305" y="735793"/>
                  <a:pt x="1356360" y="735793"/>
                </a:cubicBezTo>
                <a:cubicBezTo>
                  <a:pt x="1274921" y="735793"/>
                  <a:pt x="1193800" y="745953"/>
                  <a:pt x="1112520" y="751033"/>
                </a:cubicBezTo>
                <a:cubicBezTo>
                  <a:pt x="1087120" y="756113"/>
                  <a:pt x="1062223" y="766273"/>
                  <a:pt x="1036320" y="766273"/>
                </a:cubicBezTo>
                <a:cubicBezTo>
                  <a:pt x="1020256" y="766273"/>
                  <a:pt x="1006664" y="751033"/>
                  <a:pt x="990600" y="751033"/>
                </a:cubicBezTo>
                <a:cubicBezTo>
                  <a:pt x="974887" y="751033"/>
                  <a:pt x="874012" y="775635"/>
                  <a:pt x="853440" y="781513"/>
                </a:cubicBezTo>
                <a:cubicBezTo>
                  <a:pt x="837994" y="785926"/>
                  <a:pt x="823623" y="794481"/>
                  <a:pt x="807720" y="796753"/>
                </a:cubicBezTo>
                <a:cubicBezTo>
                  <a:pt x="570332" y="830666"/>
                  <a:pt x="716896" y="794110"/>
                  <a:pt x="518160" y="827233"/>
                </a:cubicBezTo>
                <a:cubicBezTo>
                  <a:pt x="497500" y="830676"/>
                  <a:pt x="477647" y="837929"/>
                  <a:pt x="457200" y="842473"/>
                </a:cubicBezTo>
                <a:cubicBezTo>
                  <a:pt x="431914" y="848092"/>
                  <a:pt x="406130" y="851431"/>
                  <a:pt x="381000" y="857713"/>
                </a:cubicBezTo>
                <a:cubicBezTo>
                  <a:pt x="365415" y="861609"/>
                  <a:pt x="350865" y="869057"/>
                  <a:pt x="335280" y="872953"/>
                </a:cubicBezTo>
                <a:cubicBezTo>
                  <a:pt x="310150" y="879235"/>
                  <a:pt x="284070" y="881377"/>
                  <a:pt x="259080" y="888193"/>
                </a:cubicBezTo>
                <a:cubicBezTo>
                  <a:pt x="228083" y="896647"/>
                  <a:pt x="167640" y="918673"/>
                  <a:pt x="167640" y="918673"/>
                </a:cubicBezTo>
                <a:cubicBezTo>
                  <a:pt x="157480" y="933913"/>
                  <a:pt x="145351" y="948010"/>
                  <a:pt x="137160" y="964393"/>
                </a:cubicBezTo>
                <a:cubicBezTo>
                  <a:pt x="129976" y="978761"/>
                  <a:pt x="131955" y="997569"/>
                  <a:pt x="121920" y="1010113"/>
                </a:cubicBezTo>
                <a:cubicBezTo>
                  <a:pt x="110478" y="1024416"/>
                  <a:pt x="91440" y="1030433"/>
                  <a:pt x="76200" y="1040593"/>
                </a:cubicBezTo>
                <a:lnTo>
                  <a:pt x="30480" y="1177753"/>
                </a:lnTo>
                <a:lnTo>
                  <a:pt x="15240" y="1223473"/>
                </a:lnTo>
                <a:lnTo>
                  <a:pt x="0" y="1269193"/>
                </a:lnTo>
                <a:cubicBezTo>
                  <a:pt x="5080" y="1365713"/>
                  <a:pt x="7532" y="1462407"/>
                  <a:pt x="15240" y="1558753"/>
                </a:cubicBezTo>
                <a:cubicBezTo>
                  <a:pt x="17704" y="1589555"/>
                  <a:pt x="26647" y="1619531"/>
                  <a:pt x="30480" y="1650193"/>
                </a:cubicBezTo>
                <a:cubicBezTo>
                  <a:pt x="41143" y="1735500"/>
                  <a:pt x="54257" y="1905036"/>
                  <a:pt x="60960" y="1985473"/>
                </a:cubicBezTo>
                <a:cubicBezTo>
                  <a:pt x="38382" y="2053206"/>
                  <a:pt x="42898" y="2009180"/>
                  <a:pt x="60960" y="2076913"/>
                </a:cubicBezTo>
                <a:cubicBezTo>
                  <a:pt x="77151" y="2137627"/>
                  <a:pt x="47068" y="2239922"/>
                  <a:pt x="106680" y="2259793"/>
                </a:cubicBezTo>
                <a:cubicBezTo>
                  <a:pt x="121920" y="2264873"/>
                  <a:pt x="138032" y="2267849"/>
                  <a:pt x="152400" y="2275033"/>
                </a:cubicBezTo>
                <a:cubicBezTo>
                  <a:pt x="209157" y="2303412"/>
                  <a:pt x="193283" y="2309102"/>
                  <a:pt x="243840" y="2351233"/>
                </a:cubicBezTo>
                <a:cubicBezTo>
                  <a:pt x="257911" y="2362959"/>
                  <a:pt x="274320" y="2371553"/>
                  <a:pt x="289560" y="2381713"/>
                </a:cubicBezTo>
                <a:cubicBezTo>
                  <a:pt x="299720" y="2396953"/>
                  <a:pt x="306256" y="2415372"/>
                  <a:pt x="320040" y="2427433"/>
                </a:cubicBezTo>
                <a:cubicBezTo>
                  <a:pt x="448179" y="2539554"/>
                  <a:pt x="366496" y="2458281"/>
                  <a:pt x="457200" y="2503633"/>
                </a:cubicBezTo>
                <a:cubicBezTo>
                  <a:pt x="473583" y="2511824"/>
                  <a:pt x="486182" y="2526674"/>
                  <a:pt x="502920" y="2534113"/>
                </a:cubicBezTo>
                <a:cubicBezTo>
                  <a:pt x="577855" y="2567418"/>
                  <a:pt x="619107" y="2569591"/>
                  <a:pt x="701040" y="2579833"/>
                </a:cubicBezTo>
                <a:cubicBezTo>
                  <a:pt x="746686" y="2585539"/>
                  <a:pt x="792480" y="2589993"/>
                  <a:pt x="838200" y="2595073"/>
                </a:cubicBezTo>
                <a:cubicBezTo>
                  <a:pt x="946266" y="2559051"/>
                  <a:pt x="891405" y="2570852"/>
                  <a:pt x="1097280" y="2595073"/>
                </a:cubicBezTo>
                <a:cubicBezTo>
                  <a:pt x="1113234" y="2596950"/>
                  <a:pt x="1128632" y="2603129"/>
                  <a:pt x="1143000" y="2610313"/>
                </a:cubicBezTo>
                <a:cubicBezTo>
                  <a:pt x="1248246" y="2662936"/>
                  <a:pt x="1122809" y="2624315"/>
                  <a:pt x="1249680" y="2656033"/>
                </a:cubicBezTo>
                <a:cubicBezTo>
                  <a:pt x="1264920" y="2650953"/>
                  <a:pt x="1279336" y="2640793"/>
                  <a:pt x="1295400" y="2640793"/>
                </a:cubicBezTo>
                <a:cubicBezTo>
                  <a:pt x="1355902" y="2640793"/>
                  <a:pt x="1337360" y="2674264"/>
                  <a:pt x="1386840" y="2701753"/>
                </a:cubicBezTo>
                <a:cubicBezTo>
                  <a:pt x="1414926" y="2717356"/>
                  <a:pt x="1447800" y="2722073"/>
                  <a:pt x="1478280" y="2732233"/>
                </a:cubicBezTo>
                <a:lnTo>
                  <a:pt x="1524000" y="2747473"/>
                </a:lnTo>
                <a:lnTo>
                  <a:pt x="1569720" y="2762713"/>
                </a:lnTo>
                <a:cubicBezTo>
                  <a:pt x="1681480" y="2757633"/>
                  <a:pt x="1793372" y="2754915"/>
                  <a:pt x="1905000" y="2747473"/>
                </a:cubicBezTo>
                <a:cubicBezTo>
                  <a:pt x="1945866" y="2744749"/>
                  <a:pt x="1985964" y="2732233"/>
                  <a:pt x="2026920" y="2732233"/>
                </a:cubicBezTo>
                <a:cubicBezTo>
                  <a:pt x="2214949" y="2732233"/>
                  <a:pt x="2402840" y="2742393"/>
                  <a:pt x="2590800" y="2747473"/>
                </a:cubicBezTo>
                <a:cubicBezTo>
                  <a:pt x="2651760" y="2752553"/>
                  <a:pt x="2712509" y="2762713"/>
                  <a:pt x="2773680" y="2762713"/>
                </a:cubicBezTo>
                <a:cubicBezTo>
                  <a:pt x="2789744" y="2762713"/>
                  <a:pt x="2803477" y="2749596"/>
                  <a:pt x="2819400" y="2747473"/>
                </a:cubicBezTo>
                <a:cubicBezTo>
                  <a:pt x="2880035" y="2739388"/>
                  <a:pt x="2941360" y="2737771"/>
                  <a:pt x="3002280" y="2732233"/>
                </a:cubicBezTo>
                <a:lnTo>
                  <a:pt x="3154680" y="2716993"/>
                </a:lnTo>
                <a:cubicBezTo>
                  <a:pt x="3180080" y="2706833"/>
                  <a:pt x="3204677" y="2694374"/>
                  <a:pt x="3230880" y="2686513"/>
                </a:cubicBezTo>
                <a:cubicBezTo>
                  <a:pt x="3255691" y="2679070"/>
                  <a:pt x="3281794" y="2676892"/>
                  <a:pt x="3307080" y="2671273"/>
                </a:cubicBezTo>
                <a:cubicBezTo>
                  <a:pt x="3327527" y="2666729"/>
                  <a:pt x="3347720" y="2661113"/>
                  <a:pt x="3368040" y="2656033"/>
                </a:cubicBezTo>
                <a:cubicBezTo>
                  <a:pt x="3395533" y="2614793"/>
                  <a:pt x="3409664" y="2597692"/>
                  <a:pt x="3429000" y="2549353"/>
                </a:cubicBezTo>
                <a:cubicBezTo>
                  <a:pt x="3440932" y="2519522"/>
                  <a:pt x="3459480" y="2457913"/>
                  <a:pt x="3459480" y="2457913"/>
                </a:cubicBezTo>
                <a:cubicBezTo>
                  <a:pt x="3392126" y="2188498"/>
                  <a:pt x="3459480" y="2480895"/>
                  <a:pt x="3459480" y="1772113"/>
                </a:cubicBezTo>
                <a:cubicBezTo>
                  <a:pt x="3459480" y="1756049"/>
                  <a:pt x="3448653" y="1741839"/>
                  <a:pt x="3444240" y="1726393"/>
                </a:cubicBezTo>
                <a:cubicBezTo>
                  <a:pt x="3438486" y="1706254"/>
                  <a:pt x="3432747" y="1686041"/>
                  <a:pt x="3429000" y="1665433"/>
                </a:cubicBezTo>
                <a:cubicBezTo>
                  <a:pt x="3409066" y="1555796"/>
                  <a:pt x="3410005" y="1496461"/>
                  <a:pt x="3398520" y="1375873"/>
                </a:cubicBezTo>
                <a:cubicBezTo>
                  <a:pt x="3394159" y="1330079"/>
                  <a:pt x="3387445" y="1284525"/>
                  <a:pt x="3383280" y="1238713"/>
                </a:cubicBezTo>
                <a:cubicBezTo>
                  <a:pt x="3377283" y="1172750"/>
                  <a:pt x="3378370" y="1106018"/>
                  <a:pt x="3368040" y="1040593"/>
                </a:cubicBezTo>
                <a:cubicBezTo>
                  <a:pt x="3363029" y="1008857"/>
                  <a:pt x="3337560" y="949153"/>
                  <a:pt x="3337560" y="949153"/>
                </a:cubicBezTo>
                <a:cubicBezTo>
                  <a:pt x="3332480" y="796753"/>
                  <a:pt x="3329405" y="644273"/>
                  <a:pt x="3322320" y="491953"/>
                </a:cubicBezTo>
                <a:cubicBezTo>
                  <a:pt x="3320927" y="461994"/>
                  <a:pt x="3331354" y="287627"/>
                  <a:pt x="3276600" y="232873"/>
                </a:cubicBezTo>
                <a:cubicBezTo>
                  <a:pt x="3260536" y="216809"/>
                  <a:pt x="3235960" y="212553"/>
                  <a:pt x="3215640" y="202393"/>
                </a:cubicBezTo>
                <a:cubicBezTo>
                  <a:pt x="3205480" y="187153"/>
                  <a:pt x="3199067" y="168593"/>
                  <a:pt x="3185160" y="156673"/>
                </a:cubicBezTo>
                <a:cubicBezTo>
                  <a:pt x="3052741" y="43171"/>
                  <a:pt x="2822054" y="86066"/>
                  <a:pt x="2682240" y="80473"/>
                </a:cubicBezTo>
                <a:cubicBezTo>
                  <a:pt x="2454123" y="4434"/>
                  <a:pt x="2699601" y="80473"/>
                  <a:pt x="2072640" y="80473"/>
                </a:cubicBezTo>
                <a:cubicBezTo>
                  <a:pt x="2056576" y="80473"/>
                  <a:pt x="2042937" y="66465"/>
                  <a:pt x="2026920" y="65233"/>
                </a:cubicBezTo>
                <a:cubicBezTo>
                  <a:pt x="1976270" y="61337"/>
                  <a:pt x="1920240" y="24593"/>
                  <a:pt x="1889760" y="34753"/>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cxnSp>
        <p:nvCxnSpPr>
          <p:cNvPr id="33" name="Straight Arrow Connector 32"/>
          <p:cNvCxnSpPr>
            <a:stCxn id="29699" idx="1"/>
          </p:cNvCxnSpPr>
          <p:nvPr/>
        </p:nvCxnSpPr>
        <p:spPr>
          <a:xfrm rot="10800000">
            <a:off x="10591800" y="2458825"/>
            <a:ext cx="228600" cy="12001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9699" idx="1"/>
          </p:cNvCxnSpPr>
          <p:nvPr/>
        </p:nvCxnSpPr>
        <p:spPr>
          <a:xfrm rot="10800000" flipV="1">
            <a:off x="10591800" y="3658975"/>
            <a:ext cx="228600" cy="6286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8214" idx="1"/>
          </p:cNvCxnSpPr>
          <p:nvPr/>
        </p:nvCxnSpPr>
        <p:spPr>
          <a:xfrm rot="10800000">
            <a:off x="8991600" y="1773025"/>
            <a:ext cx="228600" cy="3619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8214" idx="1"/>
          </p:cNvCxnSpPr>
          <p:nvPr/>
        </p:nvCxnSpPr>
        <p:spPr>
          <a:xfrm rot="10800000" flipV="1">
            <a:off x="8991600" y="2134975"/>
            <a:ext cx="228600" cy="3238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25" idx="1"/>
          </p:cNvCxnSpPr>
          <p:nvPr/>
        </p:nvCxnSpPr>
        <p:spPr>
          <a:xfrm rot="10800000">
            <a:off x="7391400" y="1239625"/>
            <a:ext cx="228600" cy="2095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25" idx="1"/>
          </p:cNvCxnSpPr>
          <p:nvPr/>
        </p:nvCxnSpPr>
        <p:spPr>
          <a:xfrm rot="10800000" flipV="1">
            <a:off x="7391400" y="1449175"/>
            <a:ext cx="228600" cy="4000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8216" idx="1"/>
            <a:endCxn id="28" idx="3"/>
          </p:cNvCxnSpPr>
          <p:nvPr/>
        </p:nvCxnSpPr>
        <p:spPr>
          <a:xfrm rot="10800000" flipV="1">
            <a:off x="5029200" y="877675"/>
            <a:ext cx="457200" cy="1017588"/>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7" idx="1"/>
            <a:endCxn id="28" idx="3"/>
          </p:cNvCxnSpPr>
          <p:nvPr/>
        </p:nvCxnSpPr>
        <p:spPr>
          <a:xfrm rot="10800000">
            <a:off x="5029200" y="1895263"/>
            <a:ext cx="457200" cy="239712"/>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26" idx="1"/>
            <a:endCxn id="31" idx="69"/>
          </p:cNvCxnSpPr>
          <p:nvPr/>
        </p:nvCxnSpPr>
        <p:spPr>
          <a:xfrm rot="10800000" flipV="1">
            <a:off x="6721476" y="2820775"/>
            <a:ext cx="898525" cy="5524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22" idx="1"/>
          </p:cNvCxnSpPr>
          <p:nvPr/>
        </p:nvCxnSpPr>
        <p:spPr>
          <a:xfrm rot="10800000">
            <a:off x="9067800" y="4135225"/>
            <a:ext cx="152400" cy="3492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22" idx="1"/>
          </p:cNvCxnSpPr>
          <p:nvPr/>
        </p:nvCxnSpPr>
        <p:spPr>
          <a:xfrm rot="10800000" flipV="1">
            <a:off x="9067800" y="4484475"/>
            <a:ext cx="152400" cy="26035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6" name="Object 3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74107"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38" name="Picture 3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8450885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par>
                                <p:cTn id="8" presetID="9"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dissolve">
                                      <p:cBhvr>
                                        <p:cTn id="10" dur="500"/>
                                        <p:tgtEl>
                                          <p:spTgt spid="3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dissolve">
                                      <p:cBhvr>
                                        <p:cTn id="15" dur="500"/>
                                        <p:tgtEl>
                                          <p:spTgt spid="51"/>
                                        </p:tgtEl>
                                      </p:cBhvr>
                                    </p:animEffect>
                                  </p:childTnLst>
                                </p:cTn>
                              </p:par>
                              <p:par>
                                <p:cTn id="16" presetID="9" presetClass="entr" presetSubtype="0"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dissolve">
                                      <p:cBhvr>
                                        <p:cTn id="18" dur="500"/>
                                        <p:tgtEl>
                                          <p:spTgt spid="53"/>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dissolve">
                                      <p:cBhvr>
                                        <p:cTn id="21" dur="500"/>
                                        <p:tgtEl>
                                          <p:spTgt spid="23"/>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dissolve">
                                      <p:cBhvr>
                                        <p:cTn id="24" dur="500"/>
                                        <p:tgtEl>
                                          <p:spTgt spid="24"/>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8214"/>
                                        </p:tgtEl>
                                        <p:attrNameLst>
                                          <p:attrName>style.visibility</p:attrName>
                                        </p:attrNameLst>
                                      </p:cBhvr>
                                      <p:to>
                                        <p:strVal val="visible"/>
                                      </p:to>
                                    </p:set>
                                    <p:animEffect transition="in" filter="dissolve">
                                      <p:cBhvr>
                                        <p:cTn id="29" dur="500"/>
                                        <p:tgtEl>
                                          <p:spTgt spid="8214"/>
                                        </p:tgtEl>
                                      </p:cBhvr>
                                    </p:animEffect>
                                  </p:childTnLst>
                                </p:cTn>
                              </p:par>
                              <p:par>
                                <p:cTn id="30" presetID="9" presetClass="entr" presetSubtype="0"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dissolve">
                                      <p:cBhvr>
                                        <p:cTn id="32" dur="500"/>
                                        <p:tgtEl>
                                          <p:spTgt spid="3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dissolve">
                                      <p:cBhvr>
                                        <p:cTn id="37" dur="500"/>
                                        <p:tgtEl>
                                          <p:spTgt spid="37"/>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dissolve">
                                      <p:cBhvr>
                                        <p:cTn id="40" dur="500"/>
                                        <p:tgtEl>
                                          <p:spTgt spid="25"/>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9" presetClass="entr" presetSubtype="0" fill="hold" nodeType="click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dissolve">
                                      <p:cBhvr>
                                        <p:cTn id="45" dur="500"/>
                                        <p:tgtEl>
                                          <p:spTgt spid="41"/>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8216"/>
                                        </p:tgtEl>
                                        <p:attrNameLst>
                                          <p:attrName>style.visibility</p:attrName>
                                        </p:attrNameLst>
                                      </p:cBhvr>
                                      <p:to>
                                        <p:strVal val="visible"/>
                                      </p:to>
                                    </p:set>
                                    <p:animEffect transition="in" filter="dissolve">
                                      <p:cBhvr>
                                        <p:cTn id="48" dur="500"/>
                                        <p:tgtEl>
                                          <p:spTgt spid="8216"/>
                                        </p:tgtEl>
                                      </p:cBhvr>
                                    </p:animEffect>
                                  </p:childTnLst>
                                </p:cTn>
                              </p:par>
                              <p:par>
                                <p:cTn id="49" presetID="9" presetClass="entr" presetSubtype="0"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dissolve">
                                      <p:cBhvr>
                                        <p:cTn id="51" dur="500"/>
                                        <p:tgtEl>
                                          <p:spTgt spid="43"/>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dissolve">
                                      <p:cBhvr>
                                        <p:cTn id="54" dur="500"/>
                                        <p:tgtEl>
                                          <p:spTgt spid="27"/>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9" presetClass="entr" presetSubtype="0" fill="hold" nodeType="click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dissolve">
                                      <p:cBhvr>
                                        <p:cTn id="59" dur="500"/>
                                        <p:tgtEl>
                                          <p:spTgt spid="45"/>
                                        </p:tgtEl>
                                      </p:cBhvr>
                                    </p:animEffect>
                                  </p:childTnLst>
                                </p:cTn>
                              </p:par>
                              <p:par>
                                <p:cTn id="60" presetID="9" presetClass="entr" presetSubtype="0" fill="hold" nodeType="with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dissolve">
                                      <p:cBhvr>
                                        <p:cTn id="62" dur="500"/>
                                        <p:tgtEl>
                                          <p:spTgt spid="47"/>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dissolve">
                                      <p:cBhvr>
                                        <p:cTn id="65" dur="500"/>
                                        <p:tgtEl>
                                          <p:spTgt spid="28"/>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dissolve">
                                      <p:cBhvr>
                                        <p:cTn id="70" dur="500"/>
                                        <p:tgtEl>
                                          <p:spTgt spid="26"/>
                                        </p:tgtEl>
                                      </p:cBhvr>
                                    </p:animEffect>
                                  </p:childTnLst>
                                </p:cTn>
                              </p:par>
                              <p:par>
                                <p:cTn id="71" presetID="9" presetClass="entr" presetSubtype="0" fill="hold"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dissolve">
                                      <p:cBhvr>
                                        <p:cTn id="73" dur="500"/>
                                        <p:tgtEl>
                                          <p:spTgt spid="39"/>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9" presetClass="entr" presetSubtype="0" fill="hold" nodeType="click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dissolve">
                                      <p:cBhvr>
                                        <p:cTn id="78" dur="500"/>
                                        <p:tgtEl>
                                          <p:spTgt spid="49"/>
                                        </p:tgtEl>
                                      </p:cBhvr>
                                    </p:animEffect>
                                  </p:childTnLst>
                                </p:cTn>
                              </p:par>
                              <p:par>
                                <p:cTn id="79" presetID="9" presetClass="entr" presetSubtype="0" fill="hold"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dissolve">
                                      <p:cBhvr>
                                        <p:cTn id="81" dur="500"/>
                                        <p:tgtEl>
                                          <p:spTgt spid="31"/>
                                        </p:tgtEl>
                                      </p:cBhvr>
                                    </p:animEffect>
                                  </p:childTnLst>
                                </p:cTn>
                              </p:par>
                              <p:par>
                                <p:cTn id="82" presetID="9" presetClass="entr" presetSubtype="0" fill="hold" grpId="0" nodeType="withEffect">
                                  <p:stCondLst>
                                    <p:cond delay="0"/>
                                  </p:stCondLst>
                                  <p:childTnLst>
                                    <p:set>
                                      <p:cBhvr>
                                        <p:cTn id="83" dur="1" fill="hold">
                                          <p:stCondLst>
                                            <p:cond delay="0"/>
                                          </p:stCondLst>
                                        </p:cTn>
                                        <p:tgtEl>
                                          <p:spTgt spid="8230"/>
                                        </p:tgtEl>
                                        <p:attrNameLst>
                                          <p:attrName>style.visibility</p:attrName>
                                        </p:attrNameLst>
                                      </p:cBhvr>
                                      <p:to>
                                        <p:strVal val="visible"/>
                                      </p:to>
                                    </p:set>
                                    <p:animEffect transition="in" filter="dissolve">
                                      <p:cBhvr>
                                        <p:cTn id="84" dur="500"/>
                                        <p:tgtEl>
                                          <p:spTgt spid="8230"/>
                                        </p:tgtEl>
                                      </p:cBhvr>
                                    </p:animEffect>
                                  </p:childTnLst>
                                </p:cTn>
                              </p:par>
                              <p:par>
                                <p:cTn id="85" presetID="9" presetClass="entr" presetSubtype="0" fill="hold" grpId="0" nodeType="withEffect">
                                  <p:stCondLst>
                                    <p:cond delay="0"/>
                                  </p:stCondLst>
                                  <p:childTnLst>
                                    <p:set>
                                      <p:cBhvr>
                                        <p:cTn id="86" dur="1" fill="hold">
                                          <p:stCondLst>
                                            <p:cond delay="0"/>
                                          </p:stCondLst>
                                        </p:cTn>
                                        <p:tgtEl>
                                          <p:spTgt spid="8222"/>
                                        </p:tgtEl>
                                        <p:attrNameLst>
                                          <p:attrName>style.visibility</p:attrName>
                                        </p:attrNameLst>
                                      </p:cBhvr>
                                      <p:to>
                                        <p:strVal val="visible"/>
                                      </p:to>
                                    </p:set>
                                    <p:animEffect transition="in" filter="dissolve">
                                      <p:cBhvr>
                                        <p:cTn id="87" dur="500"/>
                                        <p:tgtEl>
                                          <p:spTgt spid="8222"/>
                                        </p:tgtEl>
                                      </p:cBhvr>
                                    </p:animEffect>
                                  </p:childTnLst>
                                </p:cTn>
                              </p:par>
                              <p:par>
                                <p:cTn id="88" presetID="9" presetClass="entr" presetSubtype="0"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dissolve">
                                      <p:cBhvr>
                                        <p:cTn id="9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4" grpId="0" animBg="1"/>
      <p:bldP spid="8216" grpId="0" animBg="1"/>
      <p:bldP spid="8222" grpId="0" animBg="1"/>
      <p:bldP spid="8230"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5"/>
          <p:cNvSpPr txBox="1">
            <a:spLocks noChangeArrowheads="1"/>
          </p:cNvSpPr>
          <p:nvPr/>
        </p:nvSpPr>
        <p:spPr bwMode="auto">
          <a:xfrm>
            <a:off x="3823648" y="440401"/>
            <a:ext cx="7467600" cy="91598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                  NFIFO – unpaid labor/mgt</a:t>
            </a:r>
            <a:br>
              <a:rPr lang="en-US" altLang="en-US" b="1">
                <a:solidFill>
                  <a:prstClr val="black"/>
                </a:solidFill>
              </a:rPr>
            </a:br>
            <a:r>
              <a:rPr lang="en-US" altLang="en-US" b="1">
                <a:solidFill>
                  <a:prstClr val="black"/>
                </a:solidFill>
              </a:rPr>
              <a:t>ROROE = </a:t>
            </a:r>
            <a:br>
              <a:rPr lang="en-US" altLang="en-US" b="1">
                <a:solidFill>
                  <a:prstClr val="black"/>
                </a:solidFill>
              </a:rPr>
            </a:br>
            <a:r>
              <a:rPr lang="en-US" altLang="en-US" b="1">
                <a:solidFill>
                  <a:prstClr val="black"/>
                </a:solidFill>
              </a:rPr>
              <a:t>                           Total Equity                      </a:t>
            </a:r>
          </a:p>
        </p:txBody>
      </p:sp>
      <p:sp>
        <p:nvSpPr>
          <p:cNvPr id="32771" name="Line 6"/>
          <p:cNvSpPr>
            <a:spLocks noChangeShapeType="1"/>
          </p:cNvSpPr>
          <p:nvPr/>
        </p:nvSpPr>
        <p:spPr bwMode="auto">
          <a:xfrm>
            <a:off x="5042848" y="908712"/>
            <a:ext cx="26670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0247" name="Text Box 7"/>
          <p:cNvSpPr txBox="1">
            <a:spLocks noChangeArrowheads="1"/>
          </p:cNvSpPr>
          <p:nvPr/>
        </p:nvSpPr>
        <p:spPr bwMode="auto">
          <a:xfrm>
            <a:off x="3823648" y="1781837"/>
            <a:ext cx="7467600" cy="91598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                  NFIFO – unpaid labor/mgt + interest pd.</a:t>
            </a:r>
            <a:br>
              <a:rPr lang="en-US" altLang="en-US" b="1">
                <a:solidFill>
                  <a:prstClr val="black"/>
                </a:solidFill>
              </a:rPr>
            </a:br>
            <a:r>
              <a:rPr lang="en-US" altLang="en-US" b="1">
                <a:solidFill>
                  <a:prstClr val="black"/>
                </a:solidFill>
              </a:rPr>
              <a:t>ROROA = </a:t>
            </a:r>
            <a:br>
              <a:rPr lang="en-US" altLang="en-US" b="1">
                <a:solidFill>
                  <a:prstClr val="black"/>
                </a:solidFill>
              </a:rPr>
            </a:br>
            <a:r>
              <a:rPr lang="en-US" altLang="en-US" b="1">
                <a:solidFill>
                  <a:prstClr val="black"/>
                </a:solidFill>
              </a:rPr>
              <a:t>                                         Total Assets           </a:t>
            </a:r>
          </a:p>
        </p:txBody>
      </p:sp>
      <p:sp>
        <p:nvSpPr>
          <p:cNvPr id="10248" name="Line 8"/>
          <p:cNvSpPr>
            <a:spLocks noChangeShapeType="1"/>
          </p:cNvSpPr>
          <p:nvPr/>
        </p:nvSpPr>
        <p:spPr bwMode="auto">
          <a:xfrm>
            <a:off x="5042848" y="2245387"/>
            <a:ext cx="426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0249" name="Text Box 9"/>
          <p:cNvSpPr txBox="1">
            <a:spLocks noChangeArrowheads="1"/>
          </p:cNvSpPr>
          <p:nvPr/>
        </p:nvSpPr>
        <p:spPr bwMode="auto">
          <a:xfrm>
            <a:off x="3823648" y="3134387"/>
            <a:ext cx="7467600" cy="91598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                  NFIFO – unpaid labor/mgt + interest pd.</a:t>
            </a:r>
            <a:br>
              <a:rPr lang="en-US" altLang="en-US" b="1">
                <a:solidFill>
                  <a:prstClr val="black"/>
                </a:solidFill>
              </a:rPr>
            </a:br>
            <a:r>
              <a:rPr lang="en-US" altLang="en-US" b="1">
                <a:solidFill>
                  <a:prstClr val="black"/>
                </a:solidFill>
              </a:rPr>
              <a:t>OPMR = </a:t>
            </a:r>
            <a:br>
              <a:rPr lang="en-US" altLang="en-US" b="1">
                <a:solidFill>
                  <a:prstClr val="black"/>
                </a:solidFill>
              </a:rPr>
            </a:br>
            <a:r>
              <a:rPr lang="en-US" altLang="en-US" b="1">
                <a:solidFill>
                  <a:prstClr val="black"/>
                </a:solidFill>
              </a:rPr>
              <a:t>                                       Total Revenue</a:t>
            </a:r>
          </a:p>
        </p:txBody>
      </p:sp>
      <p:sp>
        <p:nvSpPr>
          <p:cNvPr id="10250" name="Line 10"/>
          <p:cNvSpPr>
            <a:spLocks noChangeShapeType="1"/>
          </p:cNvSpPr>
          <p:nvPr/>
        </p:nvSpPr>
        <p:spPr bwMode="auto">
          <a:xfrm>
            <a:off x="5042848" y="3591587"/>
            <a:ext cx="426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0251" name="Text Box 11"/>
          <p:cNvSpPr txBox="1">
            <a:spLocks noChangeArrowheads="1"/>
          </p:cNvSpPr>
          <p:nvPr/>
        </p:nvSpPr>
        <p:spPr bwMode="auto">
          <a:xfrm>
            <a:off x="3823648" y="4488526"/>
            <a:ext cx="7467600" cy="91598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                  Total Revenue</a:t>
            </a:r>
            <a:br>
              <a:rPr lang="en-US" altLang="en-US" b="1">
                <a:solidFill>
                  <a:prstClr val="black"/>
                </a:solidFill>
              </a:rPr>
            </a:br>
            <a:r>
              <a:rPr lang="en-US" altLang="en-US" b="1">
                <a:solidFill>
                  <a:prstClr val="black"/>
                </a:solidFill>
              </a:rPr>
              <a:t>ATO = </a:t>
            </a:r>
            <a:br>
              <a:rPr lang="en-US" altLang="en-US" b="1">
                <a:solidFill>
                  <a:prstClr val="black"/>
                </a:solidFill>
              </a:rPr>
            </a:br>
            <a:r>
              <a:rPr lang="en-US" altLang="en-US" b="1">
                <a:solidFill>
                  <a:prstClr val="black"/>
                </a:solidFill>
              </a:rPr>
              <a:t>                   Total Assets</a:t>
            </a:r>
          </a:p>
        </p:txBody>
      </p:sp>
      <p:sp>
        <p:nvSpPr>
          <p:cNvPr id="10252" name="Line 12"/>
          <p:cNvSpPr>
            <a:spLocks noChangeShapeType="1"/>
          </p:cNvSpPr>
          <p:nvPr/>
        </p:nvSpPr>
        <p:spPr bwMode="auto">
          <a:xfrm>
            <a:off x="4661848" y="4958425"/>
            <a:ext cx="2362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0253" name="Text Box 13"/>
          <p:cNvSpPr txBox="1">
            <a:spLocks noChangeArrowheads="1"/>
          </p:cNvSpPr>
          <p:nvPr/>
        </p:nvSpPr>
        <p:spPr bwMode="auto">
          <a:xfrm>
            <a:off x="3823648" y="5860126"/>
            <a:ext cx="7467600" cy="91598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                                         Total Assets</a:t>
            </a:r>
            <a:br>
              <a:rPr lang="en-US" altLang="en-US" b="1">
                <a:solidFill>
                  <a:prstClr val="black"/>
                </a:solidFill>
              </a:rPr>
            </a:br>
            <a:r>
              <a:rPr lang="en-US" altLang="en-US" b="1">
                <a:solidFill>
                  <a:prstClr val="black"/>
                </a:solidFill>
              </a:rPr>
              <a:t>Financial Structure = </a:t>
            </a:r>
            <a:br>
              <a:rPr lang="en-US" altLang="en-US" b="1">
                <a:solidFill>
                  <a:prstClr val="black"/>
                </a:solidFill>
              </a:rPr>
            </a:br>
            <a:r>
              <a:rPr lang="en-US" altLang="en-US" b="1">
                <a:solidFill>
                  <a:prstClr val="black"/>
                </a:solidFill>
              </a:rPr>
              <a:t>                                         Total Equity</a:t>
            </a:r>
          </a:p>
        </p:txBody>
      </p:sp>
      <p:sp>
        <p:nvSpPr>
          <p:cNvPr id="10255" name="Line 15"/>
          <p:cNvSpPr>
            <a:spLocks noChangeShapeType="1"/>
          </p:cNvSpPr>
          <p:nvPr/>
        </p:nvSpPr>
        <p:spPr bwMode="auto">
          <a:xfrm>
            <a:off x="6490648" y="6296687"/>
            <a:ext cx="1447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32780" name="Text Box 5"/>
          <p:cNvSpPr txBox="1">
            <a:spLocks noChangeArrowheads="1"/>
          </p:cNvSpPr>
          <p:nvPr/>
        </p:nvSpPr>
        <p:spPr bwMode="auto">
          <a:xfrm>
            <a:off x="3823648" y="70512"/>
            <a:ext cx="3886200" cy="3698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Rate Of Return On Equity                </a:t>
            </a:r>
          </a:p>
        </p:txBody>
      </p:sp>
      <p:sp>
        <p:nvSpPr>
          <p:cNvPr id="15" name="Text Box 5"/>
          <p:cNvSpPr txBox="1">
            <a:spLocks noChangeArrowheads="1"/>
          </p:cNvSpPr>
          <p:nvPr/>
        </p:nvSpPr>
        <p:spPr bwMode="auto">
          <a:xfrm>
            <a:off x="3823648" y="1415125"/>
            <a:ext cx="3886200" cy="3683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Rate Of Return On Assets                </a:t>
            </a:r>
          </a:p>
        </p:txBody>
      </p:sp>
      <p:sp>
        <p:nvSpPr>
          <p:cNvPr id="16" name="Text Box 5"/>
          <p:cNvSpPr txBox="1">
            <a:spLocks noChangeArrowheads="1"/>
          </p:cNvSpPr>
          <p:nvPr/>
        </p:nvSpPr>
        <p:spPr bwMode="auto">
          <a:xfrm>
            <a:off x="3823648" y="2764501"/>
            <a:ext cx="3886200" cy="3698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Operating Profit Margin Ratio                </a:t>
            </a:r>
          </a:p>
        </p:txBody>
      </p:sp>
      <p:sp>
        <p:nvSpPr>
          <p:cNvPr id="17" name="Text Box 5"/>
          <p:cNvSpPr txBox="1">
            <a:spLocks noChangeArrowheads="1"/>
          </p:cNvSpPr>
          <p:nvPr/>
        </p:nvSpPr>
        <p:spPr bwMode="auto">
          <a:xfrm>
            <a:off x="3823648" y="4120226"/>
            <a:ext cx="3886200" cy="3698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Asset Turnover Ratio              </a:t>
            </a:r>
          </a:p>
        </p:txBody>
      </p:sp>
      <p:sp>
        <p:nvSpPr>
          <p:cNvPr id="18" name="Text Box 5"/>
          <p:cNvSpPr txBox="1">
            <a:spLocks noChangeArrowheads="1"/>
          </p:cNvSpPr>
          <p:nvPr/>
        </p:nvSpPr>
        <p:spPr bwMode="auto">
          <a:xfrm>
            <a:off x="3823648" y="5491826"/>
            <a:ext cx="3886200" cy="3698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Leverage Ratio               </a:t>
            </a:r>
          </a:p>
        </p:txBody>
      </p:sp>
      <p:sp>
        <p:nvSpPr>
          <p:cNvPr id="2" name="TextBox 1"/>
          <p:cNvSpPr txBox="1"/>
          <p:nvPr/>
        </p:nvSpPr>
        <p:spPr>
          <a:xfrm>
            <a:off x="450376" y="1781837"/>
            <a:ext cx="2743200" cy="2123658"/>
          </a:xfrm>
          <a:prstGeom prst="rect">
            <a:avLst/>
          </a:prstGeom>
          <a:noFill/>
        </p:spPr>
        <p:txBody>
          <a:bodyPr wrap="square" rtlCol="0">
            <a:spAutoFit/>
          </a:bodyPr>
          <a:lstStyle/>
          <a:p>
            <a:pPr defTabSz="457200">
              <a:lnSpc>
                <a:spcPct val="150000"/>
              </a:lnSpc>
            </a:pPr>
            <a:r>
              <a:rPr lang="en-IN" sz="4400" dirty="0" smtClean="0">
                <a:solidFill>
                  <a:prstClr val="black"/>
                </a:solidFill>
              </a:rPr>
              <a:t>Ratio reference</a:t>
            </a:r>
            <a:endParaRPr lang="en-IN" sz="4400" dirty="0">
              <a:solidFill>
                <a:prstClr val="black"/>
              </a:solidFill>
            </a:endParaRPr>
          </a:p>
        </p:txBody>
      </p:sp>
      <p:graphicFrame>
        <p:nvGraphicFramePr>
          <p:cNvPr id="24" name="Object 23"/>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7615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5" name="Picture 24"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590804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247"/>
                                        </p:tgtEl>
                                        <p:attrNameLst>
                                          <p:attrName>style.visibility</p:attrName>
                                        </p:attrNameLst>
                                      </p:cBhvr>
                                      <p:to>
                                        <p:strVal val="visible"/>
                                      </p:to>
                                    </p:set>
                                    <p:animEffect transition="in" filter="dissolve">
                                      <p:cBhvr>
                                        <p:cTn id="10" dur="500"/>
                                        <p:tgtEl>
                                          <p:spTgt spid="1024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248"/>
                                        </p:tgtEl>
                                        <p:attrNameLst>
                                          <p:attrName>style.visibility</p:attrName>
                                        </p:attrNameLst>
                                      </p:cBhvr>
                                      <p:to>
                                        <p:strVal val="visible"/>
                                      </p:to>
                                    </p:set>
                                    <p:animEffect transition="in" filter="dissolve">
                                      <p:cBhvr>
                                        <p:cTn id="13" dur="500"/>
                                        <p:tgtEl>
                                          <p:spTgt spid="1024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ssolve">
                                      <p:cBhvr>
                                        <p:cTn id="18" dur="500"/>
                                        <p:tgtEl>
                                          <p:spTgt spid="16"/>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249"/>
                                        </p:tgtEl>
                                        <p:attrNameLst>
                                          <p:attrName>style.visibility</p:attrName>
                                        </p:attrNameLst>
                                      </p:cBhvr>
                                      <p:to>
                                        <p:strVal val="visible"/>
                                      </p:to>
                                    </p:set>
                                    <p:animEffect transition="in" filter="dissolve">
                                      <p:cBhvr>
                                        <p:cTn id="21" dur="500"/>
                                        <p:tgtEl>
                                          <p:spTgt spid="10249"/>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0250"/>
                                        </p:tgtEl>
                                        <p:attrNameLst>
                                          <p:attrName>style.visibility</p:attrName>
                                        </p:attrNameLst>
                                      </p:cBhvr>
                                      <p:to>
                                        <p:strVal val="visible"/>
                                      </p:to>
                                    </p:set>
                                    <p:animEffect transition="in" filter="dissolve">
                                      <p:cBhvr>
                                        <p:cTn id="24" dur="500"/>
                                        <p:tgtEl>
                                          <p:spTgt spid="10250"/>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dissolve">
                                      <p:cBhvr>
                                        <p:cTn id="29" dur="500"/>
                                        <p:tgtEl>
                                          <p:spTgt spid="17"/>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0251"/>
                                        </p:tgtEl>
                                        <p:attrNameLst>
                                          <p:attrName>style.visibility</p:attrName>
                                        </p:attrNameLst>
                                      </p:cBhvr>
                                      <p:to>
                                        <p:strVal val="visible"/>
                                      </p:to>
                                    </p:set>
                                    <p:animEffect transition="in" filter="dissolve">
                                      <p:cBhvr>
                                        <p:cTn id="32" dur="500"/>
                                        <p:tgtEl>
                                          <p:spTgt spid="10251"/>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0252"/>
                                        </p:tgtEl>
                                        <p:attrNameLst>
                                          <p:attrName>style.visibility</p:attrName>
                                        </p:attrNameLst>
                                      </p:cBhvr>
                                      <p:to>
                                        <p:strVal val="visible"/>
                                      </p:to>
                                    </p:set>
                                    <p:animEffect transition="in" filter="dissolve">
                                      <p:cBhvr>
                                        <p:cTn id="35" dur="500"/>
                                        <p:tgtEl>
                                          <p:spTgt spid="10252"/>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dissolve">
                                      <p:cBhvr>
                                        <p:cTn id="40" dur="500"/>
                                        <p:tgtEl>
                                          <p:spTgt spid="18"/>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0253"/>
                                        </p:tgtEl>
                                        <p:attrNameLst>
                                          <p:attrName>style.visibility</p:attrName>
                                        </p:attrNameLst>
                                      </p:cBhvr>
                                      <p:to>
                                        <p:strVal val="visible"/>
                                      </p:to>
                                    </p:set>
                                    <p:animEffect transition="in" filter="dissolve">
                                      <p:cBhvr>
                                        <p:cTn id="43" dur="500"/>
                                        <p:tgtEl>
                                          <p:spTgt spid="10253"/>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0255"/>
                                        </p:tgtEl>
                                        <p:attrNameLst>
                                          <p:attrName>style.visibility</p:attrName>
                                        </p:attrNameLst>
                                      </p:cBhvr>
                                      <p:to>
                                        <p:strVal val="visible"/>
                                      </p:to>
                                    </p:set>
                                    <p:animEffect transition="in" filter="dissolve">
                                      <p:cBhvr>
                                        <p:cTn id="46" dur="500"/>
                                        <p:tgtEl>
                                          <p:spTgt spid="10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animBg="1"/>
      <p:bldP spid="10248" grpId="0" animBg="1"/>
      <p:bldP spid="10249" grpId="0" animBg="1"/>
      <p:bldP spid="10250" grpId="0" animBg="1"/>
      <p:bldP spid="10251" grpId="0" animBg="1"/>
      <p:bldP spid="10252" grpId="0" animBg="1"/>
      <p:bldP spid="10253" grpId="0" animBg="1"/>
      <p:bldP spid="10255" grpId="0" animBg="1"/>
      <p:bldP spid="15" grpId="0" animBg="1"/>
      <p:bldP spid="16" grpId="0" animBg="1"/>
      <p:bldP spid="17" grpId="0" animBg="1"/>
      <p:bldP spid="18"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Disclaimer</a:t>
            </a:r>
            <a:endParaRPr lang="en-IN" b="1" dirty="0"/>
          </a:p>
        </p:txBody>
      </p:sp>
      <p:sp>
        <p:nvSpPr>
          <p:cNvPr id="3" name="Content Placeholder 2"/>
          <p:cNvSpPr>
            <a:spLocks noGrp="1"/>
          </p:cNvSpPr>
          <p:nvPr>
            <p:ph idx="1"/>
          </p:nvPr>
        </p:nvSpPr>
        <p:spPr/>
        <p:txBody>
          <a:bodyPr/>
          <a:lstStyle/>
          <a:p>
            <a:pPr marL="0" indent="0">
              <a:lnSpc>
                <a:spcPct val="150000"/>
              </a:lnSpc>
              <a:buNone/>
            </a:pPr>
            <a:r>
              <a:rPr lang="en-IN" dirty="0" smtClean="0"/>
              <a:t>Kindly note that this e-module is to broadly introduce the reader to the relevant ISSAI/ISA. This is not an substitute of the ISSAI/ISA and the reader is requested to read these standards hyperlinked in the relevant slide.</a:t>
            </a:r>
          </a:p>
          <a:p>
            <a:pPr marL="0" indent="0">
              <a:lnSpc>
                <a:spcPct val="150000"/>
              </a:lnSpc>
              <a:buNone/>
            </a:pPr>
            <a:r>
              <a:rPr lang="en-IN" dirty="0" smtClean="0"/>
              <a:t>The readers are also requested to keep themselves informed about current developments on analytical procedure used in auditing both within IA&amp;AD and beyond.</a:t>
            </a:r>
          </a:p>
          <a:p>
            <a:pPr marL="0" indent="0">
              <a:lnSpc>
                <a:spcPct val="150000"/>
              </a:lnSpc>
              <a:buNone/>
            </a:pPr>
            <a:endParaRPr lang="en-IN" dirty="0"/>
          </a:p>
        </p:txBody>
      </p:sp>
    </p:spTree>
    <p:extLst>
      <p:ext uri="{BB962C8B-B14F-4D97-AF65-F5344CB8AC3E}">
        <p14:creationId xmlns:p14="http://schemas.microsoft.com/office/powerpoint/2010/main" val="1721445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p:cNvSpPr txBox="1">
            <a:spLocks/>
          </p:cNvSpPr>
          <p:nvPr/>
        </p:nvSpPr>
        <p:spPr>
          <a:xfrm>
            <a:off x="3719736" y="1124744"/>
            <a:ext cx="6104285" cy="4191000"/>
          </a:xfrm>
          <a:prstGeom prst="rect">
            <a:avLst/>
          </a:prstGeom>
        </p:spPr>
        <p:txBody>
          <a:bodyPr vert="horz" lIns="91440" tIns="45720" rIns="91440" bIns="45720" rtlCol="0">
            <a:normAutofit/>
          </a:bodyPr>
          <a:lstStyle>
            <a:lvl1pPr marL="274320" indent="-228600" algn="l" defTabSz="914400" rtl="0" eaLnBrk="1" latinLnBrk="0" hangingPunct="1">
              <a:lnSpc>
                <a:spcPct val="90000"/>
              </a:lnSpc>
              <a:spcBef>
                <a:spcPts val="1800"/>
              </a:spcBef>
              <a:buClr>
                <a:schemeClr val="tx1">
                  <a:lumMod val="65000"/>
                  <a:lumOff val="35000"/>
                </a:schemeClr>
              </a:buClr>
              <a:buSzPct val="8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tx1">
                  <a:lumMod val="65000"/>
                  <a:lumOff val="35000"/>
                </a:schemeClr>
              </a:buClr>
              <a:buSzPct val="80000"/>
              <a:buFont typeface="Arial" pitchFamily="34" charset="0"/>
              <a:buChar char="•"/>
              <a:defRPr sz="1800" kern="1200">
                <a:solidFill>
                  <a:schemeClr val="tx1"/>
                </a:solidFill>
                <a:latin typeface="+mn-lt"/>
                <a:ea typeface="+mn-ea"/>
                <a:cs typeface="+mn-cs"/>
              </a:defRPr>
            </a:lvl2pPr>
            <a:lvl3pPr marL="77724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6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solidFill>
                <a:latin typeface="+mn-lt"/>
                <a:ea typeface="+mn-ea"/>
                <a:cs typeface="+mn-cs"/>
              </a:defRPr>
            </a:lvl4pPr>
            <a:lvl5pPr marL="1097280" indent="-13716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9pPr>
          </a:lstStyle>
          <a:p>
            <a:pPr marL="45720" marR="0" lvl="0" indent="0" algn="l" defTabSz="914400" rtl="0" eaLnBrk="1" fontAlgn="auto" latinLnBrk="0" hangingPunct="1">
              <a:lnSpc>
                <a:spcPct val="90000"/>
              </a:lnSpc>
              <a:spcBef>
                <a:spcPts val="1800"/>
              </a:spcBef>
              <a:spcAft>
                <a:spcPts val="0"/>
              </a:spcAft>
              <a:buClr>
                <a:sysClr val="windowText" lastClr="000000">
                  <a:lumMod val="65000"/>
                  <a:lumOff val="35000"/>
                </a:sysClr>
              </a:buClr>
              <a:buSzPct val="80000"/>
              <a:buFont typeface="Arial" pitchFamily="34" charset="0"/>
              <a:buNone/>
              <a:tabLst/>
              <a:defRPr/>
            </a:pPr>
            <a:r>
              <a:rPr kumimoji="0" lang="en-IN" sz="2000" b="0" i="0" u="none" strike="noStrike" kern="1200" cap="none" spc="0" normalizeH="0" baseline="0" noProof="0" dirty="0" smtClean="0">
                <a:ln>
                  <a:noFill/>
                </a:ln>
                <a:solidFill>
                  <a:sysClr val="windowText" lastClr="000000"/>
                </a:solidFill>
                <a:effectLst/>
                <a:uLnTx/>
                <a:uFillTx/>
                <a:latin typeface="Palatino Linotype" panose="02040502050505030304"/>
                <a:ea typeface="+mn-ea"/>
                <a:cs typeface="+mn-cs"/>
              </a:rPr>
              <a:t>For any further query, clarification, please email:</a:t>
            </a:r>
          </a:p>
          <a:p>
            <a:pPr marL="45720" marR="0" lvl="0" indent="0" algn="l" defTabSz="914400" rtl="0" eaLnBrk="1" fontAlgn="auto" latinLnBrk="0" hangingPunct="1">
              <a:lnSpc>
                <a:spcPct val="90000"/>
              </a:lnSpc>
              <a:spcBef>
                <a:spcPts val="1800"/>
              </a:spcBef>
              <a:spcAft>
                <a:spcPts val="0"/>
              </a:spcAft>
              <a:buClr>
                <a:sysClr val="windowText" lastClr="000000">
                  <a:lumMod val="65000"/>
                  <a:lumOff val="35000"/>
                </a:sysClr>
              </a:buClr>
              <a:buSzPct val="80000"/>
              <a:buFont typeface="Arial" pitchFamily="34" charset="0"/>
              <a:buNone/>
              <a:tabLst/>
              <a:defRPr/>
            </a:pPr>
            <a:r>
              <a:rPr kumimoji="0" lang="en-IN" sz="2000" b="0" i="0" u="none" strike="noStrike" kern="1200" cap="none" spc="0" normalizeH="0" baseline="0" noProof="0" dirty="0" smtClean="0">
                <a:ln>
                  <a:noFill/>
                </a:ln>
                <a:solidFill>
                  <a:sysClr val="windowText" lastClr="000000"/>
                </a:solidFill>
                <a:effectLst/>
                <a:uLnTx/>
                <a:uFillTx/>
                <a:latin typeface="Palatino Linotype" panose="02040502050505030304"/>
                <a:ea typeface="+mn-ea"/>
                <a:cs typeface="+mn-cs"/>
              </a:rPr>
              <a:t> </a:t>
            </a:r>
            <a:r>
              <a:rPr kumimoji="0" lang="en-IN" sz="2000" b="0" i="0" u="none" strike="noStrike" kern="1200" cap="none" spc="0" normalizeH="0" baseline="0" noProof="0" dirty="0" smtClean="0">
                <a:ln>
                  <a:noFill/>
                </a:ln>
                <a:solidFill>
                  <a:sysClr val="windowText" lastClr="000000"/>
                </a:solidFill>
                <a:effectLst/>
                <a:uLnTx/>
                <a:uFillTx/>
                <a:latin typeface="Palatino Linotype" panose="02040502050505030304"/>
                <a:ea typeface="+mn-ea"/>
                <a:cs typeface="+mn-cs"/>
                <a:hlinkClick r:id="rId2"/>
              </a:rPr>
              <a:t>rtikolkata@cag.gov.in</a:t>
            </a:r>
            <a:endParaRPr kumimoji="0" lang="en-IN" sz="2000" b="0" i="0" u="none" strike="noStrike" kern="1200" cap="none" spc="0" normalizeH="0" baseline="0" noProof="0" dirty="0" smtClean="0">
              <a:ln>
                <a:noFill/>
              </a:ln>
              <a:solidFill>
                <a:sysClr val="windowText" lastClr="000000"/>
              </a:solidFill>
              <a:effectLst/>
              <a:uLnTx/>
              <a:uFillTx/>
              <a:latin typeface="Palatino Linotype" panose="02040502050505030304"/>
              <a:ea typeface="+mn-ea"/>
              <a:cs typeface="+mn-cs"/>
            </a:endParaRPr>
          </a:p>
        </p:txBody>
      </p:sp>
      <p:sp>
        <p:nvSpPr>
          <p:cNvPr id="4" name="Title 2"/>
          <p:cNvSpPr txBox="1">
            <a:spLocks/>
          </p:cNvSpPr>
          <p:nvPr/>
        </p:nvSpPr>
        <p:spPr bwMode="auto">
          <a:xfrm>
            <a:off x="263352" y="2686844"/>
            <a:ext cx="2808312" cy="1066800"/>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sz="3600" b="1" kern="1200">
                <a:solidFill>
                  <a:schemeClr val="accent1"/>
                </a:soli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IN" sz="3600" b="1" i="0" u="none" strike="noStrike" kern="1200" cap="none" spc="0" normalizeH="0" baseline="0" noProof="0" dirty="0" smtClean="0">
                <a:ln>
                  <a:noFill/>
                </a:ln>
                <a:solidFill>
                  <a:srgbClr val="4A66AC"/>
                </a:solidFill>
                <a:effectLst/>
                <a:uLnTx/>
                <a:uFillTx/>
                <a:latin typeface="Century Gothic" panose="020B0502020202020204"/>
                <a:ea typeface="+mj-ea"/>
                <a:cs typeface="+mj-cs"/>
              </a:rPr>
              <a:t>Thank You</a:t>
            </a:r>
            <a:endParaRPr kumimoji="0" lang="en-IN" sz="3600" b="1" i="0" u="none" strike="noStrike" kern="1200" cap="none" spc="0" normalizeH="0" baseline="0" noProof="0" dirty="0">
              <a:ln>
                <a:noFill/>
              </a:ln>
              <a:solidFill>
                <a:srgbClr val="4A66AC"/>
              </a:solidFill>
              <a:effectLst/>
              <a:uLnTx/>
              <a:uFillTx/>
              <a:latin typeface="Century Gothic" panose="020B0502020202020204"/>
              <a:ea typeface="+mj-ea"/>
              <a:cs typeface="+mj-cs"/>
            </a:endParaRPr>
          </a:p>
        </p:txBody>
      </p:sp>
    </p:spTree>
    <p:extLst>
      <p:ext uri="{BB962C8B-B14F-4D97-AF65-F5344CB8AC3E}">
        <p14:creationId xmlns:p14="http://schemas.microsoft.com/office/powerpoint/2010/main" val="304152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6" y="2540860"/>
            <a:ext cx="2822705" cy="2184284"/>
          </a:xfrm>
        </p:spPr>
        <p:txBody>
          <a:bodyPr>
            <a:normAutofit/>
          </a:bodyPr>
          <a:lstStyle/>
          <a:p>
            <a:r>
              <a:rPr lang="en-IN" b="1" dirty="0">
                <a:solidFill>
                  <a:schemeClr val="tx1"/>
                </a:solidFill>
              </a:rPr>
              <a:t>STEP 1</a:t>
            </a:r>
            <a:r>
              <a:rPr lang="en-IN" b="1" dirty="0" smtClean="0">
                <a:solidFill>
                  <a:schemeClr val="tx1"/>
                </a:solidFill>
              </a:rPr>
              <a:t>: </a:t>
            </a:r>
            <a:br>
              <a:rPr lang="en-IN" b="1" dirty="0" smtClean="0">
                <a:solidFill>
                  <a:schemeClr val="tx1"/>
                </a:solidFill>
              </a:rPr>
            </a:br>
            <a:r>
              <a:rPr lang="en-IN" dirty="0" smtClean="0">
                <a:solidFill>
                  <a:schemeClr val="tx1"/>
                </a:solidFill>
              </a:rPr>
              <a:t>Develop </a:t>
            </a:r>
            <a:r>
              <a:rPr lang="en-IN" dirty="0">
                <a:solidFill>
                  <a:schemeClr val="tx1"/>
                </a:solidFill>
              </a:rPr>
              <a:t>an independent expectation</a:t>
            </a:r>
          </a:p>
        </p:txBody>
      </p:sp>
      <p:sp>
        <p:nvSpPr>
          <p:cNvPr id="3" name="Content Placeholder 2"/>
          <p:cNvSpPr>
            <a:spLocks noGrp="1"/>
          </p:cNvSpPr>
          <p:nvPr>
            <p:ph idx="1"/>
          </p:nvPr>
        </p:nvSpPr>
        <p:spPr/>
        <p:txBody>
          <a:bodyPr>
            <a:normAutofit lnSpcReduction="10000"/>
          </a:bodyPr>
          <a:lstStyle/>
          <a:p>
            <a:pPr marL="0" indent="0">
              <a:lnSpc>
                <a:spcPct val="150000"/>
              </a:lnSpc>
              <a:buNone/>
            </a:pPr>
            <a:r>
              <a:rPr lang="en-IN" dirty="0"/>
              <a:t>The development of an appropriately precise, objective expectation is the most important step in effectively using substantive analytical procedures. An expectation is a prediction of a recorded amount or ratio. The prediction can be a specific number, a percentage, a direction or an approximation, depending on the desired precision.</a:t>
            </a:r>
          </a:p>
          <a:p>
            <a:pPr marL="0" indent="0">
              <a:lnSpc>
                <a:spcPct val="150000"/>
              </a:lnSpc>
              <a:buNone/>
            </a:pPr>
            <a:r>
              <a:rPr lang="en-IN" dirty="0" smtClean="0"/>
              <a:t>The </a:t>
            </a:r>
            <a:r>
              <a:rPr lang="en-IN" dirty="0"/>
              <a:t>auditor should have an independent expectation whenever s/he uses substantive analytical procedures (</a:t>
            </a:r>
            <a:r>
              <a:rPr lang="en-IN" dirty="0">
                <a:hlinkClick r:id="rId3" action="ppaction://hlinkfile"/>
              </a:rPr>
              <a:t>ISA </a:t>
            </a:r>
            <a:r>
              <a:rPr lang="en-IN" dirty="0" smtClean="0">
                <a:hlinkClick r:id="rId3" action="ppaction://hlinkfile"/>
              </a:rPr>
              <a:t>520/ISSAI1520</a:t>
            </a:r>
            <a:r>
              <a:rPr lang="en-IN" dirty="0" smtClean="0"/>
              <a:t>). </a:t>
            </a:r>
            <a:r>
              <a:rPr lang="en-IN" dirty="0"/>
              <a:t>The auditor develops expectations by identifying plausible relationships </a:t>
            </a:r>
            <a:r>
              <a:rPr lang="en-IN" dirty="0" smtClean="0"/>
              <a:t>(e.g. </a:t>
            </a:r>
            <a:r>
              <a:rPr lang="en-IN" dirty="0"/>
              <a:t>between store square footage and retail sales, market trends and client revenues) that are reasonably expected to exist based on his knowledge of the business, industry, trends, or other accounts.</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7890"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
        <p:nvSpPr>
          <p:cNvPr id="9" name="Date Placeholder 1"/>
          <p:cNvSpPr txBox="1">
            <a:spLocks/>
          </p:cNvSpPr>
          <p:nvPr/>
        </p:nvSpPr>
        <p:spPr>
          <a:xfrm>
            <a:off x="414865" y="6508754"/>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lumMod val="8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581632E-349F-4D5D-A0C2-E145B2849BA0}" type="datetime2">
              <a:rPr lang="en-US" smtClean="0">
                <a:solidFill>
                  <a:prstClr val="black">
                    <a:lumMod val="50000"/>
                    <a:lumOff val="50000"/>
                  </a:prstClr>
                </a:solidFill>
              </a:rPr>
              <a:pPr/>
              <a:t>Wednesday, October 11, 2017</a:t>
            </a:fld>
            <a:endParaRPr lang="en-US" dirty="0">
              <a:solidFill>
                <a:prstClr val="black">
                  <a:lumMod val="50000"/>
                  <a:lumOff val="50000"/>
                </a:prstClr>
              </a:solidFill>
            </a:endParaRPr>
          </a:p>
        </p:txBody>
      </p:sp>
      <p:sp>
        <p:nvSpPr>
          <p:cNvPr id="10" name="Footer Placeholder 2"/>
          <p:cNvSpPr txBox="1">
            <a:spLocks/>
          </p:cNvSpPr>
          <p:nvPr/>
        </p:nvSpPr>
        <p:spPr>
          <a:xfrm>
            <a:off x="4021668" y="6508754"/>
            <a:ext cx="5911517" cy="365125"/>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tx1">
                    <a:lumMod val="8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solidFill>
                  <a:prstClr val="black">
                    <a:lumMod val="50000"/>
                    <a:lumOff val="50000"/>
                  </a:prstClr>
                </a:solidFill>
              </a:rPr>
              <a:t>Regional Training Institute, Kolkata</a:t>
            </a:r>
            <a:endParaRPr lang="en-US" dirty="0">
              <a:solidFill>
                <a:prstClr val="black">
                  <a:lumMod val="50000"/>
                  <a:lumOff val="50000"/>
                </a:prstClr>
              </a:solidFill>
            </a:endParaRPr>
          </a:p>
        </p:txBody>
      </p:sp>
    </p:spTree>
    <p:extLst>
      <p:ext uri="{BB962C8B-B14F-4D97-AF65-F5344CB8AC3E}">
        <p14:creationId xmlns:p14="http://schemas.microsoft.com/office/powerpoint/2010/main" val="1247493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454" y="2276872"/>
            <a:ext cx="2878217" cy="2520280"/>
          </a:xfrm>
        </p:spPr>
        <p:txBody>
          <a:bodyPr>
            <a:normAutofit fontScale="90000"/>
          </a:bodyPr>
          <a:lstStyle/>
          <a:p>
            <a:r>
              <a:rPr lang="en-IN" b="1" dirty="0">
                <a:solidFill>
                  <a:schemeClr val="tx1"/>
                </a:solidFill>
              </a:rPr>
              <a:t>STEP 2</a:t>
            </a:r>
            <a:r>
              <a:rPr lang="en-IN" b="1" dirty="0" smtClean="0">
                <a:solidFill>
                  <a:schemeClr val="tx1"/>
                </a:solidFill>
              </a:rPr>
              <a:t>: </a:t>
            </a:r>
            <a:br>
              <a:rPr lang="en-IN" b="1" dirty="0" smtClean="0">
                <a:solidFill>
                  <a:schemeClr val="tx1"/>
                </a:solidFill>
              </a:rPr>
            </a:br>
            <a:r>
              <a:rPr lang="en-IN" sz="3600" dirty="0" smtClean="0">
                <a:solidFill>
                  <a:schemeClr val="tx1"/>
                </a:solidFill>
              </a:rPr>
              <a:t>Define </a:t>
            </a:r>
            <a:r>
              <a:rPr lang="en-IN" sz="3600" dirty="0">
                <a:solidFill>
                  <a:schemeClr val="tx1"/>
                </a:solidFill>
              </a:rPr>
              <a:t>a significant difference (</a:t>
            </a:r>
            <a:r>
              <a:rPr lang="en-IN" sz="3600" dirty="0" smtClean="0">
                <a:solidFill>
                  <a:schemeClr val="tx1"/>
                </a:solidFill>
              </a:rPr>
              <a:t>or threshold</a:t>
            </a:r>
            <a:r>
              <a:rPr lang="en-IN" sz="3600" dirty="0">
                <a:solidFill>
                  <a:schemeClr val="tx1"/>
                </a:solidFill>
              </a:rPr>
              <a:t>)</a:t>
            </a:r>
            <a:endParaRPr lang="en-IN" dirty="0">
              <a:solidFill>
                <a:schemeClr val="tx1"/>
              </a:solidFill>
            </a:endParaRPr>
          </a:p>
        </p:txBody>
      </p:sp>
      <p:sp>
        <p:nvSpPr>
          <p:cNvPr id="3" name="Content Placeholder 2"/>
          <p:cNvSpPr>
            <a:spLocks noGrp="1"/>
          </p:cNvSpPr>
          <p:nvPr>
            <p:ph idx="1"/>
          </p:nvPr>
        </p:nvSpPr>
        <p:spPr>
          <a:xfrm>
            <a:off x="3503712" y="476672"/>
            <a:ext cx="8208912" cy="6120679"/>
          </a:xfrm>
        </p:spPr>
        <p:txBody>
          <a:bodyPr>
            <a:normAutofit fontScale="85000" lnSpcReduction="20000"/>
          </a:bodyPr>
          <a:lstStyle/>
          <a:p>
            <a:pPr marL="0" indent="0">
              <a:lnSpc>
                <a:spcPct val="160000"/>
              </a:lnSpc>
              <a:buNone/>
            </a:pPr>
            <a:r>
              <a:rPr lang="en-IN" dirty="0"/>
              <a:t>While designing and performing substantive analytical procedures the auditor should consider the amount of difference from the expectation that can be accepted without further investigation (ISA </a:t>
            </a:r>
            <a:r>
              <a:rPr lang="en-IN" dirty="0" smtClean="0"/>
              <a:t>520/ISSAI 1520). </a:t>
            </a:r>
            <a:r>
              <a:rPr lang="en-IN" dirty="0"/>
              <a:t>The maximum acceptable difference is commonly called the ‘threshold’.</a:t>
            </a:r>
          </a:p>
          <a:p>
            <a:pPr marL="0" indent="0">
              <a:lnSpc>
                <a:spcPct val="160000"/>
              </a:lnSpc>
              <a:buNone/>
            </a:pPr>
            <a:r>
              <a:rPr lang="en-IN" dirty="0" smtClean="0"/>
              <a:t>Thresholds </a:t>
            </a:r>
            <a:r>
              <a:rPr lang="en-IN" dirty="0"/>
              <a:t>may be defined either as numerical values or as percentages of the items being tested. Establishing an appropriate threshold is particularly critical to the effective use of substantive analytical procedures. To prevent bias in judgment, the auditor should determine the threshold while planning the substantive analytical procedures, </a:t>
            </a:r>
            <a:r>
              <a:rPr lang="en-IN" dirty="0" smtClean="0"/>
              <a:t>i.e. </a:t>
            </a:r>
            <a:r>
              <a:rPr lang="en-IN" dirty="0"/>
              <a:t>before Step 3, in which the difference between the expectation and the recorded amount are computed.</a:t>
            </a:r>
          </a:p>
          <a:p>
            <a:pPr marL="0" indent="0">
              <a:lnSpc>
                <a:spcPct val="160000"/>
              </a:lnSpc>
              <a:buNone/>
            </a:pPr>
            <a:r>
              <a:rPr lang="en-IN" dirty="0" smtClean="0"/>
              <a:t>The </a:t>
            </a:r>
            <a:r>
              <a:rPr lang="en-IN" dirty="0"/>
              <a:t>threshold is the acceptable amount of potential misstatement and therefore should not exceed planning materiality and must be sufficiently small to enable the auditor to identify misstatements that could be material either individually or when aggregated with misstatements in other disaggregated portions of the account balance or in other account balances.</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891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275196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1"/>
                </a:solidFill>
              </a:rPr>
              <a:t>STEP 3</a:t>
            </a:r>
            <a:r>
              <a:rPr lang="en-IN" dirty="0" smtClean="0">
                <a:solidFill>
                  <a:schemeClr val="tx1"/>
                </a:solidFill>
              </a:rPr>
              <a:t>: Compute </a:t>
            </a:r>
            <a:r>
              <a:rPr lang="en-IN" dirty="0">
                <a:solidFill>
                  <a:schemeClr val="tx1"/>
                </a:solidFill>
              </a:rPr>
              <a:t>difference</a:t>
            </a:r>
          </a:p>
        </p:txBody>
      </p:sp>
      <p:sp>
        <p:nvSpPr>
          <p:cNvPr id="3" name="Content Placeholder 2"/>
          <p:cNvSpPr>
            <a:spLocks noGrp="1"/>
          </p:cNvSpPr>
          <p:nvPr>
            <p:ph idx="1"/>
          </p:nvPr>
        </p:nvSpPr>
        <p:spPr/>
        <p:txBody>
          <a:bodyPr>
            <a:noAutofit/>
          </a:bodyPr>
          <a:lstStyle/>
          <a:p>
            <a:pPr marL="0" indent="0">
              <a:lnSpc>
                <a:spcPct val="150000"/>
              </a:lnSpc>
              <a:buNone/>
            </a:pPr>
            <a:r>
              <a:rPr lang="en-IN" dirty="0"/>
              <a:t>The third step is the comparison of the expected value with the recorded amounts and the identification of significant differences, if any. This should be simply a mechanical calculation.</a:t>
            </a:r>
          </a:p>
          <a:p>
            <a:pPr marL="0" indent="0">
              <a:lnSpc>
                <a:spcPct val="150000"/>
              </a:lnSpc>
              <a:buNone/>
            </a:pPr>
            <a:r>
              <a:rPr lang="en-IN" dirty="0" smtClean="0"/>
              <a:t>It </a:t>
            </a:r>
            <a:r>
              <a:rPr lang="en-IN" dirty="0"/>
              <a:t>is important to note that the computation of differences should be done after the consideration of an expectation and threshold. In applying substantive analytical procedures, it is not appropriate to first compute differences from prior-period balances and then let the results influence the ‘expected’ difference and the acceptable threshold.</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9938"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290483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1052736"/>
            <a:ext cx="2947483" cy="4601183"/>
          </a:xfrm>
        </p:spPr>
        <p:txBody>
          <a:bodyPr>
            <a:normAutofit/>
          </a:bodyPr>
          <a:lstStyle/>
          <a:p>
            <a:r>
              <a:rPr lang="en-IN" dirty="0">
                <a:solidFill>
                  <a:schemeClr val="tx1"/>
                </a:solidFill>
              </a:rPr>
              <a:t>STEP 4</a:t>
            </a:r>
            <a:r>
              <a:rPr lang="en-IN" dirty="0" smtClean="0">
                <a:solidFill>
                  <a:schemeClr val="tx1"/>
                </a:solidFill>
              </a:rPr>
              <a:t>: Investigate </a:t>
            </a:r>
            <a:r>
              <a:rPr lang="en-IN" dirty="0">
                <a:solidFill>
                  <a:schemeClr val="tx1"/>
                </a:solidFill>
              </a:rPr>
              <a:t>significant differences and draw conclusions</a:t>
            </a:r>
          </a:p>
        </p:txBody>
      </p:sp>
      <p:sp>
        <p:nvSpPr>
          <p:cNvPr id="3" name="Content Placeholder 2"/>
          <p:cNvSpPr>
            <a:spLocks noGrp="1"/>
          </p:cNvSpPr>
          <p:nvPr>
            <p:ph idx="1"/>
          </p:nvPr>
        </p:nvSpPr>
        <p:spPr>
          <a:xfrm>
            <a:off x="3503712" y="548680"/>
            <a:ext cx="8280920" cy="5904656"/>
          </a:xfrm>
        </p:spPr>
        <p:txBody>
          <a:bodyPr>
            <a:normAutofit fontScale="85000" lnSpcReduction="10000"/>
          </a:bodyPr>
          <a:lstStyle/>
          <a:p>
            <a:pPr marL="0" indent="0">
              <a:lnSpc>
                <a:spcPct val="160000"/>
              </a:lnSpc>
              <a:buNone/>
            </a:pPr>
            <a:r>
              <a:rPr lang="en-IN" dirty="0"/>
              <a:t>The fourth step is the investigation of significant differences and formation of conclusions (</a:t>
            </a:r>
            <a:r>
              <a:rPr lang="en-IN" dirty="0">
                <a:hlinkClick r:id="rId3" action="ppaction://hlinkfile"/>
              </a:rPr>
              <a:t>ISA </a:t>
            </a:r>
            <a:r>
              <a:rPr lang="en-IN" dirty="0" smtClean="0">
                <a:hlinkClick r:id="rId3" action="ppaction://hlinkfile"/>
              </a:rPr>
              <a:t>520/ISSAI 1520</a:t>
            </a:r>
            <a:r>
              <a:rPr lang="en-IN" dirty="0" smtClean="0"/>
              <a:t>). </a:t>
            </a:r>
            <a:r>
              <a:rPr lang="en-IN" dirty="0"/>
              <a:t>Differences indicate an increased likelihood of misstatements; the greater the degree of precision, the greater the likelihood that the difference is a misstatement.</a:t>
            </a:r>
          </a:p>
          <a:p>
            <a:pPr marL="0" indent="0">
              <a:lnSpc>
                <a:spcPct val="160000"/>
              </a:lnSpc>
              <a:buNone/>
            </a:pPr>
            <a:r>
              <a:rPr lang="en-IN" dirty="0" smtClean="0"/>
              <a:t>Explanations </a:t>
            </a:r>
            <a:r>
              <a:rPr lang="en-IN" dirty="0"/>
              <a:t>should be sought for the full amount of the difference, not just the part that exceeds the threshold. There is a chance that the unexplained difference may indicate an increased risk of material misstatement. The auditor should consider whether the differences were caused by factors previously overlooked when developing the expectation in Step 1, such as unexpected changes in the business or changes in accounting treatments.</a:t>
            </a:r>
          </a:p>
          <a:p>
            <a:pPr marL="0" indent="0">
              <a:lnSpc>
                <a:spcPct val="160000"/>
              </a:lnSpc>
              <a:buNone/>
            </a:pPr>
            <a:r>
              <a:rPr lang="en-IN" dirty="0" smtClean="0"/>
              <a:t>If </a:t>
            </a:r>
            <a:r>
              <a:rPr lang="en-IN" dirty="0"/>
              <a:t>the difference is caused by factors previously overlooked, it is important to verify the new data, to show what impact this would have on the original expectations as if this data had been considered in the first place, and to understand any accounting or auditing ramifications of the new data.</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10962"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210617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67912" y="1298448"/>
            <a:ext cx="7620878" cy="3255264"/>
          </a:xfrm>
        </p:spPr>
        <p:txBody>
          <a:bodyPr>
            <a:noAutofit/>
          </a:bodyPr>
          <a:lstStyle/>
          <a:p>
            <a:pPr>
              <a:lnSpc>
                <a:spcPct val="150000"/>
              </a:lnSpc>
            </a:pPr>
            <a:r>
              <a:rPr lang="en-IN" sz="4800" dirty="0"/>
              <a:t>KEY FACTORS AFFECTING THE PRECISION OF ANALYTICAL PROCEDURES</a:t>
            </a:r>
          </a:p>
        </p:txBody>
      </p:sp>
      <p:sp>
        <p:nvSpPr>
          <p:cNvPr id="5" name="Text Placeholder 4"/>
          <p:cNvSpPr>
            <a:spLocks noGrp="1"/>
          </p:cNvSpPr>
          <p:nvPr>
            <p:ph type="body" idx="1"/>
          </p:nvPr>
        </p:nvSpPr>
        <p:spPr>
          <a:xfrm>
            <a:off x="3888337" y="4997833"/>
            <a:ext cx="7315200" cy="914400"/>
          </a:xfrm>
        </p:spPr>
        <p:txBody>
          <a:bodyPr/>
          <a:lstStyle/>
          <a:p>
            <a:r>
              <a:rPr lang="en-IN" dirty="0"/>
              <a:t>There are four key factors that affect the precision of analytical procedures:</a:t>
            </a:r>
          </a:p>
        </p:txBody>
      </p:sp>
      <p:sp>
        <p:nvSpPr>
          <p:cNvPr id="6" name="Date Placeholder 1"/>
          <p:cNvSpPr txBox="1">
            <a:spLocks/>
          </p:cNvSpPr>
          <p:nvPr/>
        </p:nvSpPr>
        <p:spPr>
          <a:xfrm>
            <a:off x="262465" y="6356354"/>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581632E-349F-4D5D-A0C2-E145B2849BA0}" type="datetime2">
              <a:rPr lang="en-US" smtClean="0">
                <a:solidFill>
                  <a:prstClr val="black">
                    <a:lumMod val="50000"/>
                    <a:lumOff val="50000"/>
                  </a:prstClr>
                </a:solidFill>
              </a:rPr>
              <a:pPr/>
              <a:t>Wednesday, October 11, 2017</a:t>
            </a:fld>
            <a:endParaRPr lang="en-US" dirty="0">
              <a:solidFill>
                <a:prstClr val="black">
                  <a:lumMod val="50000"/>
                  <a:lumOff val="50000"/>
                </a:prstClr>
              </a:solidFill>
            </a:endParaRPr>
          </a:p>
        </p:txBody>
      </p:sp>
      <p:sp>
        <p:nvSpPr>
          <p:cNvPr id="7" name="Footer Placeholder 2"/>
          <p:cNvSpPr txBox="1">
            <a:spLocks/>
          </p:cNvSpPr>
          <p:nvPr/>
        </p:nvSpPr>
        <p:spPr>
          <a:xfrm>
            <a:off x="3869268" y="6356354"/>
            <a:ext cx="591151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solidFill>
                  <a:prstClr val="black">
                    <a:lumMod val="50000"/>
                    <a:lumOff val="50000"/>
                  </a:prstClr>
                </a:solidFill>
              </a:rPr>
              <a:t>Regional Training Institute, Kolkata</a:t>
            </a:r>
            <a:endParaRPr lang="en-US" dirty="0">
              <a:solidFill>
                <a:prstClr val="black">
                  <a:lumMod val="50000"/>
                  <a:lumOff val="50000"/>
                </a:prstClr>
              </a:solidFill>
            </a:endParaRPr>
          </a:p>
        </p:txBody>
      </p:sp>
      <p:graphicFrame>
        <p:nvGraphicFramePr>
          <p:cNvPr id="9" name="Object 8"/>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1198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0" name="Picture 9"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6266946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1344" y="1123837"/>
            <a:ext cx="3009057" cy="4601183"/>
          </a:xfrm>
        </p:spPr>
        <p:txBody>
          <a:bodyPr/>
          <a:lstStyle/>
          <a:p>
            <a:pPr algn="ctr"/>
            <a:r>
              <a:rPr lang="en-IN" dirty="0">
                <a:solidFill>
                  <a:schemeClr val="tx1"/>
                </a:solidFill>
              </a:rPr>
              <a:t>1 </a:t>
            </a:r>
            <a:r>
              <a:rPr lang="en-IN" dirty="0" smtClean="0">
                <a:solidFill>
                  <a:schemeClr val="tx1"/>
                </a:solidFill>
              </a:rPr>
              <a:t>Disaggregation</a:t>
            </a:r>
            <a:endParaRPr lang="en-IN" dirty="0">
              <a:solidFill>
                <a:schemeClr val="tx1"/>
              </a:solidFill>
            </a:endParaRPr>
          </a:p>
        </p:txBody>
      </p:sp>
      <p:sp>
        <p:nvSpPr>
          <p:cNvPr id="5" name="Content Placeholder 4"/>
          <p:cNvSpPr>
            <a:spLocks noGrp="1"/>
          </p:cNvSpPr>
          <p:nvPr>
            <p:ph idx="1"/>
          </p:nvPr>
        </p:nvSpPr>
        <p:spPr>
          <a:xfrm>
            <a:off x="3791743" y="1076160"/>
            <a:ext cx="7713101" cy="4696544"/>
          </a:xfrm>
        </p:spPr>
        <p:txBody>
          <a:bodyPr>
            <a:noAutofit/>
          </a:bodyPr>
          <a:lstStyle/>
          <a:p>
            <a:pPr marL="0" indent="0">
              <a:lnSpc>
                <a:spcPct val="150000"/>
              </a:lnSpc>
              <a:buNone/>
            </a:pPr>
            <a:r>
              <a:rPr lang="en-IN" dirty="0"/>
              <a:t>The more detailed the level at which analytical procedures are performed, the greater the potential precision of the procedures. Analytical procedures performed at a high level may mask significant, but offsetting, differences that are more likely to come to the auditor’s attention when procedures are performed on disaggregated data.</a:t>
            </a:r>
          </a:p>
          <a:p>
            <a:pPr marL="0" indent="0">
              <a:lnSpc>
                <a:spcPct val="150000"/>
              </a:lnSpc>
              <a:buNone/>
            </a:pPr>
            <a:r>
              <a:rPr lang="en-IN" dirty="0" smtClean="0"/>
              <a:t>The </a:t>
            </a:r>
            <a:r>
              <a:rPr lang="en-IN" dirty="0"/>
              <a:t>objective of the audit procedure will determine whether data for an analytical procedure should be disaggregated and to what degree it should be disaggregated. Disaggregated analytical procedures can be best thought of as looking at the composition of a balance(s) based on time </a:t>
            </a:r>
            <a:r>
              <a:rPr lang="en-IN" dirty="0" smtClean="0"/>
              <a:t>(e.g. </a:t>
            </a:r>
            <a:r>
              <a:rPr lang="en-IN" dirty="0"/>
              <a:t>by month or by week) and the source(s) </a:t>
            </a:r>
            <a:r>
              <a:rPr lang="en-IN" dirty="0" smtClean="0"/>
              <a:t>(e.g. </a:t>
            </a:r>
            <a:r>
              <a:rPr lang="en-IN" dirty="0"/>
              <a:t>by geographic region or by product) of the underlying data elements. The reliability of the data is also influenced by the comparability of the information available and the relevance of the information available.</a:t>
            </a:r>
          </a:p>
        </p:txBody>
      </p:sp>
      <p:graphicFrame>
        <p:nvGraphicFramePr>
          <p:cNvPr id="9" name="Object 8"/>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13010"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0" name="Picture 9"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009955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tx1"/>
                </a:solidFill>
              </a:rPr>
              <a:t>2 </a:t>
            </a:r>
            <a:r>
              <a:rPr lang="en-IN" dirty="0" smtClean="0">
                <a:solidFill>
                  <a:schemeClr val="tx1"/>
                </a:solidFill>
              </a:rPr>
              <a:t/>
            </a:r>
            <a:br>
              <a:rPr lang="en-IN" dirty="0" smtClean="0">
                <a:solidFill>
                  <a:schemeClr val="tx1"/>
                </a:solidFill>
              </a:rPr>
            </a:br>
            <a:r>
              <a:rPr lang="en-IN" dirty="0" smtClean="0">
                <a:solidFill>
                  <a:schemeClr val="tx1"/>
                </a:solidFill>
              </a:rPr>
              <a:t>Data </a:t>
            </a:r>
            <a:r>
              <a:rPr lang="en-IN" dirty="0">
                <a:solidFill>
                  <a:schemeClr val="tx1"/>
                </a:solidFill>
              </a:rPr>
              <a:t>reliability</a:t>
            </a:r>
          </a:p>
        </p:txBody>
      </p:sp>
      <p:sp>
        <p:nvSpPr>
          <p:cNvPr id="3" name="Content Placeholder 2"/>
          <p:cNvSpPr>
            <a:spLocks noGrp="1"/>
          </p:cNvSpPr>
          <p:nvPr>
            <p:ph idx="1"/>
          </p:nvPr>
        </p:nvSpPr>
        <p:spPr/>
        <p:txBody>
          <a:bodyPr>
            <a:noAutofit/>
          </a:bodyPr>
          <a:lstStyle/>
          <a:p>
            <a:pPr marL="0" indent="0">
              <a:lnSpc>
                <a:spcPct val="150000"/>
              </a:lnSpc>
              <a:buNone/>
            </a:pPr>
            <a:r>
              <a:rPr lang="en-IN" sz="2400" dirty="0"/>
              <a:t>The more reliable the data is, the more precise the expectation. The data used to form an expectation in an analytical procedure may consist of external industry and economic data gathered through independent research. The source of the information available is particularly important. Internal data produced from systems and records that are covered by the audit, or that are not subject to manipulation by persons in a position to influence accounting activities, are generally considered more reliable.</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1403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756236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1124744"/>
            <a:ext cx="2947483" cy="4601183"/>
          </a:xfrm>
        </p:spPr>
        <p:txBody>
          <a:bodyPr/>
          <a:lstStyle/>
          <a:p>
            <a:pPr algn="ctr"/>
            <a:r>
              <a:rPr lang="en-IN" dirty="0">
                <a:solidFill>
                  <a:schemeClr val="tx1"/>
                </a:solidFill>
              </a:rPr>
              <a:t>3 </a:t>
            </a:r>
            <a:r>
              <a:rPr lang="en-IN" dirty="0" smtClean="0">
                <a:solidFill>
                  <a:schemeClr val="tx1"/>
                </a:solidFill>
              </a:rPr>
              <a:t/>
            </a:r>
            <a:br>
              <a:rPr lang="en-IN" dirty="0" smtClean="0">
                <a:solidFill>
                  <a:schemeClr val="tx1"/>
                </a:solidFill>
              </a:rPr>
            </a:br>
            <a:r>
              <a:rPr lang="en-IN" dirty="0" smtClean="0">
                <a:solidFill>
                  <a:schemeClr val="tx1"/>
                </a:solidFill>
              </a:rPr>
              <a:t>Predictability</a:t>
            </a:r>
            <a:endParaRPr lang="en-IN" dirty="0">
              <a:solidFill>
                <a:schemeClr val="tx1"/>
              </a:solidFill>
            </a:endParaRPr>
          </a:p>
        </p:txBody>
      </p:sp>
      <p:sp>
        <p:nvSpPr>
          <p:cNvPr id="3" name="Content Placeholder 2"/>
          <p:cNvSpPr>
            <a:spLocks noGrp="1"/>
          </p:cNvSpPr>
          <p:nvPr>
            <p:ph idx="1"/>
          </p:nvPr>
        </p:nvSpPr>
        <p:spPr/>
        <p:txBody>
          <a:bodyPr>
            <a:noAutofit/>
          </a:bodyPr>
          <a:lstStyle/>
          <a:p>
            <a:pPr marL="0" indent="0">
              <a:lnSpc>
                <a:spcPct val="150000"/>
              </a:lnSpc>
              <a:buNone/>
            </a:pPr>
            <a:r>
              <a:rPr lang="en-IN" sz="2400" dirty="0"/>
              <a:t>There is a direct correlation between the predictability of the data and the quality of the expectation derived from the data. Generally, the more precise an expectation is for an analytical procedure, the greater will be the potential reliability of that procedure. The use of non-financial data </a:t>
            </a:r>
            <a:r>
              <a:rPr lang="en-IN" sz="2400" dirty="0" smtClean="0"/>
              <a:t>(e.g. </a:t>
            </a:r>
            <a:r>
              <a:rPr lang="en-IN" sz="2400" dirty="0"/>
              <a:t>number of employees, occupancy rates, units produced) in developing an expectation may increase the auditor’s ability to predict account relationships. However, the information is subject to data reliability considerations mentioned above.</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15058"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099383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2492896"/>
            <a:ext cx="2663788" cy="2232248"/>
          </a:xfrm>
        </p:spPr>
        <p:txBody>
          <a:bodyPr>
            <a:normAutofit/>
          </a:bodyPr>
          <a:lstStyle/>
          <a:p>
            <a:pPr algn="ctr"/>
            <a:r>
              <a:rPr lang="en-IN" dirty="0">
                <a:solidFill>
                  <a:schemeClr val="tx1"/>
                </a:solidFill>
              </a:rPr>
              <a:t>4 </a:t>
            </a:r>
            <a:r>
              <a:rPr lang="en-IN" dirty="0" smtClean="0">
                <a:solidFill>
                  <a:schemeClr val="tx1"/>
                </a:solidFill>
              </a:rPr>
              <a:t/>
            </a:r>
            <a:br>
              <a:rPr lang="en-IN" dirty="0" smtClean="0">
                <a:solidFill>
                  <a:schemeClr val="tx1"/>
                </a:solidFill>
              </a:rPr>
            </a:br>
            <a:r>
              <a:rPr lang="en-IN" dirty="0" smtClean="0">
                <a:solidFill>
                  <a:schemeClr val="tx1"/>
                </a:solidFill>
              </a:rPr>
              <a:t>Type </a:t>
            </a:r>
            <a:r>
              <a:rPr lang="en-IN" dirty="0">
                <a:solidFill>
                  <a:schemeClr val="tx1"/>
                </a:solidFill>
              </a:rPr>
              <a:t>of analytical procedures</a:t>
            </a:r>
          </a:p>
        </p:txBody>
      </p:sp>
      <p:sp>
        <p:nvSpPr>
          <p:cNvPr id="3" name="Content Placeholder 2"/>
          <p:cNvSpPr>
            <a:spLocks noGrp="1"/>
          </p:cNvSpPr>
          <p:nvPr>
            <p:ph idx="1"/>
          </p:nvPr>
        </p:nvSpPr>
        <p:spPr>
          <a:xfrm>
            <a:off x="3567910" y="1268760"/>
            <a:ext cx="7920880" cy="4267200"/>
          </a:xfrm>
        </p:spPr>
        <p:txBody>
          <a:bodyPr>
            <a:noAutofit/>
          </a:bodyPr>
          <a:lstStyle/>
          <a:p>
            <a:pPr marL="0" indent="0">
              <a:lnSpc>
                <a:spcPct val="150000"/>
              </a:lnSpc>
              <a:buNone/>
            </a:pPr>
            <a:r>
              <a:rPr lang="en-IN" dirty="0"/>
              <a:t>There are several types of analytical procedures commonly used as substantive procedures and will influence the precision of the expectation. The auditor chooses among these procedures based on his objectives for the procedures </a:t>
            </a:r>
            <a:r>
              <a:rPr lang="en-IN" dirty="0" smtClean="0"/>
              <a:t>(i.e. </a:t>
            </a:r>
            <a:r>
              <a:rPr lang="en-IN" dirty="0"/>
              <a:t>purpose of the test, desired level of assurance).</a:t>
            </a:r>
          </a:p>
          <a:p>
            <a:pPr marL="0" indent="0">
              <a:lnSpc>
                <a:spcPct val="150000"/>
              </a:lnSpc>
              <a:buNone/>
            </a:pPr>
            <a:r>
              <a:rPr lang="en-IN" sz="2400" b="1" dirty="0"/>
              <a:t>Trend analysis </a:t>
            </a:r>
            <a:r>
              <a:rPr lang="en-IN" dirty="0"/>
              <a:t>– the analysis of changes in an account over time.</a:t>
            </a:r>
          </a:p>
          <a:p>
            <a:pPr marL="0" indent="0">
              <a:lnSpc>
                <a:spcPct val="150000"/>
              </a:lnSpc>
              <a:buNone/>
            </a:pPr>
            <a:r>
              <a:rPr lang="en-IN" sz="2400" b="1" dirty="0"/>
              <a:t>Ratio analysis </a:t>
            </a:r>
            <a:r>
              <a:rPr lang="en-IN" dirty="0"/>
              <a:t>– the comparison, across time or to a benchmark, of relationships between financial statement accounts and between an account and non-financial data.</a:t>
            </a:r>
          </a:p>
          <a:p>
            <a:pPr marL="0" indent="0">
              <a:lnSpc>
                <a:spcPct val="150000"/>
              </a:lnSpc>
              <a:buNone/>
            </a:pPr>
            <a:r>
              <a:rPr lang="en-IN" sz="2400" b="1" dirty="0"/>
              <a:t>Reasonableness testing </a:t>
            </a:r>
            <a:r>
              <a:rPr lang="en-IN" dirty="0"/>
              <a:t>– the analysis of accounts, or changes in accounts between accounting periods, that involves the development of a model to form an expectation based on financial data, non - financial data, or both</a:t>
            </a:r>
            <a:r>
              <a:rPr lang="en-IN" dirty="0" smtClean="0"/>
              <a:t>.</a:t>
            </a:r>
            <a:endParaRPr lang="en-IN" dirty="0"/>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16082"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546642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52919" y="1123837"/>
            <a:ext cx="2947482" cy="2305163"/>
          </a:xfrm>
        </p:spPr>
        <p:txBody>
          <a:bodyPr/>
          <a:lstStyle/>
          <a:p>
            <a:r>
              <a:rPr lang="en-IN" b="1" dirty="0" smtClean="0">
                <a:solidFill>
                  <a:schemeClr val="tx1"/>
                </a:solidFill>
              </a:rPr>
              <a:t>Contents:</a:t>
            </a:r>
            <a:endParaRPr b="1" dirty="0">
              <a:solidFill>
                <a:schemeClr val="tx1"/>
              </a:solidFill>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383751830"/>
              </p:ext>
            </p:extLst>
          </p:nvPr>
        </p:nvGraphicFramePr>
        <p:xfrm>
          <a:off x="3575720" y="1196752"/>
          <a:ext cx="8136904" cy="180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2963144" y="654416"/>
            <a:ext cx="7704856" cy="369332"/>
          </a:xfrm>
          <a:prstGeom prst="rect">
            <a:avLst/>
          </a:prstGeom>
          <a:noFill/>
        </p:spPr>
        <p:txBody>
          <a:bodyPr wrap="square" rtlCol="0">
            <a:spAutoFit/>
          </a:bodyPr>
          <a:lstStyle/>
          <a:p>
            <a:pPr algn="r"/>
            <a:r>
              <a:rPr lang="en-IN" i="1" dirty="0" smtClean="0"/>
              <a:t>Click on the topic to directly approach a topic.</a:t>
            </a:r>
            <a:endParaRPr lang="en-IN" i="1" dirty="0"/>
          </a:p>
        </p:txBody>
      </p:sp>
      <p:graphicFrame>
        <p:nvGraphicFramePr>
          <p:cNvPr id="9" name="Object 8"/>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99698" name="Bitmap Image" r:id="rId8" imgW="743054" imgH="847843" progId="Paint.Picture">
                  <p:embed/>
                </p:oleObj>
              </mc:Choice>
              <mc:Fallback>
                <p:oleObj name="Bitmap Image" r:id="rId8" imgW="743054" imgH="847843" progId="Paint.Picture">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0" name="Picture 9" descr="RTI LOGO RAC copy"/>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
        <p:nvSpPr>
          <p:cNvPr id="4" name="TextBox 3"/>
          <p:cNvSpPr txBox="1"/>
          <p:nvPr/>
        </p:nvSpPr>
        <p:spPr>
          <a:xfrm>
            <a:off x="3690023" y="3284984"/>
            <a:ext cx="8136904" cy="3000821"/>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IN" b="1" dirty="0" smtClean="0"/>
              <a:t>The first part </a:t>
            </a:r>
            <a:r>
              <a:rPr lang="en-IN" dirty="0" smtClean="0"/>
              <a:t>of the module introduces the reader to the General overview of Analytical procedures and their use in audit. </a:t>
            </a:r>
            <a:endParaRPr lang="en-IN" dirty="0"/>
          </a:p>
          <a:p>
            <a:pPr marL="285750" indent="-285750">
              <a:lnSpc>
                <a:spcPct val="150000"/>
              </a:lnSpc>
              <a:buFont typeface="Wingdings" panose="05000000000000000000" pitchFamily="2" charset="2"/>
              <a:buChar char="Ø"/>
            </a:pPr>
            <a:r>
              <a:rPr lang="en-IN" b="1" dirty="0" smtClean="0"/>
              <a:t>The Second part </a:t>
            </a:r>
            <a:r>
              <a:rPr lang="en-IN" dirty="0" smtClean="0"/>
              <a:t>discusses some simple analytical procedures and end with ratio analysis.</a:t>
            </a:r>
          </a:p>
          <a:p>
            <a:pPr marL="285750" indent="-285750">
              <a:lnSpc>
                <a:spcPct val="150000"/>
              </a:lnSpc>
              <a:buFont typeface="Wingdings" panose="05000000000000000000" pitchFamily="2" charset="2"/>
              <a:buChar char="Ø"/>
            </a:pPr>
            <a:r>
              <a:rPr lang="en-IN" b="1" dirty="0" smtClean="0"/>
              <a:t>The third part </a:t>
            </a:r>
            <a:r>
              <a:rPr lang="en-IN" dirty="0" smtClean="0"/>
              <a:t>contains Du Pont analysis and is an course at an advanced level. It is necessary that Trainees attempting to learn Du Pont analysis must have a good grasp of the basic terms of the financial statements.</a:t>
            </a:r>
            <a:endParaRPr lang="en-IN" dirty="0"/>
          </a:p>
        </p:txBody>
      </p:sp>
      <p:sp>
        <p:nvSpPr>
          <p:cNvPr id="8" name="TextBox 7"/>
          <p:cNvSpPr txBox="1"/>
          <p:nvPr/>
        </p:nvSpPr>
        <p:spPr>
          <a:xfrm>
            <a:off x="119336" y="3514212"/>
            <a:ext cx="3168352" cy="1754326"/>
          </a:xfrm>
          <a:prstGeom prst="rect">
            <a:avLst/>
          </a:prstGeom>
          <a:noFill/>
        </p:spPr>
        <p:txBody>
          <a:bodyPr wrap="square" rtlCol="0">
            <a:spAutoFit/>
          </a:bodyPr>
          <a:lstStyle/>
          <a:p>
            <a:pPr>
              <a:lnSpc>
                <a:spcPct val="150000"/>
              </a:lnSpc>
            </a:pPr>
            <a:r>
              <a:rPr lang="en-IN" i="1" dirty="0" smtClean="0"/>
              <a:t>Relevant ISSAI/ISA are hyperlinked where mentioned and can be accessed through that hyperlink</a:t>
            </a:r>
            <a:endParaRPr lang="en-IN" i="1" dirty="0"/>
          </a:p>
        </p:txBody>
      </p:sp>
    </p:spTree>
    <p:extLst>
      <p:ext uri="{BB962C8B-B14F-4D97-AF65-F5344CB8AC3E}">
        <p14:creationId xmlns:p14="http://schemas.microsoft.com/office/powerpoint/2010/main" val="2785632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tx1"/>
                </a:solidFill>
              </a:rPr>
              <a:t>4 </a:t>
            </a:r>
            <a:r>
              <a:rPr lang="en-IN" dirty="0" smtClean="0">
                <a:solidFill>
                  <a:schemeClr val="tx1"/>
                </a:solidFill>
              </a:rPr>
              <a:t/>
            </a:r>
            <a:br>
              <a:rPr lang="en-IN" dirty="0" smtClean="0">
                <a:solidFill>
                  <a:schemeClr val="tx1"/>
                </a:solidFill>
              </a:rPr>
            </a:br>
            <a:r>
              <a:rPr lang="en-IN" dirty="0" smtClean="0">
                <a:solidFill>
                  <a:schemeClr val="tx1"/>
                </a:solidFill>
              </a:rPr>
              <a:t>Type </a:t>
            </a:r>
            <a:r>
              <a:rPr lang="en-IN" dirty="0">
                <a:solidFill>
                  <a:schemeClr val="tx1"/>
                </a:solidFill>
              </a:rPr>
              <a:t>of analytical </a:t>
            </a:r>
            <a:r>
              <a:rPr lang="en-IN" dirty="0" smtClean="0">
                <a:solidFill>
                  <a:schemeClr val="tx1"/>
                </a:solidFill>
              </a:rPr>
              <a:t>procedures </a:t>
            </a:r>
            <a:r>
              <a:rPr lang="en-IN" sz="2400" dirty="0" err="1" smtClean="0">
                <a:solidFill>
                  <a:schemeClr val="tx1"/>
                </a:solidFill>
              </a:rPr>
              <a:t>contd</a:t>
            </a:r>
            <a:r>
              <a:rPr lang="en-IN" sz="2400" dirty="0" smtClean="0">
                <a:solidFill>
                  <a:schemeClr val="tx1"/>
                </a:solidFill>
              </a:rPr>
              <a:t>……</a:t>
            </a:r>
            <a:endParaRPr lang="en-IN" sz="2400" dirty="0">
              <a:solidFill>
                <a:schemeClr val="tx1"/>
              </a:solidFill>
            </a:endParaRPr>
          </a:p>
        </p:txBody>
      </p:sp>
      <p:sp>
        <p:nvSpPr>
          <p:cNvPr id="3" name="Content Placeholder 2"/>
          <p:cNvSpPr>
            <a:spLocks noGrp="1"/>
          </p:cNvSpPr>
          <p:nvPr>
            <p:ph idx="1"/>
          </p:nvPr>
        </p:nvSpPr>
        <p:spPr/>
        <p:txBody>
          <a:bodyPr>
            <a:normAutofit fontScale="92500" lnSpcReduction="10000"/>
          </a:bodyPr>
          <a:lstStyle/>
          <a:p>
            <a:pPr marL="0" indent="0">
              <a:lnSpc>
                <a:spcPct val="150000"/>
              </a:lnSpc>
              <a:buNone/>
            </a:pPr>
            <a:r>
              <a:rPr lang="en-IN" dirty="0"/>
              <a:t>Each of the types uses a different method to form an expectation. They are ranked from lowest to highest in order of their inherent precision. Scanning analytics are different from the other types of analytical procedures in that scanning analytics search within accounts or other entity data to identify anomalous individual items, while the other types use aggregated financial information.</a:t>
            </a:r>
          </a:p>
          <a:p>
            <a:pPr marL="0" indent="0">
              <a:lnSpc>
                <a:spcPct val="150000"/>
              </a:lnSpc>
              <a:buNone/>
            </a:pPr>
            <a:r>
              <a:rPr lang="en-IN" dirty="0" smtClean="0"/>
              <a:t>If </a:t>
            </a:r>
            <a:r>
              <a:rPr lang="en-IN" dirty="0"/>
              <a:t>the auditor needs a high level of assurance from a substantive analytical procedure, s/he should develop a relatively precise expectation by selecting an appropriate analytical procedure </a:t>
            </a:r>
            <a:r>
              <a:rPr lang="en-IN" dirty="0" smtClean="0"/>
              <a:t>(e.g. </a:t>
            </a:r>
            <a:r>
              <a:rPr lang="en-IN" dirty="0"/>
              <a:t>a reasonableness test instead of a simple trend or ‘flux’ analysis). Thus, determining which type of substantive analytical procedure to use is a matter of professional judgment.</a:t>
            </a:r>
          </a:p>
        </p:txBody>
      </p:sp>
      <p:graphicFrame>
        <p:nvGraphicFramePr>
          <p:cNvPr id="7" name="Object 6"/>
          <p:cNvGraphicFramePr>
            <a:graphicFrameLocks noChangeAspect="1"/>
          </p:cNvGraphicFramePr>
          <p:nvPr>
            <p:extLst/>
          </p:nvPr>
        </p:nvGraphicFramePr>
        <p:xfrm>
          <a:off x="6351" y="24652"/>
          <a:ext cx="470168" cy="752268"/>
        </p:xfrm>
        <a:graphic>
          <a:graphicData uri="http://schemas.openxmlformats.org/presentationml/2006/ole">
            <mc:AlternateContent xmlns:mc="http://schemas.openxmlformats.org/markup-compatibility/2006">
              <mc:Choice xmlns:v="urn:schemas-microsoft-com:vml" Requires="v">
                <p:oleObj spid="_x0000_s21710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24652"/>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8610"/>
            <a:ext cx="676275" cy="685800"/>
          </a:xfrm>
          <a:prstGeom prst="rect">
            <a:avLst/>
          </a:prstGeom>
          <a:noFill/>
          <a:ln>
            <a:noFill/>
          </a:ln>
        </p:spPr>
      </p:pic>
    </p:spTree>
    <p:extLst>
      <p:ext uri="{BB962C8B-B14F-4D97-AF65-F5344CB8AC3E}">
        <p14:creationId xmlns:p14="http://schemas.microsoft.com/office/powerpoint/2010/main" val="2105404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2954613"/>
            <a:ext cx="2304256" cy="720080"/>
          </a:xfrm>
        </p:spPr>
        <p:txBody>
          <a:bodyPr/>
          <a:lstStyle/>
          <a:p>
            <a:r>
              <a:rPr lang="en-IN" dirty="0" smtClean="0">
                <a:solidFill>
                  <a:schemeClr val="tx1"/>
                </a:solidFill>
              </a:rPr>
              <a:t>Summary</a:t>
            </a:r>
            <a:endParaRPr lang="en-IN" dirty="0">
              <a:solidFill>
                <a:schemeClr val="tx1"/>
              </a:solidFill>
            </a:endParaRPr>
          </a:p>
        </p:txBody>
      </p:sp>
      <p:sp>
        <p:nvSpPr>
          <p:cNvPr id="3" name="Content Placeholder 2"/>
          <p:cNvSpPr>
            <a:spLocks noGrp="1"/>
          </p:cNvSpPr>
          <p:nvPr>
            <p:ph idx="1"/>
          </p:nvPr>
        </p:nvSpPr>
        <p:spPr>
          <a:xfrm>
            <a:off x="3784442" y="1052736"/>
            <a:ext cx="8000190" cy="4768552"/>
          </a:xfrm>
        </p:spPr>
        <p:txBody>
          <a:bodyPr>
            <a:noAutofit/>
          </a:bodyPr>
          <a:lstStyle/>
          <a:p>
            <a:pPr marL="0" indent="0">
              <a:lnSpc>
                <a:spcPct val="170000"/>
              </a:lnSpc>
              <a:buNone/>
            </a:pPr>
            <a:r>
              <a:rPr lang="en-IN" sz="1600" dirty="0"/>
              <a:t>In summary, there is a direct correlation between the type of analytical procedure selected and the precision it can provide. Generally, the more precision inherent in an analytical procedure used, the greater the potential reliability of that procedure.</a:t>
            </a:r>
          </a:p>
          <a:p>
            <a:pPr marL="0" indent="0">
              <a:lnSpc>
                <a:spcPct val="170000"/>
              </a:lnSpc>
              <a:spcBef>
                <a:spcPts val="600"/>
              </a:spcBef>
              <a:buNone/>
            </a:pPr>
            <a:r>
              <a:rPr lang="en-IN" sz="2400" b="1" dirty="0" smtClean="0"/>
              <a:t>Key </a:t>
            </a:r>
            <a:r>
              <a:rPr lang="en-IN" sz="2400" b="1" dirty="0"/>
              <a:t>messages:</a:t>
            </a:r>
          </a:p>
          <a:p>
            <a:pPr>
              <a:lnSpc>
                <a:spcPct val="170000"/>
              </a:lnSpc>
              <a:spcBef>
                <a:spcPts val="600"/>
              </a:spcBef>
              <a:buFont typeface="Wingdings" panose="05000000000000000000" pitchFamily="2" charset="2"/>
              <a:buChar char="v"/>
            </a:pPr>
            <a:r>
              <a:rPr lang="en-IN" sz="1600" dirty="0"/>
              <a:t>Substantive analytical procedures play an important part in a risk-based audit approach.</a:t>
            </a:r>
          </a:p>
          <a:p>
            <a:pPr>
              <a:lnSpc>
                <a:spcPct val="170000"/>
              </a:lnSpc>
              <a:spcBef>
                <a:spcPts val="600"/>
              </a:spcBef>
              <a:buFont typeface="Wingdings" panose="05000000000000000000" pitchFamily="2" charset="2"/>
              <a:buChar char="v"/>
            </a:pPr>
            <a:r>
              <a:rPr lang="en-IN" sz="1600" dirty="0"/>
              <a:t>Properly designed and executed analytical procedures can allow the auditor to achieve audit objectives more efficiently by reducing or replacing other detailed audit testing.</a:t>
            </a:r>
          </a:p>
          <a:p>
            <a:pPr>
              <a:lnSpc>
                <a:spcPct val="170000"/>
              </a:lnSpc>
              <a:spcBef>
                <a:spcPts val="600"/>
              </a:spcBef>
              <a:buFont typeface="Wingdings" panose="05000000000000000000" pitchFamily="2" charset="2"/>
              <a:buChar char="v"/>
            </a:pPr>
            <a:r>
              <a:rPr lang="en-IN" sz="1600" dirty="0"/>
              <a:t>The effectiveness of analytical procedures depends on the auditor’s understanding of the entity and its environment and the use of professional judgment; therefore, analytical procedures should be performed or reviewed by senior members of the engagement team.</a:t>
            </a:r>
          </a:p>
          <a:p>
            <a:pPr>
              <a:lnSpc>
                <a:spcPct val="170000"/>
              </a:lnSpc>
              <a:spcBef>
                <a:spcPts val="600"/>
              </a:spcBef>
              <a:buFont typeface="Wingdings" panose="05000000000000000000" pitchFamily="2" charset="2"/>
              <a:buChar char="v"/>
            </a:pPr>
            <a:r>
              <a:rPr lang="en-IN" sz="1600" dirty="0"/>
              <a:t>It is vital that the analytical procedures be sufficiently documented to enable an experienced auditor, having no previous connection with the audit, to understand the work done (</a:t>
            </a:r>
            <a:r>
              <a:rPr lang="en-IN" sz="1600" dirty="0">
                <a:hlinkClick r:id="rId3" action="ppaction://hlinkfile"/>
              </a:rPr>
              <a:t>ISA </a:t>
            </a:r>
            <a:r>
              <a:rPr lang="en-IN" sz="1600" dirty="0" smtClean="0">
                <a:hlinkClick r:id="rId3" action="ppaction://hlinkfile"/>
              </a:rPr>
              <a:t>230/ ISSAI1230</a:t>
            </a:r>
            <a:r>
              <a:rPr lang="en-IN" sz="1600" dirty="0" smtClean="0"/>
              <a:t>).</a:t>
            </a:r>
            <a:endParaRPr lang="en-IN" sz="1600" dirty="0"/>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18130"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491506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0" y="410807"/>
            <a:ext cx="7315200" cy="3255264"/>
          </a:xfrm>
        </p:spPr>
        <p:txBody>
          <a:bodyPr/>
          <a:lstStyle/>
          <a:p>
            <a:r>
              <a:rPr lang="en-IN" dirty="0" smtClean="0"/>
              <a:t>Various Numerical Procedures</a:t>
            </a:r>
            <a:endParaRPr lang="en-IN" dirty="0"/>
          </a:p>
        </p:txBody>
      </p:sp>
      <p:sp>
        <p:nvSpPr>
          <p:cNvPr id="4" name="Text Placeholder 3"/>
          <p:cNvSpPr>
            <a:spLocks noGrp="1"/>
          </p:cNvSpPr>
          <p:nvPr>
            <p:ph type="body" idx="1"/>
          </p:nvPr>
        </p:nvSpPr>
        <p:spPr>
          <a:xfrm>
            <a:off x="3886200" y="4293096"/>
            <a:ext cx="7315200" cy="914400"/>
          </a:xfrm>
        </p:spPr>
        <p:txBody>
          <a:bodyPr>
            <a:normAutofit fontScale="70000" lnSpcReduction="20000"/>
          </a:bodyPr>
          <a:lstStyle/>
          <a:p>
            <a:pPr>
              <a:lnSpc>
                <a:spcPct val="160000"/>
              </a:lnSpc>
            </a:pPr>
            <a:r>
              <a:rPr lang="en-IN" dirty="0" smtClean="0"/>
              <a:t>The subsequent slides discuss various numerical procedures that could be used not only as an audit technique, but also for the purpose of assessing performance of entities.</a:t>
            </a:r>
            <a:endParaRPr lang="en-IN" dirty="0"/>
          </a:p>
        </p:txBody>
      </p:sp>
      <p:sp>
        <p:nvSpPr>
          <p:cNvPr id="5" name="Date Placeholder 1"/>
          <p:cNvSpPr txBox="1">
            <a:spLocks/>
          </p:cNvSpPr>
          <p:nvPr/>
        </p:nvSpPr>
        <p:spPr>
          <a:xfrm>
            <a:off x="262465" y="6356354"/>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581632E-349F-4D5D-A0C2-E145B2849BA0}" type="datetime2">
              <a:rPr lang="en-US" smtClean="0">
                <a:solidFill>
                  <a:prstClr val="black">
                    <a:lumMod val="50000"/>
                    <a:lumOff val="50000"/>
                  </a:prstClr>
                </a:solidFill>
              </a:rPr>
              <a:pPr/>
              <a:t>Wednesday, October 11, 2017</a:t>
            </a:fld>
            <a:endParaRPr lang="en-US" dirty="0">
              <a:solidFill>
                <a:prstClr val="black">
                  <a:lumMod val="50000"/>
                  <a:lumOff val="50000"/>
                </a:prstClr>
              </a:solidFill>
            </a:endParaRPr>
          </a:p>
        </p:txBody>
      </p:sp>
      <p:sp>
        <p:nvSpPr>
          <p:cNvPr id="6" name="Footer Placeholder 2"/>
          <p:cNvSpPr txBox="1">
            <a:spLocks/>
          </p:cNvSpPr>
          <p:nvPr/>
        </p:nvSpPr>
        <p:spPr>
          <a:xfrm>
            <a:off x="3869268" y="6356354"/>
            <a:ext cx="591151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solidFill>
                  <a:prstClr val="black">
                    <a:lumMod val="50000"/>
                    <a:lumOff val="50000"/>
                  </a:prstClr>
                </a:solidFill>
              </a:rPr>
              <a:t>Regional Training Institute, Kolkata</a:t>
            </a:r>
            <a:endParaRPr lang="en-US" dirty="0">
              <a:solidFill>
                <a:prstClr val="black">
                  <a:lumMod val="50000"/>
                  <a:lumOff val="50000"/>
                </a:prstClr>
              </a:solidFill>
            </a:endParaRP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1915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571965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92" name="Rectangle 8"/>
          <p:cNvSpPr>
            <a:spLocks noGrp="1" noChangeArrowheads="1"/>
          </p:cNvSpPr>
          <p:nvPr>
            <p:ph type="title"/>
          </p:nvPr>
        </p:nvSpPr>
        <p:spPr>
          <a:noFill/>
          <a:ln/>
        </p:spPr>
        <p:txBody>
          <a:bodyPr/>
          <a:lstStyle/>
          <a:p>
            <a:pPr>
              <a:lnSpc>
                <a:spcPct val="150000"/>
              </a:lnSpc>
            </a:pPr>
            <a:r>
              <a:rPr lang="en-US" altLang="en-US" sz="4400" dirty="0">
                <a:solidFill>
                  <a:schemeClr val="tx1"/>
                </a:solidFill>
              </a:rPr>
              <a:t>Methods of</a:t>
            </a:r>
            <a:br>
              <a:rPr lang="en-US" altLang="en-US" sz="4400" dirty="0">
                <a:solidFill>
                  <a:schemeClr val="tx1"/>
                </a:solidFill>
              </a:rPr>
            </a:br>
            <a:r>
              <a:rPr lang="en-US" altLang="en-US" sz="4400" dirty="0">
                <a:solidFill>
                  <a:schemeClr val="tx1"/>
                </a:solidFill>
              </a:rPr>
              <a:t>Financial Statement Analysis</a:t>
            </a:r>
            <a:endParaRPr lang="en-US" altLang="en-US" dirty="0">
              <a:solidFill>
                <a:schemeClr val="tx1"/>
              </a:solidFill>
            </a:endParaRPr>
          </a:p>
        </p:txBody>
      </p:sp>
      <p:sp>
        <p:nvSpPr>
          <p:cNvPr id="93187" name="Rectangle 3"/>
          <p:cNvSpPr>
            <a:spLocks noGrp="1" noChangeArrowheads="1"/>
          </p:cNvSpPr>
          <p:nvPr>
            <p:ph idx="1"/>
          </p:nvPr>
        </p:nvSpPr>
        <p:spPr>
          <a:xfrm>
            <a:off x="3869268" y="934247"/>
            <a:ext cx="7772400" cy="3886200"/>
          </a:xfrm>
          <a:noFill/>
          <a:ln/>
        </p:spPr>
        <p:txBody>
          <a:bodyPr>
            <a:normAutofit lnSpcReduction="10000"/>
          </a:bodyPr>
          <a:lstStyle/>
          <a:p>
            <a:pPr>
              <a:spcBef>
                <a:spcPct val="40000"/>
              </a:spcBef>
            </a:pPr>
            <a:r>
              <a:rPr lang="en-US" altLang="en-US" sz="3600" dirty="0">
                <a:hlinkClick r:id="" action="ppaction://customshow?id=4&amp;return=true"/>
              </a:rPr>
              <a:t>Horizontal Analysis</a:t>
            </a:r>
            <a:endParaRPr lang="en-US" altLang="en-US" sz="3600" dirty="0"/>
          </a:p>
          <a:p>
            <a:pPr>
              <a:spcBef>
                <a:spcPct val="40000"/>
              </a:spcBef>
            </a:pPr>
            <a:r>
              <a:rPr lang="en-US" altLang="en-US" sz="3600" dirty="0">
                <a:hlinkClick r:id="" action="ppaction://customshow?id=5&amp;return=true"/>
              </a:rPr>
              <a:t>Vertical Analysis</a:t>
            </a:r>
            <a:endParaRPr lang="en-US" altLang="en-US" sz="3600" dirty="0"/>
          </a:p>
          <a:p>
            <a:pPr>
              <a:spcBef>
                <a:spcPct val="40000"/>
              </a:spcBef>
            </a:pPr>
            <a:r>
              <a:rPr lang="en-US" altLang="en-US" sz="3600" dirty="0">
                <a:hlinkClick r:id="" action="ppaction://customshow?id=6&amp;return=true"/>
              </a:rPr>
              <a:t>Common-Size Statements</a:t>
            </a:r>
            <a:endParaRPr lang="en-US" altLang="en-US" sz="3600" dirty="0"/>
          </a:p>
          <a:p>
            <a:pPr>
              <a:spcBef>
                <a:spcPct val="40000"/>
              </a:spcBef>
            </a:pPr>
            <a:r>
              <a:rPr lang="en-US" altLang="en-US" sz="3600" dirty="0">
                <a:hlinkClick r:id="" action="ppaction://customshow?id=7&amp;return=true"/>
              </a:rPr>
              <a:t>Trend Percentages</a:t>
            </a:r>
            <a:endParaRPr lang="en-US" altLang="en-US" sz="3600" dirty="0"/>
          </a:p>
          <a:p>
            <a:pPr>
              <a:spcBef>
                <a:spcPct val="40000"/>
              </a:spcBef>
            </a:pPr>
            <a:r>
              <a:rPr lang="en-US" altLang="en-US" sz="3600" dirty="0">
                <a:hlinkClick r:id="" action="ppaction://customshow?id=3&amp;return=true"/>
              </a:rPr>
              <a:t>Ratio </a:t>
            </a:r>
            <a:r>
              <a:rPr lang="en-US" altLang="en-US" sz="3600" dirty="0" smtClean="0">
                <a:hlinkClick r:id="" action="ppaction://customshow?id=3&amp;return=true"/>
              </a:rPr>
              <a:t>Analysis</a:t>
            </a:r>
            <a:endParaRPr lang="en-US" altLang="en-US" sz="3600" dirty="0" smtClean="0"/>
          </a:p>
          <a:p>
            <a:pPr>
              <a:spcBef>
                <a:spcPct val="40000"/>
              </a:spcBef>
            </a:pPr>
            <a:r>
              <a:rPr lang="en-US" altLang="en-US" sz="3600" dirty="0" smtClean="0">
                <a:hlinkClick r:id="" action="ppaction://customshow?id=2&amp;return=true"/>
              </a:rPr>
              <a:t>Du Pont Analysis</a:t>
            </a:r>
            <a:endParaRPr lang="en-US" altLang="en-US" sz="3600" dirty="0"/>
          </a:p>
        </p:txBody>
      </p:sp>
      <p:graphicFrame>
        <p:nvGraphicFramePr>
          <p:cNvPr id="93188" name="Object 4">
            <a:hlinkClick r:id="" action="ppaction://ole?verb=0"/>
          </p:cNvPr>
          <p:cNvGraphicFramePr>
            <a:graphicFrameLocks/>
          </p:cNvGraphicFramePr>
          <p:nvPr/>
        </p:nvGraphicFramePr>
        <p:xfrm>
          <a:off x="7543800" y="3048001"/>
          <a:ext cx="3124200" cy="3757613"/>
        </p:xfrm>
        <a:graphic>
          <a:graphicData uri="http://schemas.openxmlformats.org/presentationml/2006/ole">
            <mc:AlternateContent xmlns:mc="http://schemas.openxmlformats.org/markup-compatibility/2006">
              <mc:Choice xmlns:v="urn:schemas-microsoft-com:vml" Requires="v">
                <p:oleObj spid="_x0000_s89140" name="Microsoft ClipArt Gallery" r:id="rId3" imgW="5163840" imgH="6010200" progId="MS_ClipArt_Gallery">
                  <p:embed/>
                </p:oleObj>
              </mc:Choice>
              <mc:Fallback>
                <p:oleObj name="Microsoft ClipArt Gallery" r:id="rId3" imgW="5163840" imgH="6010200" progId="MS_ClipArt_Gallery">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048001"/>
                        <a:ext cx="3124200" cy="3757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89141"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
        <p:nvSpPr>
          <p:cNvPr id="5" name="Right Arrow 4"/>
          <p:cNvSpPr/>
          <p:nvPr/>
        </p:nvSpPr>
        <p:spPr>
          <a:xfrm rot="18846029">
            <a:off x="5130470" y="5171984"/>
            <a:ext cx="1152128" cy="4087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TextBox 5"/>
          <p:cNvSpPr txBox="1"/>
          <p:nvPr/>
        </p:nvSpPr>
        <p:spPr>
          <a:xfrm>
            <a:off x="3459653" y="5725024"/>
            <a:ext cx="1728192" cy="369332"/>
          </a:xfrm>
          <a:prstGeom prst="rect">
            <a:avLst/>
          </a:prstGeom>
          <a:solidFill>
            <a:schemeClr val="accent5">
              <a:lumMod val="60000"/>
              <a:lumOff val="40000"/>
            </a:schemeClr>
          </a:solidFill>
        </p:spPr>
        <p:txBody>
          <a:bodyPr wrap="square" rtlCol="0">
            <a:spAutoFit/>
          </a:bodyPr>
          <a:lstStyle/>
          <a:p>
            <a:r>
              <a:rPr lang="en-IN" dirty="0" smtClean="0"/>
              <a:t>Advanced level</a:t>
            </a:r>
            <a:endParaRPr lang="en-IN" dirty="0"/>
          </a:p>
        </p:txBody>
      </p:sp>
      <p:sp>
        <p:nvSpPr>
          <p:cNvPr id="7" name="TextBox 6"/>
          <p:cNvSpPr txBox="1"/>
          <p:nvPr/>
        </p:nvSpPr>
        <p:spPr>
          <a:xfrm>
            <a:off x="6023992" y="196231"/>
            <a:ext cx="5184576" cy="369332"/>
          </a:xfrm>
          <a:prstGeom prst="rect">
            <a:avLst/>
          </a:prstGeom>
          <a:noFill/>
        </p:spPr>
        <p:txBody>
          <a:bodyPr wrap="square" rtlCol="0">
            <a:spAutoFit/>
          </a:bodyPr>
          <a:lstStyle/>
          <a:p>
            <a:r>
              <a:rPr lang="en-IN" i="1" dirty="0" smtClean="0"/>
              <a:t>Click on the topic to go directly to that topic</a:t>
            </a:r>
            <a:endParaRPr lang="en-IN" i="1" dirty="0"/>
          </a:p>
        </p:txBody>
      </p:sp>
    </p:spTree>
    <p:extLst>
      <p:ext uri="{BB962C8B-B14F-4D97-AF65-F5344CB8AC3E}">
        <p14:creationId xmlns:p14="http://schemas.microsoft.com/office/powerpoint/2010/main" val="3590835072"/>
      </p:ext>
    </p:extLst>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3187">
                                            <p:bg/>
                                          </p:spTgt>
                                        </p:tgtEl>
                                        <p:attrNameLst>
                                          <p:attrName>style.visibility</p:attrName>
                                        </p:attrNameLst>
                                      </p:cBhvr>
                                      <p:to>
                                        <p:strVal val="visible"/>
                                      </p:to>
                                    </p:set>
                                    <p:anim calcmode="lin" valueType="num">
                                      <p:cBhvr additive="base">
                                        <p:cTn id="7" dur="500" fill="hold"/>
                                        <p:tgtEl>
                                          <p:spTgt spid="9318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93187">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3187">
                                            <p:txEl>
                                              <p:pRg st="0" end="0"/>
                                            </p:txEl>
                                          </p:spTgt>
                                        </p:tgtEl>
                                        <p:attrNameLst>
                                          <p:attrName>style.visibility</p:attrName>
                                        </p:attrNameLst>
                                      </p:cBhvr>
                                      <p:to>
                                        <p:strVal val="visible"/>
                                      </p:to>
                                    </p:set>
                                    <p:anim calcmode="lin" valueType="num">
                                      <p:cBhvr additive="base">
                                        <p:cTn id="13" dur="500" fill="hold"/>
                                        <p:tgtEl>
                                          <p:spTgt spid="9318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31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3187">
                                            <p:txEl>
                                              <p:pRg st="1" end="1"/>
                                            </p:txEl>
                                          </p:spTgt>
                                        </p:tgtEl>
                                        <p:attrNameLst>
                                          <p:attrName>style.visibility</p:attrName>
                                        </p:attrNameLst>
                                      </p:cBhvr>
                                      <p:to>
                                        <p:strVal val="visible"/>
                                      </p:to>
                                    </p:set>
                                    <p:anim calcmode="lin" valueType="num">
                                      <p:cBhvr additive="base">
                                        <p:cTn id="19" dur="500" fill="hold"/>
                                        <p:tgtEl>
                                          <p:spTgt spid="9318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31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3187">
                                            <p:txEl>
                                              <p:pRg st="2" end="2"/>
                                            </p:txEl>
                                          </p:spTgt>
                                        </p:tgtEl>
                                        <p:attrNameLst>
                                          <p:attrName>style.visibility</p:attrName>
                                        </p:attrNameLst>
                                      </p:cBhvr>
                                      <p:to>
                                        <p:strVal val="visible"/>
                                      </p:to>
                                    </p:set>
                                    <p:anim calcmode="lin" valueType="num">
                                      <p:cBhvr additive="base">
                                        <p:cTn id="25" dur="500" fill="hold"/>
                                        <p:tgtEl>
                                          <p:spTgt spid="9318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31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3187">
                                            <p:txEl>
                                              <p:pRg st="3" end="3"/>
                                            </p:txEl>
                                          </p:spTgt>
                                        </p:tgtEl>
                                        <p:attrNameLst>
                                          <p:attrName>style.visibility</p:attrName>
                                        </p:attrNameLst>
                                      </p:cBhvr>
                                      <p:to>
                                        <p:strVal val="visible"/>
                                      </p:to>
                                    </p:set>
                                    <p:anim calcmode="lin" valueType="num">
                                      <p:cBhvr additive="base">
                                        <p:cTn id="31" dur="500" fill="hold"/>
                                        <p:tgtEl>
                                          <p:spTgt spid="9318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31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3187">
                                            <p:txEl>
                                              <p:pRg st="4" end="4"/>
                                            </p:txEl>
                                          </p:spTgt>
                                        </p:tgtEl>
                                        <p:attrNameLst>
                                          <p:attrName>style.visibility</p:attrName>
                                        </p:attrNameLst>
                                      </p:cBhvr>
                                      <p:to>
                                        <p:strVal val="visible"/>
                                      </p:to>
                                    </p:set>
                                    <p:anim calcmode="lin" valueType="num">
                                      <p:cBhvr additive="base">
                                        <p:cTn id="37" dur="500" fill="hold"/>
                                        <p:tgtEl>
                                          <p:spTgt spid="93187">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318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3187">
                                            <p:txEl>
                                              <p:pRg st="5" end="5"/>
                                            </p:txEl>
                                          </p:spTgt>
                                        </p:tgtEl>
                                        <p:attrNameLst>
                                          <p:attrName>style.visibility</p:attrName>
                                        </p:attrNameLst>
                                      </p:cBhvr>
                                      <p:to>
                                        <p:strVal val="visible"/>
                                      </p:to>
                                    </p:set>
                                    <p:anim calcmode="lin" valueType="num">
                                      <p:cBhvr additive="base">
                                        <p:cTn id="43" dur="500" fill="hold"/>
                                        <p:tgtEl>
                                          <p:spTgt spid="9318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318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1"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animBg="1"/>
      <p:bldP spid="5" grpId="0" animBg="1"/>
      <p:bldP spid="6"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noFill/>
          <a:ln/>
        </p:spPr>
        <p:txBody>
          <a:bodyPr/>
          <a:lstStyle/>
          <a:p>
            <a:pPr>
              <a:lnSpc>
                <a:spcPct val="150000"/>
              </a:lnSpc>
            </a:pPr>
            <a:r>
              <a:rPr lang="en-US" altLang="en-US" sz="4400" dirty="0" smtClean="0">
                <a:solidFill>
                  <a:schemeClr val="tx1"/>
                </a:solidFill>
              </a:rPr>
              <a:t>Horizontal </a:t>
            </a:r>
            <a:r>
              <a:rPr lang="en-US" altLang="en-US" sz="4400" dirty="0">
                <a:solidFill>
                  <a:schemeClr val="tx1"/>
                </a:solidFill>
              </a:rPr>
              <a:t>Analysis</a:t>
            </a:r>
          </a:p>
        </p:txBody>
      </p:sp>
      <p:sp>
        <p:nvSpPr>
          <p:cNvPr id="94212" name="Line 4"/>
          <p:cNvSpPr>
            <a:spLocks noChangeShapeType="1"/>
          </p:cNvSpPr>
          <p:nvPr/>
        </p:nvSpPr>
        <p:spPr bwMode="auto">
          <a:xfrm>
            <a:off x="4146997" y="4450724"/>
            <a:ext cx="7543800" cy="0"/>
          </a:xfrm>
          <a:prstGeom prst="line">
            <a:avLst/>
          </a:prstGeom>
          <a:noFill/>
          <a:ln w="254000">
            <a:solidFill>
              <a:schemeClr val="hlink"/>
            </a:solidFill>
            <a:round/>
            <a:headEnd type="triangle" w="med" len="med"/>
            <a:tailEnd type="triangle" w="med" len="med"/>
          </a:ln>
          <a:effectLst>
            <a:outerShdw dist="107763" dir="2700000" algn="ctr" rotWithShape="0">
              <a:srgbClr val="000000"/>
            </a:outerShdw>
          </a:effectLst>
          <a:extLst>
            <a:ext uri="{909E8E84-426E-40DD-AFC4-6F175D3DCCD1}">
              <a14:hiddenFill xmlns:a14="http://schemas.microsoft.com/office/drawing/2010/main">
                <a:noFill/>
              </a14:hiddenFill>
            </a:ext>
          </a:extLst>
        </p:spPr>
        <p:txBody>
          <a:bodyPr wrap="none" anchor="ctr"/>
          <a:lstStyle/>
          <a:p>
            <a:pPr defTabSz="457200"/>
            <a:endParaRPr lang="en-IN">
              <a:solidFill>
                <a:prstClr val="black"/>
              </a:solidFill>
            </a:endParaRPr>
          </a:p>
        </p:txBody>
      </p:sp>
      <p:sp>
        <p:nvSpPr>
          <p:cNvPr id="94215" name="Text Box 7"/>
          <p:cNvSpPr txBox="1">
            <a:spLocks noChangeArrowheads="1"/>
          </p:cNvSpPr>
          <p:nvPr/>
        </p:nvSpPr>
        <p:spPr bwMode="auto">
          <a:xfrm>
            <a:off x="4146997" y="873320"/>
            <a:ext cx="7315200" cy="2968120"/>
          </a:xfrm>
          <a:prstGeom prst="rect">
            <a:avLst/>
          </a:prstGeom>
          <a:solidFill>
            <a:schemeClr val="accent3">
              <a:lumMod val="20000"/>
              <a:lumOff val="80000"/>
            </a:schemeClr>
          </a:solidFill>
          <a:ln w="25400">
            <a:solidFill>
              <a:schemeClr val="bg2"/>
            </a:solidFill>
            <a:miter lim="800000"/>
            <a:headEnd/>
            <a:tailEnd/>
          </a:ln>
          <a:effectLst>
            <a:outerShdw dist="107763" dir="2700000" algn="ctr" rotWithShape="0">
              <a:schemeClr val="bg2"/>
            </a:outerShdw>
          </a:effectLst>
        </p:spPr>
        <p:txBody>
          <a:bodyPr wrap="square" lIns="90488" tIns="44450" rIns="90488" bIns="44450">
            <a:spAutoFit/>
          </a:bodyPr>
          <a:lstStyle/>
          <a:p>
            <a:pPr defTabSz="457200">
              <a:lnSpc>
                <a:spcPct val="150000"/>
              </a:lnSpc>
              <a:spcBef>
                <a:spcPct val="50000"/>
              </a:spcBef>
            </a:pPr>
            <a:r>
              <a:rPr lang="en-US" altLang="en-US" sz="3200" dirty="0">
                <a:solidFill>
                  <a:prstClr val="black"/>
                </a:solidFill>
              </a:rPr>
              <a:t>Using comparative financial </a:t>
            </a:r>
            <a:r>
              <a:rPr lang="en-US" altLang="en-US" sz="3200" dirty="0" smtClean="0">
                <a:solidFill>
                  <a:prstClr val="black"/>
                </a:solidFill>
              </a:rPr>
              <a:t>statements </a:t>
            </a:r>
            <a:r>
              <a:rPr lang="en-US" altLang="en-US" sz="3200" dirty="0">
                <a:solidFill>
                  <a:prstClr val="black"/>
                </a:solidFill>
              </a:rPr>
              <a:t>to calculate </a:t>
            </a:r>
            <a:r>
              <a:rPr lang="en-US" altLang="en-US" sz="3200" dirty="0" smtClean="0">
                <a:solidFill>
                  <a:prstClr val="black"/>
                </a:solidFill>
              </a:rPr>
              <a:t>rupee or </a:t>
            </a:r>
            <a:r>
              <a:rPr lang="en-US" altLang="en-US" sz="3200" dirty="0">
                <a:solidFill>
                  <a:prstClr val="black"/>
                </a:solidFill>
              </a:rPr>
              <a:t>percentage changes in a </a:t>
            </a:r>
            <a:br>
              <a:rPr lang="en-US" altLang="en-US" sz="3200" dirty="0">
                <a:solidFill>
                  <a:prstClr val="black"/>
                </a:solidFill>
              </a:rPr>
            </a:br>
            <a:r>
              <a:rPr lang="en-US" altLang="en-US" sz="3200" dirty="0">
                <a:solidFill>
                  <a:prstClr val="black"/>
                </a:solidFill>
              </a:rPr>
              <a:t>financial statement item from </a:t>
            </a:r>
            <a:r>
              <a:rPr lang="en-US" altLang="en-US" sz="3200" dirty="0" smtClean="0">
                <a:solidFill>
                  <a:prstClr val="black"/>
                </a:solidFill>
              </a:rPr>
              <a:t>one </a:t>
            </a:r>
            <a:r>
              <a:rPr lang="en-US" altLang="en-US" sz="3200" dirty="0">
                <a:solidFill>
                  <a:prstClr val="black"/>
                </a:solidFill>
              </a:rPr>
              <a:t>period to the </a:t>
            </a:r>
            <a:r>
              <a:rPr lang="en-US" altLang="en-US" sz="3200" dirty="0" smtClean="0">
                <a:solidFill>
                  <a:prstClr val="black"/>
                </a:solidFill>
              </a:rPr>
              <a:t>next.</a:t>
            </a:r>
            <a:endParaRPr lang="en-US" altLang="en-US" sz="3200" dirty="0">
              <a:solidFill>
                <a:prstClr val="black"/>
              </a:solidFill>
            </a:endParaRP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0139"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691119534"/>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4215"/>
                                        </p:tgtEl>
                                        <p:attrNameLst>
                                          <p:attrName>style.visibility</p:attrName>
                                        </p:attrNameLst>
                                      </p:cBhvr>
                                      <p:to>
                                        <p:strVal val="visible"/>
                                      </p:to>
                                    </p:set>
                                    <p:anim calcmode="lin" valueType="num">
                                      <p:cBhvr additive="base">
                                        <p:cTn id="7" dur="500" fill="hold"/>
                                        <p:tgtEl>
                                          <p:spTgt spid="94215"/>
                                        </p:tgtEl>
                                        <p:attrNameLst>
                                          <p:attrName>ppt_x</p:attrName>
                                        </p:attrNameLst>
                                      </p:cBhvr>
                                      <p:tavLst>
                                        <p:tav tm="0">
                                          <p:val>
                                            <p:strVal val="#ppt_x"/>
                                          </p:val>
                                        </p:tav>
                                        <p:tav tm="100000">
                                          <p:val>
                                            <p:strVal val="#ppt_x"/>
                                          </p:val>
                                        </p:tav>
                                      </p:tavLst>
                                    </p:anim>
                                    <p:anim calcmode="lin" valueType="num">
                                      <p:cBhvr additive="base">
                                        <p:cTn id="8" dur="500" fill="hold"/>
                                        <p:tgtEl>
                                          <p:spTgt spid="942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4212"/>
                                        </p:tgtEl>
                                        <p:attrNameLst>
                                          <p:attrName>style.visibility</p:attrName>
                                        </p:attrNameLst>
                                      </p:cBhvr>
                                      <p:to>
                                        <p:strVal val="visible"/>
                                      </p:to>
                                    </p:set>
                                    <p:anim calcmode="lin" valueType="num">
                                      <p:cBhvr additive="base">
                                        <p:cTn id="13" dur="500" fill="hold"/>
                                        <p:tgtEl>
                                          <p:spTgt spid="94212"/>
                                        </p:tgtEl>
                                        <p:attrNameLst>
                                          <p:attrName>ppt_x</p:attrName>
                                        </p:attrNameLst>
                                      </p:cBhvr>
                                      <p:tavLst>
                                        <p:tav tm="0">
                                          <p:val>
                                            <p:strVal val="#ppt_x"/>
                                          </p:val>
                                        </p:tav>
                                        <p:tav tm="100000">
                                          <p:val>
                                            <p:strVal val="#ppt_x"/>
                                          </p:val>
                                        </p:tav>
                                      </p:tavLst>
                                    </p:anim>
                                    <p:anim calcmode="lin" valueType="num">
                                      <p:cBhvr additive="base">
                                        <p:cTn id="14" dur="500" fill="hold"/>
                                        <p:tgtEl>
                                          <p:spTgt spid="942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2" grpId="0" animBg="1"/>
      <p:bldP spid="942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noFill/>
          <a:ln/>
        </p:spPr>
        <p:txBody>
          <a:bodyPr/>
          <a:lstStyle/>
          <a:p>
            <a:pPr>
              <a:lnSpc>
                <a:spcPct val="150000"/>
              </a:lnSpc>
            </a:pPr>
            <a:r>
              <a:rPr lang="en-US" altLang="en-US" sz="4400" dirty="0" smtClean="0">
                <a:solidFill>
                  <a:schemeClr val="tx1"/>
                </a:solidFill>
              </a:rPr>
              <a:t>Vertical </a:t>
            </a:r>
            <a:r>
              <a:rPr lang="en-US" altLang="en-US" sz="4400" dirty="0">
                <a:solidFill>
                  <a:schemeClr val="tx1"/>
                </a:solidFill>
              </a:rPr>
              <a:t>Analysis</a:t>
            </a:r>
          </a:p>
        </p:txBody>
      </p:sp>
      <p:sp>
        <p:nvSpPr>
          <p:cNvPr id="102404" name="Line 4"/>
          <p:cNvSpPr>
            <a:spLocks noChangeShapeType="1"/>
          </p:cNvSpPr>
          <p:nvPr/>
        </p:nvSpPr>
        <p:spPr bwMode="auto">
          <a:xfrm>
            <a:off x="4939048" y="619624"/>
            <a:ext cx="0" cy="5105400"/>
          </a:xfrm>
          <a:prstGeom prst="line">
            <a:avLst/>
          </a:prstGeom>
          <a:noFill/>
          <a:ln w="254000">
            <a:solidFill>
              <a:schemeClr val="hlink"/>
            </a:solidFill>
            <a:round/>
            <a:headEnd type="triangle" w="med" len="med"/>
            <a:tailEnd type="triangle" w="med" len="med"/>
          </a:ln>
          <a:effectLst>
            <a:outerShdw dist="107763" dir="2700000" algn="ctr" rotWithShape="0">
              <a:srgbClr val="000000"/>
            </a:outerShdw>
          </a:effectLst>
          <a:extLst>
            <a:ext uri="{909E8E84-426E-40DD-AFC4-6F175D3DCCD1}">
              <a14:hiddenFill xmlns:a14="http://schemas.microsoft.com/office/drawing/2010/main">
                <a:noFill/>
              </a14:hiddenFill>
            </a:ext>
          </a:extLst>
        </p:spPr>
        <p:txBody>
          <a:bodyPr wrap="none" anchor="ctr"/>
          <a:lstStyle/>
          <a:p>
            <a:pPr defTabSz="457200"/>
            <a:endParaRPr lang="en-IN">
              <a:solidFill>
                <a:prstClr val="black"/>
              </a:solidFill>
            </a:endParaRPr>
          </a:p>
        </p:txBody>
      </p:sp>
      <p:sp>
        <p:nvSpPr>
          <p:cNvPr id="102405" name="Text Box 5"/>
          <p:cNvSpPr txBox="1">
            <a:spLocks noChangeArrowheads="1"/>
          </p:cNvSpPr>
          <p:nvPr/>
        </p:nvSpPr>
        <p:spPr bwMode="auto">
          <a:xfrm>
            <a:off x="6065948" y="1123841"/>
            <a:ext cx="5562601" cy="3254609"/>
          </a:xfrm>
          <a:prstGeom prst="rect">
            <a:avLst/>
          </a:prstGeom>
          <a:solidFill>
            <a:schemeClr val="accent3">
              <a:lumMod val="20000"/>
              <a:lumOff val="80000"/>
            </a:schemeClr>
          </a:solidFill>
          <a:ln w="25400">
            <a:solidFill>
              <a:schemeClr val="bg2"/>
            </a:solidFill>
            <a:miter lim="800000"/>
            <a:headEnd/>
            <a:tailEnd/>
          </a:ln>
          <a:effectLst>
            <a:outerShdw dist="107763" dir="2700000" algn="ctr" rotWithShape="0">
              <a:schemeClr val="bg2"/>
            </a:outerShdw>
          </a:effectLst>
        </p:spPr>
        <p:txBody>
          <a:bodyPr wrap="square" lIns="90488" tIns="44450" rIns="90488" bIns="44450">
            <a:spAutoFit/>
          </a:bodyPr>
          <a:lstStyle/>
          <a:p>
            <a:pPr defTabSz="457200">
              <a:lnSpc>
                <a:spcPct val="150000"/>
              </a:lnSpc>
              <a:spcBef>
                <a:spcPct val="50000"/>
              </a:spcBef>
            </a:pPr>
            <a:r>
              <a:rPr lang="en-US" altLang="en-US" sz="2800" dirty="0">
                <a:solidFill>
                  <a:prstClr val="black"/>
                </a:solidFill>
              </a:rPr>
              <a:t>For a single financial </a:t>
            </a:r>
            <a:r>
              <a:rPr lang="en-US" altLang="en-US" sz="2800" dirty="0" smtClean="0">
                <a:solidFill>
                  <a:prstClr val="black"/>
                </a:solidFill>
              </a:rPr>
              <a:t>statement</a:t>
            </a:r>
            <a:r>
              <a:rPr lang="en-US" altLang="en-US" sz="2800" dirty="0">
                <a:solidFill>
                  <a:prstClr val="black"/>
                </a:solidFill>
              </a:rPr>
              <a:t>, each item </a:t>
            </a:r>
            <a:r>
              <a:rPr lang="en-US" altLang="en-US" sz="2800" dirty="0" smtClean="0">
                <a:solidFill>
                  <a:prstClr val="black"/>
                </a:solidFill>
              </a:rPr>
              <a:t>is </a:t>
            </a:r>
            <a:r>
              <a:rPr lang="en-US" altLang="en-US" sz="2800" dirty="0">
                <a:solidFill>
                  <a:prstClr val="black"/>
                </a:solidFill>
              </a:rPr>
              <a:t>expressed as a percentage of a significant total, </a:t>
            </a:r>
            <a:br>
              <a:rPr lang="en-US" altLang="en-US" sz="2800" dirty="0">
                <a:solidFill>
                  <a:prstClr val="black"/>
                </a:solidFill>
              </a:rPr>
            </a:br>
            <a:r>
              <a:rPr lang="en-US" altLang="en-US" sz="2800" dirty="0">
                <a:solidFill>
                  <a:prstClr val="black"/>
                </a:solidFill>
              </a:rPr>
              <a:t>e.g., all income statement items are expressed as a percentage of </a:t>
            </a:r>
            <a:r>
              <a:rPr lang="en-US" altLang="en-US" sz="2800" dirty="0" smtClean="0">
                <a:solidFill>
                  <a:prstClr val="black"/>
                </a:solidFill>
              </a:rPr>
              <a:t>sales.</a:t>
            </a:r>
            <a:endParaRPr lang="en-US" altLang="en-US" sz="2800" dirty="0">
              <a:solidFill>
                <a:prstClr val="black"/>
              </a:solidFill>
            </a:endParaRP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1162"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645908818"/>
      </p:ext>
    </p:extLst>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05"/>
                                        </p:tgtEl>
                                        <p:attrNameLst>
                                          <p:attrName>style.visibility</p:attrName>
                                        </p:attrNameLst>
                                      </p:cBhvr>
                                      <p:to>
                                        <p:strVal val="visible"/>
                                      </p:to>
                                    </p:set>
                                    <p:anim calcmode="lin" valueType="num">
                                      <p:cBhvr additive="base">
                                        <p:cTn id="7" dur="500" fill="hold"/>
                                        <p:tgtEl>
                                          <p:spTgt spid="102405"/>
                                        </p:tgtEl>
                                        <p:attrNameLst>
                                          <p:attrName>ppt_x</p:attrName>
                                        </p:attrNameLst>
                                      </p:cBhvr>
                                      <p:tavLst>
                                        <p:tav tm="0">
                                          <p:val>
                                            <p:strVal val="#ppt_x"/>
                                          </p:val>
                                        </p:tav>
                                        <p:tav tm="100000">
                                          <p:val>
                                            <p:strVal val="#ppt_x"/>
                                          </p:val>
                                        </p:tav>
                                      </p:tavLst>
                                    </p:anim>
                                    <p:anim calcmode="lin" valueType="num">
                                      <p:cBhvr additive="base">
                                        <p:cTn id="8" dur="500" fill="hold"/>
                                        <p:tgtEl>
                                          <p:spTgt spid="10240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2404"/>
                                        </p:tgtEl>
                                        <p:attrNameLst>
                                          <p:attrName>style.visibility</p:attrName>
                                        </p:attrNameLst>
                                      </p:cBhvr>
                                      <p:to>
                                        <p:strVal val="visible"/>
                                      </p:to>
                                    </p:set>
                                    <p:anim calcmode="lin" valueType="num">
                                      <p:cBhvr additive="base">
                                        <p:cTn id="13" dur="500" fill="hold"/>
                                        <p:tgtEl>
                                          <p:spTgt spid="102404"/>
                                        </p:tgtEl>
                                        <p:attrNameLst>
                                          <p:attrName>ppt_x</p:attrName>
                                        </p:attrNameLst>
                                      </p:cBhvr>
                                      <p:tavLst>
                                        <p:tav tm="0">
                                          <p:val>
                                            <p:strVal val="#ppt_x"/>
                                          </p:val>
                                        </p:tav>
                                        <p:tav tm="100000">
                                          <p:val>
                                            <p:strVal val="#ppt_x"/>
                                          </p:val>
                                        </p:tav>
                                      </p:tavLst>
                                    </p:anim>
                                    <p:anim calcmode="lin" valueType="num">
                                      <p:cBhvr additive="base">
                                        <p:cTn id="14" dur="500" fill="hold"/>
                                        <p:tgtEl>
                                          <p:spTgt spid="1024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4" grpId="0" animBg="1"/>
      <p:bldP spid="10240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noFill/>
          <a:ln/>
        </p:spPr>
        <p:txBody>
          <a:bodyPr/>
          <a:lstStyle/>
          <a:p>
            <a:pPr>
              <a:lnSpc>
                <a:spcPct val="150000"/>
              </a:lnSpc>
            </a:pPr>
            <a:r>
              <a:rPr lang="en-US" altLang="en-US" sz="4400" dirty="0" smtClean="0">
                <a:solidFill>
                  <a:schemeClr val="tx1"/>
                </a:solidFill>
              </a:rPr>
              <a:t>Common-Size </a:t>
            </a:r>
            <a:r>
              <a:rPr lang="en-US" altLang="en-US" sz="4400" dirty="0">
                <a:solidFill>
                  <a:schemeClr val="tx1"/>
                </a:solidFill>
              </a:rPr>
              <a:t>Statements</a:t>
            </a:r>
          </a:p>
        </p:txBody>
      </p:sp>
      <p:graphicFrame>
        <p:nvGraphicFramePr>
          <p:cNvPr id="99332" name="Object 4">
            <a:hlinkClick r:id="" action="ppaction://ole?verb=0"/>
          </p:cNvPr>
          <p:cNvGraphicFramePr>
            <a:graphicFrameLocks/>
          </p:cNvGraphicFramePr>
          <p:nvPr>
            <p:extLst/>
          </p:nvPr>
        </p:nvGraphicFramePr>
        <p:xfrm>
          <a:off x="6536497" y="3424432"/>
          <a:ext cx="1514475" cy="1973262"/>
        </p:xfrm>
        <a:graphic>
          <a:graphicData uri="http://schemas.openxmlformats.org/presentationml/2006/ole">
            <mc:AlternateContent xmlns:mc="http://schemas.openxmlformats.org/markup-compatibility/2006">
              <mc:Choice xmlns:v="urn:schemas-microsoft-com:vml" Requires="v">
                <p:oleObj spid="_x0000_s92210" name="Clip" r:id="rId3" imgW="4265280" imgH="5546520" progId="MS_ClipArt_Gallery.2">
                  <p:embed/>
                </p:oleObj>
              </mc:Choice>
              <mc:Fallback>
                <p:oleObj name="Clip" r:id="rId3" imgW="4265280" imgH="554652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6497" y="3424432"/>
                        <a:ext cx="1514475" cy="1973262"/>
                      </a:xfrm>
                      <a:prstGeom prst="rect">
                        <a:avLst/>
                      </a:prstGeom>
                      <a:noFill/>
                      <a:ln>
                        <a:noFill/>
                      </a:ln>
                      <a:effectLst>
                        <a:outerShdw dist="107763" dir="2700000" algn="ctr" rotWithShape="0">
                          <a:srgbClr val="676767"/>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sp>
        <p:nvSpPr>
          <p:cNvPr id="99333" name="Text Box 5"/>
          <p:cNvSpPr txBox="1">
            <a:spLocks noChangeArrowheads="1"/>
          </p:cNvSpPr>
          <p:nvPr/>
        </p:nvSpPr>
        <p:spPr bwMode="auto">
          <a:xfrm>
            <a:off x="4169535" y="798490"/>
            <a:ext cx="6248400" cy="2229456"/>
          </a:xfrm>
          <a:prstGeom prst="rect">
            <a:avLst/>
          </a:prstGeom>
          <a:solidFill>
            <a:schemeClr val="accent3">
              <a:lumMod val="20000"/>
              <a:lumOff val="80000"/>
            </a:schemeClr>
          </a:solidFill>
          <a:ln w="25400">
            <a:solidFill>
              <a:schemeClr val="bg2"/>
            </a:solidFill>
            <a:miter lim="800000"/>
            <a:headEnd/>
            <a:tailEnd/>
          </a:ln>
          <a:effectLst>
            <a:outerShdw dist="107763" dir="2700000" algn="ctr" rotWithShape="0">
              <a:schemeClr val="bg2"/>
            </a:outerShdw>
          </a:effectLst>
        </p:spPr>
        <p:txBody>
          <a:bodyPr lIns="90488" tIns="44450" rIns="90488" bIns="44450">
            <a:spAutoFit/>
          </a:bodyPr>
          <a:lstStyle/>
          <a:p>
            <a:pPr defTabSz="457200">
              <a:lnSpc>
                <a:spcPct val="150000"/>
              </a:lnSpc>
              <a:spcBef>
                <a:spcPct val="50000"/>
              </a:spcBef>
            </a:pPr>
            <a:r>
              <a:rPr lang="en-US" altLang="en-US" sz="3200" dirty="0">
                <a:solidFill>
                  <a:prstClr val="black"/>
                </a:solidFill>
              </a:rPr>
              <a:t>Financial statements that show only percentages and no absolute </a:t>
            </a:r>
            <a:r>
              <a:rPr lang="en-US" altLang="en-US" sz="3200" dirty="0" smtClean="0">
                <a:solidFill>
                  <a:prstClr val="black"/>
                </a:solidFill>
              </a:rPr>
              <a:t>rupee </a:t>
            </a:r>
            <a:r>
              <a:rPr lang="en-US" altLang="en-US" sz="3200" dirty="0">
                <a:solidFill>
                  <a:prstClr val="black"/>
                </a:solidFill>
              </a:rPr>
              <a:t>amounts</a:t>
            </a: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2211"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952387921"/>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afterEffect">
                                  <p:stCondLst>
                                    <p:cond delay="0"/>
                                  </p:stCondLst>
                                  <p:childTnLst>
                                    <p:set>
                                      <p:cBhvr>
                                        <p:cTn id="6" dur="1" fill="hold">
                                          <p:stCondLst>
                                            <p:cond delay="0"/>
                                          </p:stCondLst>
                                        </p:cTn>
                                        <p:tgtEl>
                                          <p:spTgt spid="99332"/>
                                        </p:tgtEl>
                                        <p:attrNameLst>
                                          <p:attrName>style.visibility</p:attrName>
                                        </p:attrNameLst>
                                      </p:cBhvr>
                                      <p:to>
                                        <p:strVal val="visible"/>
                                      </p:to>
                                    </p:set>
                                    <p:animEffect transition="in" filter="strips(downLeft)">
                                      <p:cBhvr>
                                        <p:cTn id="7" dur="500"/>
                                        <p:tgtEl>
                                          <p:spTgt spid="993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99333"/>
                                        </p:tgtEl>
                                        <p:attrNameLst>
                                          <p:attrName>style.visibility</p:attrName>
                                        </p:attrNameLst>
                                      </p:cBhvr>
                                      <p:to>
                                        <p:strVal val="visible"/>
                                      </p:to>
                                    </p:set>
                                    <p:animEffect transition="in" filter="box(out)">
                                      <p:cBhvr>
                                        <p:cTn id="12" dur="500"/>
                                        <p:tgtEl>
                                          <p:spTgt spid="99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3"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noFill/>
          <a:ln/>
        </p:spPr>
        <p:txBody>
          <a:bodyPr/>
          <a:lstStyle/>
          <a:p>
            <a:pPr>
              <a:lnSpc>
                <a:spcPct val="150000"/>
              </a:lnSpc>
            </a:pPr>
            <a:r>
              <a:rPr lang="en-US" altLang="en-US" sz="4400" dirty="0" smtClean="0">
                <a:solidFill>
                  <a:schemeClr val="tx1"/>
                </a:solidFill>
              </a:rPr>
              <a:t>Trend </a:t>
            </a:r>
            <a:r>
              <a:rPr lang="en-US" altLang="en-US" sz="4400" dirty="0">
                <a:solidFill>
                  <a:schemeClr val="tx1"/>
                </a:solidFill>
              </a:rPr>
              <a:t>Percentages</a:t>
            </a:r>
          </a:p>
        </p:txBody>
      </p:sp>
      <p:graphicFrame>
        <p:nvGraphicFramePr>
          <p:cNvPr id="100356" name="Object 4">
            <a:hlinkClick r:id="" action="ppaction://ole?verb=0"/>
          </p:cNvPr>
          <p:cNvGraphicFramePr>
            <a:graphicFrameLocks/>
          </p:cNvGraphicFramePr>
          <p:nvPr>
            <p:extLst/>
          </p:nvPr>
        </p:nvGraphicFramePr>
        <p:xfrm>
          <a:off x="6499539" y="3620918"/>
          <a:ext cx="2541588" cy="2290763"/>
        </p:xfrm>
        <a:graphic>
          <a:graphicData uri="http://schemas.openxmlformats.org/presentationml/2006/ole">
            <mc:AlternateContent xmlns:mc="http://schemas.openxmlformats.org/markup-compatibility/2006">
              <mc:Choice xmlns:v="urn:schemas-microsoft-com:vml" Requires="v">
                <p:oleObj spid="_x0000_s93234" name="Clip" r:id="rId3" imgW="4767120" imgH="4295520" progId="MS_ClipArt_Gallery.2">
                  <p:embed/>
                </p:oleObj>
              </mc:Choice>
              <mc:Fallback>
                <p:oleObj name="Clip" r:id="rId3" imgW="4767120" imgH="429552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9539" y="3620918"/>
                        <a:ext cx="2541588" cy="2290763"/>
                      </a:xfrm>
                      <a:prstGeom prst="rect">
                        <a:avLst/>
                      </a:prstGeom>
                      <a:noFill/>
                      <a:ln>
                        <a:noFill/>
                      </a:ln>
                      <a:effectLst/>
                      <a:extLst/>
                    </p:spPr>
                  </p:pic>
                </p:oleObj>
              </mc:Fallback>
            </mc:AlternateContent>
          </a:graphicData>
        </a:graphic>
      </p:graphicFrame>
      <p:sp>
        <p:nvSpPr>
          <p:cNvPr id="100361" name="Text Box 9"/>
          <p:cNvSpPr txBox="1">
            <a:spLocks noChangeArrowheads="1"/>
          </p:cNvSpPr>
          <p:nvPr/>
        </p:nvSpPr>
        <p:spPr bwMode="auto">
          <a:xfrm>
            <a:off x="3869268" y="870487"/>
            <a:ext cx="7399746" cy="2305759"/>
          </a:xfrm>
          <a:prstGeom prst="rect">
            <a:avLst/>
          </a:prstGeom>
          <a:solidFill>
            <a:schemeClr val="accent3">
              <a:lumMod val="20000"/>
              <a:lumOff val="80000"/>
            </a:schemeClr>
          </a:solidFill>
          <a:ln w="25400">
            <a:solidFill>
              <a:schemeClr val="bg2"/>
            </a:solidFill>
            <a:miter lim="800000"/>
            <a:headEnd/>
            <a:tailEnd/>
          </a:ln>
          <a:effectLst>
            <a:outerShdw dist="107763" dir="2700000" algn="ctr" rotWithShape="0">
              <a:schemeClr val="bg2"/>
            </a:outerShdw>
          </a:effectLst>
        </p:spPr>
        <p:txBody>
          <a:bodyPr wrap="square" lIns="90488" tIns="44450" rIns="90488" bIns="44450">
            <a:spAutoFit/>
          </a:bodyPr>
          <a:lstStyle/>
          <a:p>
            <a:pPr defTabSz="457200">
              <a:lnSpc>
                <a:spcPct val="150000"/>
              </a:lnSpc>
              <a:spcBef>
                <a:spcPct val="50000"/>
              </a:spcBef>
            </a:pPr>
            <a:r>
              <a:rPr lang="en-US" altLang="en-US" sz="3200" dirty="0">
                <a:solidFill>
                  <a:prstClr val="black"/>
                </a:solidFill>
              </a:rPr>
              <a:t>Show changes over time in </a:t>
            </a:r>
            <a:r>
              <a:rPr lang="en-US" altLang="en-US" sz="3200" dirty="0" smtClean="0">
                <a:solidFill>
                  <a:prstClr val="black"/>
                </a:solidFill>
              </a:rPr>
              <a:t>given </a:t>
            </a:r>
            <a:r>
              <a:rPr lang="en-US" altLang="en-US" sz="3200" dirty="0">
                <a:solidFill>
                  <a:prstClr val="black"/>
                </a:solidFill>
              </a:rPr>
              <a:t>financial statement items </a:t>
            </a:r>
            <a:r>
              <a:rPr lang="en-US" altLang="en-US" sz="3200" dirty="0" smtClean="0">
                <a:solidFill>
                  <a:prstClr val="black"/>
                </a:solidFill>
              </a:rPr>
              <a:t>can </a:t>
            </a:r>
            <a:r>
              <a:rPr lang="en-US" altLang="en-US" sz="3200" dirty="0">
                <a:solidFill>
                  <a:prstClr val="black"/>
                </a:solidFill>
              </a:rPr>
              <a:t>help evaluate financial information of several years</a:t>
            </a:r>
            <a:r>
              <a:rPr lang="en-US" altLang="en-US" sz="3200" dirty="0" smtClean="0">
                <a:solidFill>
                  <a:prstClr val="black"/>
                </a:solidFill>
              </a:rPr>
              <a:t>).</a:t>
            </a:r>
            <a:endParaRPr lang="en-US" altLang="en-US" sz="3200" dirty="0">
              <a:solidFill>
                <a:prstClr val="black"/>
              </a:solidFill>
            </a:endParaRP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3235"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828642322"/>
      </p:ext>
    </p:extLst>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0361"/>
                                        </p:tgtEl>
                                        <p:attrNameLst>
                                          <p:attrName>style.visibility</p:attrName>
                                        </p:attrNameLst>
                                      </p:cBhvr>
                                      <p:to>
                                        <p:strVal val="visible"/>
                                      </p:to>
                                    </p:set>
                                    <p:animEffect transition="in" filter="wipe(left)">
                                      <p:cBhvr>
                                        <p:cTn id="7" dur="500"/>
                                        <p:tgtEl>
                                          <p:spTgt spid="10036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nodeType="clickEffect">
                                  <p:stCondLst>
                                    <p:cond delay="0"/>
                                  </p:stCondLst>
                                  <p:childTnLst>
                                    <p:set>
                                      <p:cBhvr>
                                        <p:cTn id="11" dur="1" fill="hold">
                                          <p:stCondLst>
                                            <p:cond delay="0"/>
                                          </p:stCondLst>
                                        </p:cTn>
                                        <p:tgtEl>
                                          <p:spTgt spid="100356"/>
                                        </p:tgtEl>
                                        <p:attrNameLst>
                                          <p:attrName>style.visibility</p:attrName>
                                        </p:attrNameLst>
                                      </p:cBhvr>
                                      <p:to>
                                        <p:strVal val="visible"/>
                                      </p:to>
                                    </p:set>
                                    <p:animEffect transition="in" filter="strips(upRight)">
                                      <p:cBhvr>
                                        <p:cTn id="12" dur="500"/>
                                        <p:tgtEl>
                                          <p:spTgt spid="100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1"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noFill/>
          <a:ln/>
        </p:spPr>
        <p:txBody>
          <a:bodyPr/>
          <a:lstStyle/>
          <a:p>
            <a:pPr>
              <a:lnSpc>
                <a:spcPct val="150000"/>
              </a:lnSpc>
            </a:pPr>
            <a:r>
              <a:rPr lang="en-US" altLang="en-US" sz="4400" dirty="0" smtClean="0">
                <a:solidFill>
                  <a:schemeClr val="tx1"/>
                </a:solidFill>
              </a:rPr>
              <a:t>Ratio </a:t>
            </a:r>
            <a:r>
              <a:rPr lang="en-US" altLang="en-US" sz="4400" dirty="0">
                <a:solidFill>
                  <a:schemeClr val="tx1"/>
                </a:solidFill>
              </a:rPr>
              <a:t>Analysis</a:t>
            </a:r>
          </a:p>
        </p:txBody>
      </p:sp>
      <p:graphicFrame>
        <p:nvGraphicFramePr>
          <p:cNvPr id="101380" name="Object 4">
            <a:hlinkClick r:id="" action="ppaction://ole?verb=0"/>
          </p:cNvPr>
          <p:cNvGraphicFramePr>
            <a:graphicFrameLocks/>
          </p:cNvGraphicFramePr>
          <p:nvPr>
            <p:extLst/>
          </p:nvPr>
        </p:nvGraphicFramePr>
        <p:xfrm>
          <a:off x="8203842" y="3623568"/>
          <a:ext cx="2209800" cy="2533650"/>
        </p:xfrm>
        <a:graphic>
          <a:graphicData uri="http://schemas.openxmlformats.org/presentationml/2006/ole">
            <mc:AlternateContent xmlns:mc="http://schemas.openxmlformats.org/markup-compatibility/2006">
              <mc:Choice xmlns:v="urn:schemas-microsoft-com:vml" Requires="v">
                <p:oleObj spid="_x0000_s94258" name="Clip" r:id="rId3" imgW="874080" imgH="951840" progId="MS_ClipArt_Gallery.2">
                  <p:embed/>
                </p:oleObj>
              </mc:Choice>
              <mc:Fallback>
                <p:oleObj name="Clip" r:id="rId3" imgW="874080" imgH="95184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3842" y="3623568"/>
                        <a:ext cx="2209800" cy="253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1381" name="Text Box 5"/>
          <p:cNvSpPr txBox="1">
            <a:spLocks noChangeArrowheads="1"/>
          </p:cNvSpPr>
          <p:nvPr/>
        </p:nvSpPr>
        <p:spPr bwMode="auto">
          <a:xfrm>
            <a:off x="3768035" y="456312"/>
            <a:ext cx="7631566" cy="2968120"/>
          </a:xfrm>
          <a:prstGeom prst="rect">
            <a:avLst/>
          </a:prstGeom>
          <a:solidFill>
            <a:schemeClr val="accent3">
              <a:lumMod val="20000"/>
              <a:lumOff val="80000"/>
            </a:schemeClr>
          </a:solidFill>
          <a:ln w="25400">
            <a:solidFill>
              <a:schemeClr val="bg2"/>
            </a:solidFill>
            <a:miter lim="800000"/>
            <a:headEnd/>
            <a:tailEnd/>
          </a:ln>
          <a:effectLst>
            <a:outerShdw dist="107763" dir="2700000" algn="ctr" rotWithShape="0">
              <a:schemeClr val="bg2"/>
            </a:outerShdw>
          </a:effectLst>
        </p:spPr>
        <p:txBody>
          <a:bodyPr wrap="square" lIns="90488" tIns="44450" rIns="90488" bIns="44450">
            <a:spAutoFit/>
          </a:bodyPr>
          <a:lstStyle/>
          <a:p>
            <a:pPr defTabSz="457200">
              <a:lnSpc>
                <a:spcPct val="150000"/>
              </a:lnSpc>
              <a:spcBef>
                <a:spcPct val="0"/>
              </a:spcBef>
            </a:pPr>
            <a:r>
              <a:rPr lang="en-US" altLang="en-US" sz="3200" dirty="0">
                <a:solidFill>
                  <a:prstClr val="black"/>
                </a:solidFill>
              </a:rPr>
              <a:t>Expression of logical relationships between items in a financial statement of a single period </a:t>
            </a:r>
            <a:r>
              <a:rPr lang="en-US" altLang="en-US" sz="3200" dirty="0" smtClean="0">
                <a:solidFill>
                  <a:prstClr val="black"/>
                </a:solidFill>
              </a:rPr>
              <a:t>(</a:t>
            </a:r>
            <a:r>
              <a:rPr lang="en-US" altLang="en-US" sz="3200" dirty="0">
                <a:solidFill>
                  <a:prstClr val="black"/>
                </a:solidFill>
              </a:rPr>
              <a:t>e.g., percentage relationship between revenue and net income)</a:t>
            </a: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4259"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118342416"/>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1381"/>
                                        </p:tgtEl>
                                        <p:attrNameLst>
                                          <p:attrName>style.visibility</p:attrName>
                                        </p:attrNameLst>
                                      </p:cBhvr>
                                      <p:to>
                                        <p:strVal val="visible"/>
                                      </p:to>
                                    </p:set>
                                    <p:animEffect transition="in" filter="wipe(left)">
                                      <p:cBhvr>
                                        <p:cTn id="7" dur="500"/>
                                        <p:tgtEl>
                                          <p:spTgt spid="10138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01380"/>
                                        </p:tgtEl>
                                        <p:attrNameLst>
                                          <p:attrName>style.visibility</p:attrName>
                                        </p:attrNameLst>
                                      </p:cBhvr>
                                      <p:to>
                                        <p:strVal val="visible"/>
                                      </p:to>
                                    </p:set>
                                    <p:anim calcmode="lin" valueType="num">
                                      <p:cBhvr additive="base">
                                        <p:cTn id="12" dur="500"/>
                                        <p:tgtEl>
                                          <p:spTgt spid="101380"/>
                                        </p:tgtEl>
                                        <p:attrNameLst>
                                          <p:attrName>ppt_y</p:attrName>
                                        </p:attrNameLst>
                                      </p:cBhvr>
                                      <p:tavLst>
                                        <p:tav tm="0">
                                          <p:val>
                                            <p:strVal val="#ppt_y+#ppt_h*1.125000"/>
                                          </p:val>
                                        </p:tav>
                                        <p:tav tm="100000">
                                          <p:val>
                                            <p:strVal val="#ppt_y"/>
                                          </p:val>
                                        </p:tav>
                                      </p:tavLst>
                                    </p:anim>
                                    <p:animEffect transition="in" filter="wipe(up)">
                                      <p:cBhvr>
                                        <p:cTn id="13" dur="500"/>
                                        <p:tgtEl>
                                          <p:spTgt spid="101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1"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Horizontal Analysis Example</a:t>
            </a:r>
          </a:p>
        </p:txBody>
      </p:sp>
      <p:sp>
        <p:nvSpPr>
          <p:cNvPr id="8195" name="Rectangle 3"/>
          <p:cNvSpPr>
            <a:spLocks noGrp="1" noChangeArrowheads="1"/>
          </p:cNvSpPr>
          <p:nvPr>
            <p:ph idx="1"/>
          </p:nvPr>
        </p:nvSpPr>
        <p:spPr>
          <a:xfrm>
            <a:off x="3567448" y="620333"/>
            <a:ext cx="7946265" cy="2895600"/>
          </a:xfrm>
          <a:noFill/>
          <a:ln/>
        </p:spPr>
        <p:txBody>
          <a:bodyPr>
            <a:normAutofit fontScale="92500" lnSpcReduction="20000"/>
          </a:bodyPr>
          <a:lstStyle/>
          <a:p>
            <a:pPr algn="ctr">
              <a:lnSpc>
                <a:spcPct val="150000"/>
              </a:lnSpc>
              <a:buFont typeface="Monotype Sorts" pitchFamily="2" charset="2"/>
              <a:buNone/>
            </a:pPr>
            <a:r>
              <a:rPr lang="en-US" altLang="en-US" sz="3000" dirty="0"/>
              <a:t>The management of Clover Company provides you with comparative balance sheets of the years ended December 31, 1999 and 1998.  Management asks you to prepare a </a:t>
            </a:r>
            <a:r>
              <a:rPr lang="en-US" altLang="en-US" sz="3000" dirty="0">
                <a:solidFill>
                  <a:srgbClr val="438E00"/>
                </a:solidFill>
                <a:effectLst>
                  <a:outerShdw blurRad="38100" dist="38100" dir="2700000" algn="tl">
                    <a:srgbClr val="000000"/>
                  </a:outerShdw>
                </a:effectLst>
              </a:rPr>
              <a:t>horizontal analysis </a:t>
            </a:r>
            <a:r>
              <a:rPr lang="en-US" altLang="en-US" sz="3000" dirty="0"/>
              <a:t>on the information.</a:t>
            </a:r>
          </a:p>
        </p:txBody>
      </p:sp>
      <p:graphicFrame>
        <p:nvGraphicFramePr>
          <p:cNvPr id="8196" name="Object 4">
            <a:hlinkClick r:id="" action="ppaction://ole?verb=0"/>
          </p:cNvPr>
          <p:cNvGraphicFramePr>
            <a:graphicFrameLocks/>
          </p:cNvGraphicFramePr>
          <p:nvPr>
            <p:extLst/>
          </p:nvPr>
        </p:nvGraphicFramePr>
        <p:xfrm>
          <a:off x="7038930" y="4131794"/>
          <a:ext cx="1003300" cy="1027113"/>
        </p:xfrm>
        <a:graphic>
          <a:graphicData uri="http://schemas.openxmlformats.org/presentationml/2006/ole">
            <mc:AlternateContent xmlns:mc="http://schemas.openxmlformats.org/markup-compatibility/2006">
              <mc:Choice xmlns:v="urn:schemas-microsoft-com:vml" Requires="v">
                <p:oleObj spid="_x0000_s95282" name="ClipArt" r:id="rId3" imgW="2604960" imgH="2668320" progId="MS_ClipArt_Gallery.2">
                  <p:embed/>
                </p:oleObj>
              </mc:Choice>
              <mc:Fallback>
                <p:oleObj name="ClipArt" r:id="rId3" imgW="2604960" imgH="266832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8930" y="4131794"/>
                        <a:ext cx="1003300" cy="102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5283"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577333615"/>
      </p:ext>
    </p:extLst>
  </p:cSld>
  <p:clrMapOvr>
    <a:masterClrMapping/>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solidFill>
                  <a:schemeClr val="tx1"/>
                </a:solidFill>
              </a:rPr>
              <a:t>Genesis</a:t>
            </a:r>
            <a:endParaRPr lang="en-IN" dirty="0">
              <a:solidFill>
                <a:schemeClr val="tx1"/>
              </a:solidFill>
            </a:endParaRPr>
          </a:p>
        </p:txBody>
      </p:sp>
      <p:sp>
        <p:nvSpPr>
          <p:cNvPr id="3" name="Content Placeholder 2"/>
          <p:cNvSpPr>
            <a:spLocks noGrp="1"/>
          </p:cNvSpPr>
          <p:nvPr>
            <p:ph idx="1"/>
          </p:nvPr>
        </p:nvSpPr>
        <p:spPr/>
        <p:txBody>
          <a:bodyPr>
            <a:normAutofit/>
          </a:bodyPr>
          <a:lstStyle/>
          <a:p>
            <a:pPr marL="0" indent="0" fontAlgn="base">
              <a:lnSpc>
                <a:spcPct val="150000"/>
              </a:lnSpc>
              <a:buNone/>
            </a:pPr>
            <a:r>
              <a:rPr lang="en-IN" b="1" dirty="0"/>
              <a:t>To obtain audit evidence, the auditor performs one – or a combination – of the following procedures</a:t>
            </a:r>
            <a:r>
              <a:rPr lang="en-IN" b="1" dirty="0" smtClean="0"/>
              <a:t>:</a:t>
            </a:r>
          </a:p>
          <a:p>
            <a:pPr fontAlgn="base"/>
            <a:r>
              <a:rPr lang="en-IN" dirty="0" smtClean="0"/>
              <a:t>inspection</a:t>
            </a:r>
            <a:endParaRPr lang="en-IN" dirty="0"/>
          </a:p>
          <a:p>
            <a:pPr fontAlgn="base"/>
            <a:r>
              <a:rPr lang="en-IN" dirty="0"/>
              <a:t>observation</a:t>
            </a:r>
          </a:p>
          <a:p>
            <a:pPr fontAlgn="base"/>
            <a:r>
              <a:rPr lang="en-IN" dirty="0"/>
              <a:t>external confirmation</a:t>
            </a:r>
          </a:p>
          <a:p>
            <a:pPr fontAlgn="base"/>
            <a:r>
              <a:rPr lang="en-IN" dirty="0"/>
              <a:t>inquiry</a:t>
            </a:r>
          </a:p>
          <a:p>
            <a:pPr fontAlgn="base"/>
            <a:r>
              <a:rPr lang="en-IN" dirty="0" smtClean="0"/>
              <a:t>Re-performance</a:t>
            </a:r>
            <a:endParaRPr lang="en-IN" dirty="0"/>
          </a:p>
          <a:p>
            <a:pPr fontAlgn="base"/>
            <a:r>
              <a:rPr lang="en-IN" dirty="0"/>
              <a:t>recalculation</a:t>
            </a:r>
          </a:p>
          <a:p>
            <a:pPr fontAlgn="base"/>
            <a:r>
              <a:rPr lang="en-IN" b="1" dirty="0"/>
              <a:t>analytical procedures.</a:t>
            </a:r>
          </a:p>
          <a:p>
            <a:pPr marL="0" indent="0">
              <a:buNone/>
            </a:pPr>
            <a:endParaRPr lang="en-IN" dirty="0"/>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0722"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370227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3">
                                            <p:txEl>
                                              <p:pRg st="7" end="7"/>
                                            </p:txEl>
                                          </p:spTgt>
                                        </p:tgtEl>
                                        <p:attrNameLst>
                                          <p:attrName>style.color</p:attrName>
                                        </p:attrNameLst>
                                      </p:cBhvr>
                                      <p:to>
                                        <a:schemeClr val="bg1"/>
                                      </p:to>
                                    </p:animClr>
                                    <p:animClr clrSpc="rgb" dir="cw">
                                      <p:cBhvr>
                                        <p:cTn id="7" dur="250" autoRev="1" fill="remove"/>
                                        <p:tgtEl>
                                          <p:spTgt spid="3">
                                            <p:txEl>
                                              <p:pRg st="7" end="7"/>
                                            </p:txEl>
                                          </p:spTgt>
                                        </p:tgtEl>
                                        <p:attrNameLst>
                                          <p:attrName>fillcolor</p:attrName>
                                        </p:attrNameLst>
                                      </p:cBhvr>
                                      <p:to>
                                        <a:schemeClr val="bg1"/>
                                      </p:to>
                                    </p:animClr>
                                    <p:set>
                                      <p:cBhvr>
                                        <p:cTn id="8" dur="250" autoRev="1" fill="remove"/>
                                        <p:tgtEl>
                                          <p:spTgt spid="3">
                                            <p:txEl>
                                              <p:pRg st="7" end="7"/>
                                            </p:txEl>
                                          </p:spTgt>
                                        </p:tgtEl>
                                        <p:attrNameLst>
                                          <p:attrName>fill.type</p:attrName>
                                        </p:attrNameLst>
                                      </p:cBhvr>
                                      <p:to>
                                        <p:strVal val="solid"/>
                                      </p:to>
                                    </p:set>
                                    <p:set>
                                      <p:cBhvr>
                                        <p:cTn id="9" dur="250" autoRev="1" fill="remove"/>
                                        <p:tgtEl>
                                          <p:spTgt spid="3">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Object 2">
            <a:hlinkClick r:id="" action="ppaction://ole?verb=0"/>
          </p:cNvPr>
          <p:cNvGraphicFramePr>
            <a:graphicFrameLocks/>
          </p:cNvGraphicFramePr>
          <p:nvPr>
            <p:extLst/>
          </p:nvPr>
        </p:nvGraphicFramePr>
        <p:xfrm>
          <a:off x="3633730" y="229276"/>
          <a:ext cx="7778750" cy="6127078"/>
        </p:xfrm>
        <a:graphic>
          <a:graphicData uri="http://schemas.openxmlformats.org/presentationml/2006/ole">
            <mc:AlternateContent xmlns:mc="http://schemas.openxmlformats.org/markup-compatibility/2006">
              <mc:Choice xmlns:v="urn:schemas-microsoft-com:vml" Requires="v">
                <p:oleObj spid="_x0000_s96333" name="Worksheet" r:id="rId3" imgW="5143320" imgH="3350880" progId="Excel.Sheet.8">
                  <p:embed/>
                </p:oleObj>
              </mc:Choice>
              <mc:Fallback>
                <p:oleObj name="Worksheet" r:id="rId3" imgW="5143320" imgH="335088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t="1070" r="28026" b="3618"/>
                      <a:stretch>
                        <a:fillRect/>
                      </a:stretch>
                    </p:blipFill>
                    <p:spPr bwMode="auto">
                      <a:xfrm>
                        <a:off x="3633730" y="229276"/>
                        <a:ext cx="7778750" cy="6127078"/>
                      </a:xfrm>
                      <a:prstGeom prst="rect">
                        <a:avLst/>
                      </a:prstGeom>
                      <a:solidFill>
                        <a:schemeClr val="bg1"/>
                      </a:solidFill>
                      <a:ln w="57150" cmpd="thinThick">
                        <a:solidFill>
                          <a:schemeClr val="bg2"/>
                        </a:solidFill>
                        <a:miter lim="800000"/>
                        <a:headEnd/>
                        <a:tailEnd/>
                      </a:ln>
                      <a:effectLst/>
                      <a:extLst/>
                    </p:spPr>
                  </p:pic>
                </p:oleObj>
              </mc:Fallback>
            </mc:AlternateContent>
          </a:graphicData>
        </a:graphic>
      </p:graphicFrame>
      <p:graphicFrame>
        <p:nvGraphicFramePr>
          <p:cNvPr id="9219" name="Object 3">
            <a:hlinkClick r:id="" action="ppaction://ole?verb=0"/>
          </p:cNvPr>
          <p:cNvGraphicFramePr>
            <a:graphicFrameLocks/>
          </p:cNvGraphicFramePr>
          <p:nvPr>
            <p:extLst/>
          </p:nvPr>
        </p:nvGraphicFramePr>
        <p:xfrm>
          <a:off x="10634138" y="383147"/>
          <a:ext cx="568325" cy="582613"/>
        </p:xfrm>
        <a:graphic>
          <a:graphicData uri="http://schemas.openxmlformats.org/presentationml/2006/ole">
            <mc:AlternateContent xmlns:mc="http://schemas.openxmlformats.org/markup-compatibility/2006">
              <mc:Choice xmlns:v="urn:schemas-microsoft-com:vml" Requires="v">
                <p:oleObj spid="_x0000_s96334" name="Clip" r:id="rId5" imgW="2604960" imgH="2668320" progId="MS_ClipArt_Gallery.2">
                  <p:embed/>
                </p:oleObj>
              </mc:Choice>
              <mc:Fallback>
                <p:oleObj name="Clip" r:id="rId5" imgW="2604960" imgH="2668320" progId="MS_ClipArt_Gallery.2">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34138" y="383147"/>
                        <a:ext cx="5683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7"/>
          <p:cNvSpPr/>
          <p:nvPr/>
        </p:nvSpPr>
        <p:spPr>
          <a:xfrm>
            <a:off x="8242480" y="2682025"/>
            <a:ext cx="180304" cy="21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9859677" y="2682025"/>
            <a:ext cx="180304" cy="21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8242480" y="6056289"/>
            <a:ext cx="180304" cy="21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1" name="Rectangle 10"/>
          <p:cNvSpPr/>
          <p:nvPr/>
        </p:nvSpPr>
        <p:spPr>
          <a:xfrm>
            <a:off x="9859677" y="6062729"/>
            <a:ext cx="180304" cy="21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2" name="Object 11"/>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6335" name="Bitmap Image" r:id="rId7" imgW="743054" imgH="847843" progId="Paint.Picture">
                  <p:embed/>
                </p:oleObj>
              </mc:Choice>
              <mc:Fallback>
                <p:oleObj name="Bitmap Image" r:id="rId7" imgW="743054" imgH="847843"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3" name="Picture 12" descr="RTI LOGO RAC copy"/>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942286593"/>
      </p:ext>
    </p:extLst>
  </p:cSld>
  <p:clrMapOvr>
    <a:masterClrMapping/>
  </p:clrMapOvr>
  <p:transition>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1" name="Rectangle 11"/>
          <p:cNvSpPr>
            <a:spLocks noGrp="1" noChangeArrowheads="1"/>
          </p:cNvSpPr>
          <p:nvPr>
            <p:ph type="title"/>
          </p:nvPr>
        </p:nvSpPr>
        <p:spPr>
          <a:xfrm>
            <a:off x="372107" y="1028396"/>
            <a:ext cx="2947483" cy="4601183"/>
          </a:xfrm>
          <a:noFill/>
          <a:ln/>
        </p:spPr>
        <p:txBody>
          <a:bodyPr/>
          <a:lstStyle/>
          <a:p>
            <a:pPr>
              <a:lnSpc>
                <a:spcPct val="150000"/>
              </a:lnSpc>
            </a:pPr>
            <a:r>
              <a:rPr lang="en-US" altLang="en-US" sz="4400" dirty="0">
                <a:solidFill>
                  <a:schemeClr val="tx1"/>
                </a:solidFill>
              </a:rPr>
              <a:t>Horizontal Analysis Example</a:t>
            </a:r>
          </a:p>
        </p:txBody>
      </p:sp>
      <p:sp>
        <p:nvSpPr>
          <p:cNvPr id="10242" name="Rectangle 2"/>
          <p:cNvSpPr>
            <a:spLocks noGrp="1" noChangeArrowheads="1"/>
          </p:cNvSpPr>
          <p:nvPr>
            <p:ph idx="1"/>
          </p:nvPr>
        </p:nvSpPr>
        <p:spPr>
          <a:xfrm>
            <a:off x="3203620" y="762000"/>
            <a:ext cx="8185150" cy="742950"/>
          </a:xfrm>
          <a:noFill/>
          <a:ln/>
        </p:spPr>
        <p:txBody>
          <a:bodyPr/>
          <a:lstStyle/>
          <a:p>
            <a:pPr algn="ctr">
              <a:buFont typeface="Monotype Sorts" pitchFamily="2" charset="2"/>
              <a:buNone/>
            </a:pPr>
            <a:r>
              <a:rPr lang="en-US" altLang="en-US" dirty="0"/>
              <a:t>Calculating Change in </a:t>
            </a:r>
            <a:r>
              <a:rPr lang="en-US" altLang="en-US" dirty="0" smtClean="0"/>
              <a:t>Rupee </a:t>
            </a:r>
            <a:r>
              <a:rPr lang="en-US" altLang="en-US" dirty="0"/>
              <a:t>Amounts</a:t>
            </a:r>
          </a:p>
        </p:txBody>
      </p:sp>
      <p:sp>
        <p:nvSpPr>
          <p:cNvPr id="10243" name="Rectangle 3"/>
          <p:cNvSpPr>
            <a:spLocks noChangeArrowheads="1"/>
          </p:cNvSpPr>
          <p:nvPr/>
        </p:nvSpPr>
        <p:spPr bwMode="auto">
          <a:xfrm>
            <a:off x="3866294" y="1828800"/>
            <a:ext cx="1434402" cy="828432"/>
          </a:xfrm>
          <a:prstGeom prst="rect">
            <a:avLst/>
          </a:prstGeom>
          <a:solidFill>
            <a:schemeClr val="accent3">
              <a:lumMod val="20000"/>
              <a:lumOff val="80000"/>
            </a:schemeClr>
          </a:solidFill>
          <a:ln w="38100" cmpd="dbl">
            <a:solidFill>
              <a:srgbClr val="00279F"/>
            </a:solidFill>
            <a:miter lim="800000"/>
            <a:headEnd/>
            <a:tailEnd/>
          </a:ln>
          <a:effectLst/>
          <a:extLst/>
        </p:spPr>
        <p:txBody>
          <a:bodyPr wrap="square" lIns="90488" tIns="44450" rIns="90488" bIns="44450">
            <a:spAutoFit/>
          </a:bodyPr>
          <a:lstStyle/>
          <a:p>
            <a:pPr defTabSz="457200">
              <a:spcBef>
                <a:spcPct val="0"/>
              </a:spcBef>
            </a:pPr>
            <a:r>
              <a:rPr lang="en-US" altLang="en-US" sz="2400" dirty="0" smtClean="0">
                <a:solidFill>
                  <a:prstClr val="black"/>
                </a:solidFill>
              </a:rPr>
              <a:t>Rupee</a:t>
            </a:r>
            <a:endParaRPr lang="en-US" altLang="en-US" sz="2400" dirty="0">
              <a:solidFill>
                <a:prstClr val="black"/>
              </a:solidFill>
            </a:endParaRPr>
          </a:p>
          <a:p>
            <a:pPr defTabSz="457200">
              <a:spcBef>
                <a:spcPct val="0"/>
              </a:spcBef>
            </a:pPr>
            <a:r>
              <a:rPr lang="en-US" altLang="en-US" sz="2400" dirty="0">
                <a:solidFill>
                  <a:prstClr val="black"/>
                </a:solidFill>
              </a:rPr>
              <a:t>Change</a:t>
            </a:r>
          </a:p>
        </p:txBody>
      </p:sp>
      <p:sp>
        <p:nvSpPr>
          <p:cNvPr id="10244" name="Rectangle 4"/>
          <p:cNvSpPr>
            <a:spLocks noChangeArrowheads="1"/>
          </p:cNvSpPr>
          <p:nvPr/>
        </p:nvSpPr>
        <p:spPr bwMode="auto">
          <a:xfrm>
            <a:off x="6785747" y="1828800"/>
            <a:ext cx="1740670" cy="828432"/>
          </a:xfrm>
          <a:prstGeom prst="rect">
            <a:avLst/>
          </a:prstGeom>
          <a:solidFill>
            <a:schemeClr val="accent3">
              <a:lumMod val="20000"/>
              <a:lumOff val="80000"/>
            </a:schemeClr>
          </a:solidFill>
          <a:ln w="38100" cmpd="dbl">
            <a:solidFill>
              <a:srgbClr val="00279F"/>
            </a:solidFill>
            <a:miter lim="800000"/>
            <a:headEnd/>
            <a:tailEnd/>
          </a:ln>
          <a:effectLst/>
          <a:extLst/>
        </p:spPr>
        <p:txBody>
          <a:bodyPr wrap="none" lIns="90488" tIns="44450" rIns="90488" bIns="44450">
            <a:spAutoFit/>
          </a:bodyPr>
          <a:lstStyle/>
          <a:p>
            <a:pPr defTabSz="457200">
              <a:spcBef>
                <a:spcPct val="0"/>
              </a:spcBef>
            </a:pPr>
            <a:r>
              <a:rPr lang="en-US" altLang="en-US" sz="2400" dirty="0">
                <a:solidFill>
                  <a:prstClr val="black"/>
                </a:solidFill>
              </a:rPr>
              <a:t>Current Year</a:t>
            </a:r>
          </a:p>
          <a:p>
            <a:pPr defTabSz="457200">
              <a:spcBef>
                <a:spcPct val="0"/>
              </a:spcBef>
            </a:pPr>
            <a:r>
              <a:rPr lang="en-US" altLang="en-US" sz="2400" dirty="0">
                <a:solidFill>
                  <a:prstClr val="black"/>
                </a:solidFill>
              </a:rPr>
              <a:t>Figure</a:t>
            </a:r>
          </a:p>
        </p:txBody>
      </p:sp>
      <p:sp>
        <p:nvSpPr>
          <p:cNvPr id="10245" name="Rectangle 5"/>
          <p:cNvSpPr>
            <a:spLocks noChangeArrowheads="1"/>
          </p:cNvSpPr>
          <p:nvPr/>
        </p:nvSpPr>
        <p:spPr bwMode="auto">
          <a:xfrm>
            <a:off x="10011469" y="1780461"/>
            <a:ext cx="1377301" cy="828432"/>
          </a:xfrm>
          <a:prstGeom prst="rect">
            <a:avLst/>
          </a:prstGeom>
          <a:solidFill>
            <a:schemeClr val="accent3">
              <a:lumMod val="20000"/>
              <a:lumOff val="80000"/>
            </a:schemeClr>
          </a:solidFill>
          <a:ln w="38100" cmpd="dbl">
            <a:solidFill>
              <a:srgbClr val="00279F"/>
            </a:solidFill>
            <a:miter lim="800000"/>
            <a:headEnd/>
            <a:tailEnd/>
          </a:ln>
          <a:effectLst/>
          <a:extLst/>
        </p:spPr>
        <p:txBody>
          <a:bodyPr wrap="none" lIns="90488" tIns="44450" rIns="90488" bIns="44450">
            <a:spAutoFit/>
          </a:bodyPr>
          <a:lstStyle/>
          <a:p>
            <a:pPr defTabSz="457200">
              <a:spcBef>
                <a:spcPct val="0"/>
              </a:spcBef>
            </a:pPr>
            <a:r>
              <a:rPr lang="en-US" altLang="en-US" sz="2400" dirty="0">
                <a:solidFill>
                  <a:prstClr val="black"/>
                </a:solidFill>
              </a:rPr>
              <a:t>Base Year</a:t>
            </a:r>
          </a:p>
          <a:p>
            <a:pPr defTabSz="457200">
              <a:spcBef>
                <a:spcPct val="0"/>
              </a:spcBef>
            </a:pPr>
            <a:r>
              <a:rPr lang="en-US" altLang="en-US" sz="2400" dirty="0">
                <a:solidFill>
                  <a:prstClr val="black"/>
                </a:solidFill>
              </a:rPr>
              <a:t>Figure</a:t>
            </a:r>
          </a:p>
        </p:txBody>
      </p:sp>
      <p:sp>
        <p:nvSpPr>
          <p:cNvPr id="10246" name="Rectangle 6"/>
          <p:cNvSpPr>
            <a:spLocks noChangeArrowheads="1"/>
          </p:cNvSpPr>
          <p:nvPr/>
        </p:nvSpPr>
        <p:spPr bwMode="auto">
          <a:xfrm>
            <a:off x="5849257" y="1903571"/>
            <a:ext cx="387928" cy="582211"/>
          </a:xfrm>
          <a:prstGeom prst="rect">
            <a:avLst/>
          </a:prstGeom>
          <a:solidFill>
            <a:schemeClr val="bg1"/>
          </a:solidFill>
          <a:ln>
            <a:noFill/>
          </a:ln>
          <a:effectLst/>
          <a:extLst/>
        </p:spPr>
        <p:txBody>
          <a:bodyPr wrap="none" lIns="90488" tIns="44450" rIns="90488" bIns="44450">
            <a:spAutoFit/>
          </a:bodyPr>
          <a:lstStyle/>
          <a:p>
            <a:pPr defTabSz="457200">
              <a:spcBef>
                <a:spcPct val="0"/>
              </a:spcBef>
            </a:pPr>
            <a:r>
              <a:rPr lang="en-US" altLang="en-US" sz="3200" dirty="0">
                <a:solidFill>
                  <a:prstClr val="black"/>
                </a:solidFill>
              </a:rPr>
              <a:t>=</a:t>
            </a:r>
          </a:p>
        </p:txBody>
      </p:sp>
      <p:sp>
        <p:nvSpPr>
          <p:cNvPr id="10247" name="Rectangle 7"/>
          <p:cNvSpPr>
            <a:spLocks noChangeArrowheads="1"/>
          </p:cNvSpPr>
          <p:nvPr/>
        </p:nvSpPr>
        <p:spPr bwMode="auto">
          <a:xfrm>
            <a:off x="9074979" y="1951910"/>
            <a:ext cx="387928"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dirty="0">
                <a:solidFill>
                  <a:prstClr val="black"/>
                </a:solidFill>
              </a:rPr>
              <a:t>–</a:t>
            </a:r>
          </a:p>
        </p:txBody>
      </p:sp>
      <p:graphicFrame>
        <p:nvGraphicFramePr>
          <p:cNvPr id="12" name="Object 11"/>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730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3" name="Picture 12"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468392965"/>
      </p:ext>
    </p:extLst>
  </p:cSld>
  <p:clrMapOvr>
    <a:masterClrMapping/>
  </p:clrMapOvr>
  <p:transition>
    <p:strips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6" name="Rectangle 12"/>
          <p:cNvSpPr>
            <a:spLocks noGrp="1" noChangeArrowheads="1"/>
          </p:cNvSpPr>
          <p:nvPr>
            <p:ph type="title"/>
          </p:nvPr>
        </p:nvSpPr>
        <p:spPr>
          <a:noFill/>
          <a:ln/>
        </p:spPr>
        <p:txBody>
          <a:bodyPr/>
          <a:lstStyle/>
          <a:p>
            <a:pPr>
              <a:lnSpc>
                <a:spcPct val="150000"/>
              </a:lnSpc>
            </a:pPr>
            <a:r>
              <a:rPr lang="en-US" altLang="en-US" sz="4400" dirty="0">
                <a:solidFill>
                  <a:schemeClr val="tx1"/>
                </a:solidFill>
              </a:rPr>
              <a:t>Horizontal Analysis Example</a:t>
            </a:r>
          </a:p>
        </p:txBody>
      </p:sp>
      <p:sp>
        <p:nvSpPr>
          <p:cNvPr id="11266" name="Rectangle 2"/>
          <p:cNvSpPr>
            <a:spLocks noGrp="1" noChangeArrowheads="1"/>
          </p:cNvSpPr>
          <p:nvPr>
            <p:ph idx="1"/>
          </p:nvPr>
        </p:nvSpPr>
        <p:spPr>
          <a:xfrm>
            <a:off x="3511836" y="752366"/>
            <a:ext cx="8185150" cy="742950"/>
          </a:xfrm>
          <a:noFill/>
          <a:ln/>
        </p:spPr>
        <p:txBody>
          <a:bodyPr/>
          <a:lstStyle/>
          <a:p>
            <a:pPr algn="ctr">
              <a:buFont typeface="Monotype Sorts" pitchFamily="2" charset="2"/>
              <a:buNone/>
            </a:pPr>
            <a:r>
              <a:rPr lang="en-US" altLang="en-US" dirty="0"/>
              <a:t>Calculating Change in </a:t>
            </a:r>
            <a:r>
              <a:rPr lang="en-US" altLang="en-US" dirty="0" smtClean="0"/>
              <a:t>Rupee Amounts</a:t>
            </a:r>
            <a:endParaRPr lang="en-US" altLang="en-US" dirty="0"/>
          </a:p>
        </p:txBody>
      </p:sp>
      <p:sp>
        <p:nvSpPr>
          <p:cNvPr id="11267" name="Line 3"/>
          <p:cNvSpPr>
            <a:spLocks noChangeShapeType="1"/>
          </p:cNvSpPr>
          <p:nvPr/>
        </p:nvSpPr>
        <p:spPr bwMode="auto">
          <a:xfrm flipV="1">
            <a:off x="10007797" y="2666285"/>
            <a:ext cx="406400" cy="1041400"/>
          </a:xfrm>
          <a:prstGeom prst="line">
            <a:avLst/>
          </a:prstGeom>
          <a:noFill/>
          <a:ln w="50800">
            <a:solidFill>
              <a:srgbClr val="0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57200"/>
            <a:endParaRPr lang="en-IN">
              <a:solidFill>
                <a:prstClr val="black"/>
              </a:solidFill>
            </a:endParaRPr>
          </a:p>
        </p:txBody>
      </p:sp>
      <p:sp>
        <p:nvSpPr>
          <p:cNvPr id="11268" name="Rectangle 4"/>
          <p:cNvSpPr>
            <a:spLocks noChangeArrowheads="1"/>
          </p:cNvSpPr>
          <p:nvPr/>
        </p:nvSpPr>
        <p:spPr bwMode="auto">
          <a:xfrm>
            <a:off x="4215264" y="3626724"/>
            <a:ext cx="6660897" cy="1613262"/>
          </a:xfrm>
          <a:prstGeom prst="rect">
            <a:avLst/>
          </a:prstGeom>
          <a:solidFill>
            <a:schemeClr val="accent6">
              <a:lumMod val="20000"/>
              <a:lumOff val="80000"/>
            </a:schemeClr>
          </a:solidFill>
          <a:ln w="76200" cmpd="thinThick">
            <a:solidFill>
              <a:srgbClr val="438E00"/>
            </a:solidFill>
            <a:miter lim="800000"/>
            <a:headEnd/>
            <a:tailEnd/>
          </a:ln>
          <a:effectLst/>
          <a:extLst/>
        </p:spPr>
        <p:txBody>
          <a:bodyPr wrap="square" lIns="90488" tIns="44450" rIns="90488" bIns="44450">
            <a:spAutoFit/>
          </a:bodyPr>
          <a:lstStyle/>
          <a:p>
            <a:pPr defTabSz="457200">
              <a:lnSpc>
                <a:spcPct val="150000"/>
              </a:lnSpc>
              <a:spcBef>
                <a:spcPct val="50000"/>
              </a:spcBef>
            </a:pPr>
            <a:r>
              <a:rPr lang="en-US" altLang="en-US" sz="2200" dirty="0">
                <a:solidFill>
                  <a:prstClr val="black"/>
                </a:solidFill>
              </a:rPr>
              <a:t>Since we are measuring the amount of the change between 1998 and 1999, the </a:t>
            </a:r>
            <a:r>
              <a:rPr lang="en-US" altLang="en-US" sz="2200" dirty="0" smtClean="0">
                <a:solidFill>
                  <a:prstClr val="black"/>
                </a:solidFill>
              </a:rPr>
              <a:t>rupee </a:t>
            </a:r>
            <a:r>
              <a:rPr lang="en-US" altLang="en-US" sz="2200" dirty="0">
                <a:solidFill>
                  <a:prstClr val="black"/>
                </a:solidFill>
              </a:rPr>
              <a:t>amounts for 1998 become the “base” year figures.</a:t>
            </a:r>
          </a:p>
        </p:txBody>
      </p:sp>
      <p:sp>
        <p:nvSpPr>
          <p:cNvPr id="11270" name="Rectangle 6"/>
          <p:cNvSpPr>
            <a:spLocks noChangeArrowheads="1"/>
          </p:cNvSpPr>
          <p:nvPr/>
        </p:nvSpPr>
        <p:spPr bwMode="auto">
          <a:xfrm>
            <a:off x="4215264" y="1777285"/>
            <a:ext cx="1201770" cy="643766"/>
          </a:xfrm>
          <a:prstGeom prst="rect">
            <a:avLst/>
          </a:prstGeom>
          <a:solidFill>
            <a:schemeClr val="accent6">
              <a:lumMod val="20000"/>
              <a:lumOff val="80000"/>
            </a:schemeClr>
          </a:solidFill>
          <a:ln w="38100" cmpd="dbl">
            <a:solidFill>
              <a:srgbClr val="00279F"/>
            </a:solidFill>
            <a:miter lim="800000"/>
            <a:headEnd/>
            <a:tailEnd/>
          </a:ln>
          <a:effectLst/>
          <a:extLst/>
        </p:spPr>
        <p:txBody>
          <a:bodyPr wrap="square" lIns="90488" tIns="44450" rIns="90488" bIns="44450">
            <a:spAutoFit/>
          </a:bodyPr>
          <a:lstStyle/>
          <a:p>
            <a:pPr defTabSz="457200">
              <a:spcBef>
                <a:spcPct val="0"/>
              </a:spcBef>
            </a:pPr>
            <a:r>
              <a:rPr lang="en-US" altLang="en-US" dirty="0" smtClean="0">
                <a:solidFill>
                  <a:prstClr val="black"/>
                </a:solidFill>
              </a:rPr>
              <a:t>Rupee</a:t>
            </a:r>
            <a:endParaRPr lang="en-US" altLang="en-US" dirty="0">
              <a:solidFill>
                <a:prstClr val="black"/>
              </a:solidFill>
            </a:endParaRPr>
          </a:p>
          <a:p>
            <a:pPr defTabSz="457200">
              <a:spcBef>
                <a:spcPct val="0"/>
              </a:spcBef>
            </a:pPr>
            <a:r>
              <a:rPr lang="en-US" altLang="en-US" dirty="0">
                <a:solidFill>
                  <a:prstClr val="black"/>
                </a:solidFill>
              </a:rPr>
              <a:t>Change</a:t>
            </a:r>
          </a:p>
        </p:txBody>
      </p:sp>
      <p:sp>
        <p:nvSpPr>
          <p:cNvPr id="11271" name="Rectangle 7"/>
          <p:cNvSpPr>
            <a:spLocks noChangeArrowheads="1"/>
          </p:cNvSpPr>
          <p:nvPr/>
        </p:nvSpPr>
        <p:spPr bwMode="auto">
          <a:xfrm>
            <a:off x="6732785" y="1777285"/>
            <a:ext cx="1352102" cy="643766"/>
          </a:xfrm>
          <a:prstGeom prst="rect">
            <a:avLst/>
          </a:prstGeom>
          <a:solidFill>
            <a:schemeClr val="accent6">
              <a:lumMod val="20000"/>
              <a:lumOff val="80000"/>
            </a:schemeClr>
          </a:solidFill>
          <a:ln w="38100" cmpd="dbl">
            <a:solidFill>
              <a:srgbClr val="00279F"/>
            </a:solidFill>
            <a:miter lim="800000"/>
            <a:headEnd/>
            <a:tailEnd/>
          </a:ln>
          <a:effectLst/>
          <a:extLst/>
        </p:spPr>
        <p:txBody>
          <a:bodyPr wrap="none" lIns="90488" tIns="44450" rIns="90488" bIns="44450">
            <a:spAutoFit/>
          </a:bodyPr>
          <a:lstStyle/>
          <a:p>
            <a:pPr defTabSz="457200">
              <a:spcBef>
                <a:spcPct val="0"/>
              </a:spcBef>
            </a:pPr>
            <a:r>
              <a:rPr lang="en-US" altLang="en-US">
                <a:solidFill>
                  <a:prstClr val="black"/>
                </a:solidFill>
              </a:rPr>
              <a:t>Current Year</a:t>
            </a:r>
          </a:p>
          <a:p>
            <a:pPr defTabSz="457200">
              <a:spcBef>
                <a:spcPct val="0"/>
              </a:spcBef>
            </a:pPr>
            <a:r>
              <a:rPr lang="en-US" altLang="en-US">
                <a:solidFill>
                  <a:prstClr val="black"/>
                </a:solidFill>
              </a:rPr>
              <a:t>Figure</a:t>
            </a:r>
          </a:p>
        </p:txBody>
      </p:sp>
      <p:sp>
        <p:nvSpPr>
          <p:cNvPr id="11272" name="Rectangle 8"/>
          <p:cNvSpPr>
            <a:spLocks noChangeArrowheads="1"/>
          </p:cNvSpPr>
          <p:nvPr/>
        </p:nvSpPr>
        <p:spPr bwMode="auto">
          <a:xfrm>
            <a:off x="9780785" y="1777285"/>
            <a:ext cx="1078310" cy="643766"/>
          </a:xfrm>
          <a:prstGeom prst="rect">
            <a:avLst/>
          </a:prstGeom>
          <a:solidFill>
            <a:schemeClr val="accent6">
              <a:lumMod val="20000"/>
              <a:lumOff val="80000"/>
            </a:schemeClr>
          </a:solidFill>
          <a:ln w="38100" cmpd="dbl">
            <a:solidFill>
              <a:srgbClr val="00279F"/>
            </a:solidFill>
            <a:miter lim="800000"/>
            <a:headEnd/>
            <a:tailEnd/>
          </a:ln>
          <a:effectLst/>
          <a:extLst/>
        </p:spPr>
        <p:txBody>
          <a:bodyPr wrap="none" lIns="90488" tIns="44450" rIns="90488" bIns="44450">
            <a:spAutoFit/>
          </a:bodyPr>
          <a:lstStyle/>
          <a:p>
            <a:pPr defTabSz="457200">
              <a:spcBef>
                <a:spcPct val="0"/>
              </a:spcBef>
            </a:pPr>
            <a:r>
              <a:rPr lang="en-US" altLang="en-US">
                <a:solidFill>
                  <a:prstClr val="black"/>
                </a:solidFill>
              </a:rPr>
              <a:t>Base Year</a:t>
            </a:r>
          </a:p>
          <a:p>
            <a:pPr defTabSz="457200">
              <a:spcBef>
                <a:spcPct val="0"/>
              </a:spcBef>
            </a:pPr>
            <a:r>
              <a:rPr lang="en-US" altLang="en-US">
                <a:solidFill>
                  <a:prstClr val="black"/>
                </a:solidFill>
              </a:rPr>
              <a:t>Figure</a:t>
            </a:r>
          </a:p>
        </p:txBody>
      </p:sp>
      <p:sp>
        <p:nvSpPr>
          <p:cNvPr id="11273" name="Rectangle 9"/>
          <p:cNvSpPr>
            <a:spLocks noChangeArrowheads="1"/>
          </p:cNvSpPr>
          <p:nvPr/>
        </p:nvSpPr>
        <p:spPr bwMode="auto">
          <a:xfrm>
            <a:off x="5931947" y="1935100"/>
            <a:ext cx="362280" cy="520655"/>
          </a:xfrm>
          <a:prstGeom prst="rect">
            <a:avLst/>
          </a:prstGeom>
          <a:solidFill>
            <a:schemeClr val="bg1"/>
          </a:solidFill>
          <a:ln>
            <a:noFill/>
          </a:ln>
          <a:effectLst/>
          <a:extLst/>
        </p:spPr>
        <p:txBody>
          <a:bodyPr wrap="none" lIns="90488" tIns="44450" rIns="90488" bIns="44450">
            <a:spAutoFit/>
          </a:bodyPr>
          <a:lstStyle/>
          <a:p>
            <a:pPr defTabSz="457200">
              <a:spcBef>
                <a:spcPct val="0"/>
              </a:spcBef>
            </a:pPr>
            <a:r>
              <a:rPr lang="en-US" altLang="en-US" sz="2800">
                <a:solidFill>
                  <a:prstClr val="black"/>
                </a:solidFill>
              </a:rPr>
              <a:t>=</a:t>
            </a:r>
          </a:p>
        </p:txBody>
      </p:sp>
      <p:sp>
        <p:nvSpPr>
          <p:cNvPr id="11274" name="Rectangle 10"/>
          <p:cNvSpPr>
            <a:spLocks noChangeArrowheads="1"/>
          </p:cNvSpPr>
          <p:nvPr/>
        </p:nvSpPr>
        <p:spPr bwMode="auto">
          <a:xfrm>
            <a:off x="8932322" y="1935100"/>
            <a:ext cx="362280" cy="520655"/>
          </a:xfrm>
          <a:prstGeom prst="rect">
            <a:avLst/>
          </a:prstGeom>
          <a:solidFill>
            <a:schemeClr val="bg1"/>
          </a:solidFill>
          <a:ln>
            <a:noFill/>
          </a:ln>
          <a:effectLst/>
          <a:extLst/>
        </p:spPr>
        <p:txBody>
          <a:bodyPr wrap="none" lIns="90488" tIns="44450" rIns="90488" bIns="44450">
            <a:spAutoFit/>
          </a:bodyPr>
          <a:lstStyle/>
          <a:p>
            <a:pPr defTabSz="457200">
              <a:spcBef>
                <a:spcPct val="0"/>
              </a:spcBef>
            </a:pPr>
            <a:r>
              <a:rPr lang="en-US" altLang="en-US" sz="2800">
                <a:solidFill>
                  <a:prstClr val="black"/>
                </a:solidFill>
              </a:rPr>
              <a:t>–</a:t>
            </a:r>
          </a:p>
        </p:txBody>
      </p:sp>
      <p:graphicFrame>
        <p:nvGraphicFramePr>
          <p:cNvPr id="14" name="Object 13"/>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8330"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5" name="Picture 14"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933601540"/>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11268"/>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0" name="Rectangle 12"/>
          <p:cNvSpPr>
            <a:spLocks noGrp="1" noChangeArrowheads="1"/>
          </p:cNvSpPr>
          <p:nvPr>
            <p:ph type="title"/>
          </p:nvPr>
        </p:nvSpPr>
        <p:spPr>
          <a:noFill/>
          <a:ln/>
        </p:spPr>
        <p:txBody>
          <a:bodyPr/>
          <a:lstStyle/>
          <a:p>
            <a:pPr>
              <a:lnSpc>
                <a:spcPct val="150000"/>
              </a:lnSpc>
            </a:pPr>
            <a:r>
              <a:rPr lang="en-US" altLang="en-US" sz="4400" dirty="0">
                <a:solidFill>
                  <a:schemeClr val="tx1"/>
                </a:solidFill>
              </a:rPr>
              <a:t>Horizontal Analysis Example</a:t>
            </a:r>
          </a:p>
        </p:txBody>
      </p:sp>
      <p:sp>
        <p:nvSpPr>
          <p:cNvPr id="12290" name="Rectangle 2"/>
          <p:cNvSpPr>
            <a:spLocks noGrp="1" noChangeArrowheads="1"/>
          </p:cNvSpPr>
          <p:nvPr>
            <p:ph idx="1"/>
          </p:nvPr>
        </p:nvSpPr>
        <p:spPr>
          <a:xfrm>
            <a:off x="3512713" y="752366"/>
            <a:ext cx="8185150" cy="742950"/>
          </a:xfrm>
          <a:noFill/>
          <a:ln/>
        </p:spPr>
        <p:txBody>
          <a:bodyPr/>
          <a:lstStyle/>
          <a:p>
            <a:pPr algn="ctr">
              <a:buFont typeface="Monotype Sorts" pitchFamily="2" charset="2"/>
              <a:buNone/>
            </a:pPr>
            <a:r>
              <a:rPr lang="en-US" altLang="en-US"/>
              <a:t>Calculating Change as a Percentage</a:t>
            </a:r>
          </a:p>
        </p:txBody>
      </p:sp>
      <p:sp>
        <p:nvSpPr>
          <p:cNvPr id="12291" name="Rectangle 3"/>
          <p:cNvSpPr>
            <a:spLocks noChangeArrowheads="1"/>
          </p:cNvSpPr>
          <p:nvPr/>
        </p:nvSpPr>
        <p:spPr bwMode="auto">
          <a:xfrm>
            <a:off x="3616005" y="1832539"/>
            <a:ext cx="1566668" cy="643766"/>
          </a:xfrm>
          <a:prstGeom prst="rect">
            <a:avLst/>
          </a:prstGeom>
          <a:solidFill>
            <a:schemeClr val="accent6">
              <a:lumMod val="20000"/>
              <a:lumOff val="80000"/>
            </a:schemeClr>
          </a:solidFill>
          <a:ln w="38100" cmpd="dbl">
            <a:solidFill>
              <a:srgbClr val="00279F"/>
            </a:solidFill>
            <a:miter lim="800000"/>
            <a:headEnd/>
            <a:tailEnd/>
          </a:ln>
          <a:effectLst/>
          <a:extLst/>
        </p:spPr>
        <p:txBody>
          <a:bodyPr wrap="square" lIns="90488" tIns="44450" rIns="90488" bIns="44450">
            <a:spAutoFit/>
          </a:bodyPr>
          <a:lstStyle/>
          <a:p>
            <a:pPr defTabSz="457200">
              <a:spcBef>
                <a:spcPct val="0"/>
              </a:spcBef>
            </a:pPr>
            <a:r>
              <a:rPr lang="en-US" altLang="en-US" dirty="0">
                <a:solidFill>
                  <a:prstClr val="black"/>
                </a:solidFill>
              </a:rPr>
              <a:t>Percentage</a:t>
            </a:r>
          </a:p>
          <a:p>
            <a:pPr defTabSz="457200">
              <a:spcBef>
                <a:spcPct val="0"/>
              </a:spcBef>
            </a:pPr>
            <a:r>
              <a:rPr lang="en-US" altLang="en-US" dirty="0">
                <a:solidFill>
                  <a:prstClr val="black"/>
                </a:solidFill>
              </a:rPr>
              <a:t>Change</a:t>
            </a:r>
          </a:p>
        </p:txBody>
      </p:sp>
      <p:sp>
        <p:nvSpPr>
          <p:cNvPr id="12292" name="Rectangle 4"/>
          <p:cNvSpPr>
            <a:spLocks noChangeArrowheads="1"/>
          </p:cNvSpPr>
          <p:nvPr/>
        </p:nvSpPr>
        <p:spPr bwMode="auto">
          <a:xfrm>
            <a:off x="6512285" y="1819166"/>
            <a:ext cx="2219591" cy="643766"/>
          </a:xfrm>
          <a:prstGeom prst="rect">
            <a:avLst/>
          </a:prstGeom>
          <a:solidFill>
            <a:schemeClr val="accent6">
              <a:lumMod val="20000"/>
              <a:lumOff val="80000"/>
            </a:schemeClr>
          </a:solidFill>
          <a:ln w="38100" cmpd="dbl">
            <a:solidFill>
              <a:srgbClr val="00279F"/>
            </a:solidFill>
            <a:miter lim="800000"/>
            <a:headEnd/>
            <a:tailEnd/>
          </a:ln>
          <a:effectLst/>
          <a:extLst/>
        </p:spPr>
        <p:txBody>
          <a:bodyPr wrap="square" lIns="90488" tIns="44450" rIns="90488" bIns="44450">
            <a:spAutoFit/>
          </a:bodyPr>
          <a:lstStyle/>
          <a:p>
            <a:pPr algn="ctr" defTabSz="457200">
              <a:spcBef>
                <a:spcPct val="0"/>
              </a:spcBef>
            </a:pPr>
            <a:r>
              <a:rPr lang="en-US" altLang="en-US" dirty="0" smtClean="0">
                <a:solidFill>
                  <a:prstClr val="black"/>
                </a:solidFill>
              </a:rPr>
              <a:t>Rupee Change</a:t>
            </a:r>
            <a:endParaRPr lang="en-US" altLang="en-US" dirty="0">
              <a:solidFill>
                <a:prstClr val="black"/>
              </a:solidFill>
            </a:endParaRPr>
          </a:p>
          <a:p>
            <a:pPr algn="ctr" defTabSz="457200">
              <a:spcBef>
                <a:spcPct val="0"/>
              </a:spcBef>
            </a:pPr>
            <a:r>
              <a:rPr lang="en-US" altLang="en-US" dirty="0">
                <a:solidFill>
                  <a:prstClr val="black"/>
                </a:solidFill>
              </a:rPr>
              <a:t> </a:t>
            </a:r>
            <a:r>
              <a:rPr lang="en-US" altLang="en-US" dirty="0" smtClean="0">
                <a:solidFill>
                  <a:prstClr val="black"/>
                </a:solidFill>
              </a:rPr>
              <a:t>Base </a:t>
            </a:r>
            <a:r>
              <a:rPr lang="en-US" altLang="en-US" dirty="0">
                <a:solidFill>
                  <a:prstClr val="black"/>
                </a:solidFill>
              </a:rPr>
              <a:t>Year Figure   </a:t>
            </a:r>
          </a:p>
        </p:txBody>
      </p:sp>
      <p:sp>
        <p:nvSpPr>
          <p:cNvPr id="12293" name="Rectangle 5"/>
          <p:cNvSpPr>
            <a:spLocks noChangeArrowheads="1"/>
          </p:cNvSpPr>
          <p:nvPr/>
        </p:nvSpPr>
        <p:spPr bwMode="auto">
          <a:xfrm>
            <a:off x="10207919" y="2014373"/>
            <a:ext cx="1038225" cy="366767"/>
          </a:xfrm>
          <a:prstGeom prst="rect">
            <a:avLst/>
          </a:prstGeom>
          <a:solidFill>
            <a:schemeClr val="accent6">
              <a:lumMod val="20000"/>
              <a:lumOff val="80000"/>
            </a:schemeClr>
          </a:solidFill>
          <a:ln w="38100" cmpd="dbl">
            <a:solidFill>
              <a:srgbClr val="00279F"/>
            </a:solidFill>
            <a:miter lim="800000"/>
            <a:headEnd/>
            <a:tailEnd/>
          </a:ln>
          <a:effectLst/>
          <a:extLst/>
        </p:spPr>
        <p:txBody>
          <a:bodyPr lIns="90488" tIns="44450" rIns="90488" bIns="44450">
            <a:spAutoFit/>
          </a:bodyPr>
          <a:lstStyle/>
          <a:p>
            <a:pPr defTabSz="457200">
              <a:spcBef>
                <a:spcPct val="0"/>
              </a:spcBef>
            </a:pPr>
            <a:r>
              <a:rPr lang="en-US" altLang="en-US">
                <a:solidFill>
                  <a:prstClr val="black"/>
                </a:solidFill>
              </a:rPr>
              <a:t>100%</a:t>
            </a:r>
          </a:p>
        </p:txBody>
      </p:sp>
      <p:sp>
        <p:nvSpPr>
          <p:cNvPr id="12294" name="Line 6"/>
          <p:cNvSpPr>
            <a:spLocks noChangeShapeType="1"/>
          </p:cNvSpPr>
          <p:nvPr/>
        </p:nvSpPr>
        <p:spPr bwMode="auto">
          <a:xfrm flipV="1">
            <a:off x="6512286" y="2163650"/>
            <a:ext cx="2219590" cy="25755"/>
          </a:xfrm>
          <a:prstGeom prst="line">
            <a:avLst/>
          </a:prstGeom>
          <a:noFill/>
          <a:ln w="50800">
            <a:solidFill>
              <a:srgbClr val="00279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57200"/>
            <a:r>
              <a:rPr lang="en-IN" dirty="0" smtClean="0">
                <a:solidFill>
                  <a:prstClr val="black"/>
                </a:solidFill>
              </a:rPr>
              <a:t> </a:t>
            </a:r>
            <a:endParaRPr lang="en-IN" dirty="0">
              <a:solidFill>
                <a:prstClr val="black"/>
              </a:solidFill>
            </a:endParaRPr>
          </a:p>
        </p:txBody>
      </p:sp>
      <p:sp>
        <p:nvSpPr>
          <p:cNvPr id="12295" name="Rectangle 7"/>
          <p:cNvSpPr>
            <a:spLocks noChangeArrowheads="1"/>
          </p:cNvSpPr>
          <p:nvPr/>
        </p:nvSpPr>
        <p:spPr bwMode="auto">
          <a:xfrm>
            <a:off x="5568521" y="1903322"/>
            <a:ext cx="362280" cy="5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sp>
        <p:nvSpPr>
          <p:cNvPr id="12296" name="Rectangle 8"/>
          <p:cNvSpPr>
            <a:spLocks noChangeArrowheads="1"/>
          </p:cNvSpPr>
          <p:nvPr/>
        </p:nvSpPr>
        <p:spPr bwMode="auto">
          <a:xfrm>
            <a:off x="9317516" y="1829294"/>
            <a:ext cx="463269" cy="766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4400" dirty="0">
                <a:solidFill>
                  <a:prstClr val="black"/>
                </a:solidFill>
              </a:rPr>
              <a:t>×</a:t>
            </a:r>
          </a:p>
        </p:txBody>
      </p:sp>
      <p:graphicFrame>
        <p:nvGraphicFramePr>
          <p:cNvPr id="12297" name="Object 9">
            <a:hlinkClick r:id="" action="ppaction://ole?verb=0"/>
          </p:cNvPr>
          <p:cNvGraphicFramePr>
            <a:graphicFrameLocks/>
          </p:cNvGraphicFramePr>
          <p:nvPr>
            <p:extLst/>
          </p:nvPr>
        </p:nvGraphicFramePr>
        <p:xfrm>
          <a:off x="6713113" y="3266966"/>
          <a:ext cx="1824038" cy="2154238"/>
        </p:xfrm>
        <a:graphic>
          <a:graphicData uri="http://schemas.openxmlformats.org/presentationml/2006/ole">
            <mc:AlternateContent xmlns:mc="http://schemas.openxmlformats.org/markup-compatibility/2006">
              <mc:Choice xmlns:v="urn:schemas-microsoft-com:vml" Requires="v">
                <p:oleObj spid="_x0000_s99378" name="Clip" r:id="rId3" imgW="4701960" imgH="5546520" progId="MS_ClipArt_Gallery.2">
                  <p:embed/>
                </p:oleObj>
              </mc:Choice>
              <mc:Fallback>
                <p:oleObj name="Clip" r:id="rId3" imgW="4701960" imgH="554652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3113" y="3266966"/>
                        <a:ext cx="1824038" cy="2154238"/>
                      </a:xfrm>
                      <a:prstGeom prst="rect">
                        <a:avLst/>
                      </a:prstGeom>
                      <a:noFill/>
                      <a:ln>
                        <a:noFill/>
                      </a:ln>
                      <a:effectLst>
                        <a:outerShdw dist="53882"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99379"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5" name="Picture 14"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537240444"/>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2297"/>
                                        </p:tgtEl>
                                      </p:cBhvr>
                                    </p:animEffect>
                                    <p:animScale>
                                      <p:cBhvr>
                                        <p:cTn id="7" dur="250" autoRev="1" fill="hold"/>
                                        <p:tgtEl>
                                          <p:spTgt spid="1229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2">
            <a:hlinkClick r:id="" action="ppaction://ole?verb=0"/>
          </p:cNvPr>
          <p:cNvGraphicFramePr>
            <a:graphicFrameLocks/>
          </p:cNvGraphicFramePr>
          <p:nvPr>
            <p:extLst/>
          </p:nvPr>
        </p:nvGraphicFramePr>
        <p:xfrm>
          <a:off x="3437862" y="1123841"/>
          <a:ext cx="8675688" cy="4586287"/>
        </p:xfrm>
        <a:graphic>
          <a:graphicData uri="http://schemas.openxmlformats.org/presentationml/2006/ole">
            <mc:AlternateContent xmlns:mc="http://schemas.openxmlformats.org/markup-compatibility/2006">
              <mc:Choice xmlns:v="urn:schemas-microsoft-com:vml" Requires="v">
                <p:oleObj spid="_x0000_s100426" name="Worksheet" r:id="rId3" imgW="5303520" imgH="2923920" progId="Excel.Sheet.8">
                  <p:embed/>
                </p:oleObj>
              </mc:Choice>
              <mc:Fallback>
                <p:oleObj name="Worksheet" r:id="rId3" imgW="5303520" imgH="292392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l="163" r="92" b="3732"/>
                      <a:stretch>
                        <a:fillRect/>
                      </a:stretch>
                    </p:blipFill>
                    <p:spPr bwMode="auto">
                      <a:xfrm>
                        <a:off x="3437862" y="1123841"/>
                        <a:ext cx="8675688" cy="4586287"/>
                      </a:xfrm>
                      <a:prstGeom prst="rect">
                        <a:avLst/>
                      </a:prstGeom>
                      <a:solidFill>
                        <a:schemeClr val="bg1"/>
                      </a:solidFill>
                      <a:ln w="57150" cmpd="thinThick">
                        <a:solidFill>
                          <a:srgbClr val="438E00"/>
                        </a:solidFill>
                        <a:miter lim="800000"/>
                        <a:headEnd/>
                        <a:tailEnd/>
                      </a:ln>
                      <a:effectLst/>
                      <a:extLst/>
                    </p:spPr>
                  </p:pic>
                </p:oleObj>
              </mc:Fallback>
            </mc:AlternateContent>
          </a:graphicData>
        </a:graphic>
      </p:graphicFrame>
      <p:graphicFrame>
        <p:nvGraphicFramePr>
          <p:cNvPr id="13315" name="Object 3">
            <a:hlinkClick r:id="" action="ppaction://ole?verb=0"/>
          </p:cNvPr>
          <p:cNvGraphicFramePr>
            <a:graphicFrameLocks/>
          </p:cNvGraphicFramePr>
          <p:nvPr>
            <p:extLst/>
          </p:nvPr>
        </p:nvGraphicFramePr>
        <p:xfrm>
          <a:off x="10808529" y="1242903"/>
          <a:ext cx="568325" cy="582613"/>
        </p:xfrm>
        <a:graphic>
          <a:graphicData uri="http://schemas.openxmlformats.org/presentationml/2006/ole">
            <mc:AlternateContent xmlns:mc="http://schemas.openxmlformats.org/markup-compatibility/2006">
              <mc:Choice xmlns:v="urn:schemas-microsoft-com:vml" Requires="v">
                <p:oleObj spid="_x0000_s100427" name="Clip" r:id="rId5" imgW="2604960" imgH="2668320" progId="MS_ClipArt_Gallery.2">
                  <p:embed/>
                </p:oleObj>
              </mc:Choice>
              <mc:Fallback>
                <p:oleObj name="Clip" r:id="rId5" imgW="2604960" imgH="2668320" progId="MS_ClipArt_Gallery.2">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08529" y="1242903"/>
                        <a:ext cx="5683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7" name="Line 5"/>
          <p:cNvSpPr>
            <a:spLocks noChangeShapeType="1"/>
          </p:cNvSpPr>
          <p:nvPr/>
        </p:nvSpPr>
        <p:spPr bwMode="auto">
          <a:xfrm flipV="1">
            <a:off x="10384665" y="3313002"/>
            <a:ext cx="0" cy="889000"/>
          </a:xfrm>
          <a:prstGeom prst="line">
            <a:avLst/>
          </a:prstGeom>
          <a:noFill/>
          <a:ln w="50800">
            <a:solidFill>
              <a:srgbClr val="438E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57200"/>
            <a:endParaRPr lang="en-IN">
              <a:solidFill>
                <a:prstClr val="black"/>
              </a:solidFill>
            </a:endParaRPr>
          </a:p>
        </p:txBody>
      </p:sp>
      <p:sp>
        <p:nvSpPr>
          <p:cNvPr id="13318" name="Rectangle 6"/>
          <p:cNvSpPr>
            <a:spLocks noChangeArrowheads="1"/>
          </p:cNvSpPr>
          <p:nvPr/>
        </p:nvSpPr>
        <p:spPr bwMode="auto">
          <a:xfrm>
            <a:off x="7443989" y="4073416"/>
            <a:ext cx="3453440" cy="366767"/>
          </a:xfrm>
          <a:prstGeom prst="rect">
            <a:avLst/>
          </a:prstGeom>
          <a:solidFill>
            <a:srgbClr val="C8FEC8"/>
          </a:solidFill>
          <a:ln w="57150" cmpd="thinThick">
            <a:solidFill>
              <a:srgbClr val="438E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ctr" defTabSz="457200">
              <a:spcBef>
                <a:spcPct val="50000"/>
              </a:spcBef>
            </a:pPr>
            <a:r>
              <a:rPr lang="en-US" altLang="en-US" dirty="0" smtClean="0">
                <a:solidFill>
                  <a:prstClr val="black"/>
                </a:solidFill>
                <a:latin typeface="Rupee Foradian" panose="020B0603030804020204" pitchFamily="34" charset="0"/>
              </a:rPr>
              <a:t>`</a:t>
            </a:r>
            <a:r>
              <a:rPr lang="en-US" altLang="en-US" dirty="0" smtClean="0">
                <a:solidFill>
                  <a:prstClr val="black"/>
                </a:solidFill>
              </a:rPr>
              <a:t>12,000 </a:t>
            </a:r>
            <a:r>
              <a:rPr lang="en-US" altLang="en-US" dirty="0">
                <a:solidFill>
                  <a:prstClr val="black"/>
                </a:solidFill>
              </a:rPr>
              <a:t>– </a:t>
            </a:r>
            <a:r>
              <a:rPr lang="en-US" altLang="en-US" dirty="0" smtClean="0">
                <a:solidFill>
                  <a:prstClr val="black"/>
                </a:solidFill>
                <a:latin typeface="Rupee Foradian" panose="020B0603030804020204" pitchFamily="34" charset="0"/>
              </a:rPr>
              <a:t>`</a:t>
            </a:r>
            <a:r>
              <a:rPr lang="en-US" altLang="en-US" dirty="0" smtClean="0">
                <a:solidFill>
                  <a:prstClr val="black"/>
                </a:solidFill>
              </a:rPr>
              <a:t>23,500 </a:t>
            </a:r>
            <a:r>
              <a:rPr lang="en-US" altLang="en-US" dirty="0">
                <a:solidFill>
                  <a:prstClr val="black"/>
                </a:solidFill>
              </a:rPr>
              <a:t>= </a:t>
            </a:r>
            <a:r>
              <a:rPr lang="en-US" altLang="en-US" dirty="0" smtClean="0">
                <a:solidFill>
                  <a:prstClr val="black"/>
                </a:solidFill>
                <a:latin typeface="Rupee Foradian" panose="020B0603030804020204" pitchFamily="34" charset="0"/>
              </a:rPr>
              <a:t>`</a:t>
            </a:r>
            <a:r>
              <a:rPr lang="en-US" altLang="en-US" dirty="0" smtClean="0">
                <a:solidFill>
                  <a:prstClr val="black"/>
                </a:solidFill>
              </a:rPr>
              <a:t>(</a:t>
            </a:r>
            <a:r>
              <a:rPr lang="en-US" altLang="en-US" dirty="0">
                <a:solidFill>
                  <a:prstClr val="black"/>
                </a:solidFill>
              </a:rPr>
              <a:t>11,500)</a:t>
            </a:r>
          </a:p>
        </p:txBody>
      </p:sp>
      <p:sp>
        <p:nvSpPr>
          <p:cNvPr id="13320" name="Rectangle 8"/>
          <p:cNvSpPr>
            <a:spLocks noGrp="1" noChangeArrowheads="1"/>
          </p:cNvSpPr>
          <p:nvPr>
            <p:ph type="title"/>
          </p:nvPr>
        </p:nvSpPr>
        <p:spPr>
          <a:noFill/>
          <a:ln/>
        </p:spPr>
        <p:txBody>
          <a:bodyPr/>
          <a:lstStyle/>
          <a:p>
            <a:pPr>
              <a:lnSpc>
                <a:spcPct val="150000"/>
              </a:lnSpc>
            </a:pPr>
            <a:r>
              <a:rPr lang="en-US" altLang="en-US" sz="4400" dirty="0">
                <a:solidFill>
                  <a:schemeClr val="tx1"/>
                </a:solidFill>
              </a:rPr>
              <a:t>Horizontal Analysis Example</a:t>
            </a:r>
          </a:p>
        </p:txBody>
      </p:sp>
      <p:sp>
        <p:nvSpPr>
          <p:cNvPr id="6" name="Rectangle 5"/>
          <p:cNvSpPr/>
          <p:nvPr/>
        </p:nvSpPr>
        <p:spPr>
          <a:xfrm>
            <a:off x="7263685" y="3026535"/>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2" name="Rectangle 11"/>
          <p:cNvSpPr/>
          <p:nvPr/>
        </p:nvSpPr>
        <p:spPr>
          <a:xfrm>
            <a:off x="7263685" y="5450584"/>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3" name="Rectangle 12"/>
          <p:cNvSpPr/>
          <p:nvPr/>
        </p:nvSpPr>
        <p:spPr>
          <a:xfrm>
            <a:off x="8544272" y="2996952"/>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4" name="Rectangle 13"/>
          <p:cNvSpPr/>
          <p:nvPr/>
        </p:nvSpPr>
        <p:spPr>
          <a:xfrm>
            <a:off x="9886684" y="3001759"/>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5" name="Object 14"/>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0428" name="Bitmap Image" r:id="rId7" imgW="743054" imgH="847843" progId="Paint.Picture">
                  <p:embed/>
                </p:oleObj>
              </mc:Choice>
              <mc:Fallback>
                <p:oleObj name="Bitmap Image" r:id="rId7" imgW="743054" imgH="847843"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6" name="Picture 15" descr="RTI LOGO RAC copy"/>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pic>
        <p:nvPicPr>
          <p:cNvPr id="2" name="Picture 1"/>
          <p:cNvPicPr>
            <a:picLocks noChangeAspect="1"/>
          </p:cNvPicPr>
          <p:nvPr/>
        </p:nvPicPr>
        <p:blipFill>
          <a:blip r:embed="rId10"/>
          <a:stretch>
            <a:fillRect/>
          </a:stretch>
        </p:blipFill>
        <p:spPr>
          <a:xfrm>
            <a:off x="8586984" y="5438495"/>
            <a:ext cx="182896" cy="195089"/>
          </a:xfrm>
          <a:prstGeom prst="rect">
            <a:avLst/>
          </a:prstGeom>
        </p:spPr>
      </p:pic>
    </p:spTree>
    <p:extLst>
      <p:ext uri="{BB962C8B-B14F-4D97-AF65-F5344CB8AC3E}">
        <p14:creationId xmlns:p14="http://schemas.microsoft.com/office/powerpoint/2010/main" val="3742299487"/>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318"/>
                                        </p:tgtEl>
                                        <p:attrNameLst>
                                          <p:attrName>style.visibility</p:attrName>
                                        </p:attrNameLst>
                                      </p:cBhvr>
                                      <p:to>
                                        <p:strVal val="visible"/>
                                      </p:to>
                                    </p:set>
                                    <p:anim calcmode="lin" valueType="num">
                                      <p:cBhvr additive="base">
                                        <p:cTn id="13" dur="500" fill="hold"/>
                                        <p:tgtEl>
                                          <p:spTgt spid="13318"/>
                                        </p:tgtEl>
                                        <p:attrNameLst>
                                          <p:attrName>ppt_x</p:attrName>
                                        </p:attrNameLst>
                                      </p:cBhvr>
                                      <p:tavLst>
                                        <p:tav tm="0">
                                          <p:val>
                                            <p:strVal val="#ppt_x"/>
                                          </p:val>
                                        </p:tav>
                                        <p:tav tm="100000">
                                          <p:val>
                                            <p:strVal val="#ppt_x"/>
                                          </p:val>
                                        </p:tav>
                                      </p:tavLst>
                                    </p:anim>
                                    <p:anim calcmode="lin" valueType="num">
                                      <p:cBhvr additive="base">
                                        <p:cTn id="14" dur="500" fill="hold"/>
                                        <p:tgtEl>
                                          <p:spTgt spid="133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317"/>
                                        </p:tgtEl>
                                        <p:attrNameLst>
                                          <p:attrName>style.visibility</p:attrName>
                                        </p:attrNameLst>
                                      </p:cBhvr>
                                      <p:to>
                                        <p:strVal val="visible"/>
                                      </p:to>
                                    </p:set>
                                    <p:anim calcmode="lin" valueType="num">
                                      <p:cBhvr additive="base">
                                        <p:cTn id="19" dur="500" fill="hold"/>
                                        <p:tgtEl>
                                          <p:spTgt spid="13317"/>
                                        </p:tgtEl>
                                        <p:attrNameLst>
                                          <p:attrName>ppt_x</p:attrName>
                                        </p:attrNameLst>
                                      </p:cBhvr>
                                      <p:tavLst>
                                        <p:tav tm="0">
                                          <p:val>
                                            <p:strVal val="#ppt_x"/>
                                          </p:val>
                                        </p:tav>
                                        <p:tav tm="100000">
                                          <p:val>
                                            <p:strVal val="#ppt_x"/>
                                          </p:val>
                                        </p:tav>
                                      </p:tavLst>
                                    </p:anim>
                                    <p:anim calcmode="lin" valueType="num">
                                      <p:cBhvr additive="base">
                                        <p:cTn id="20" dur="500" fill="hold"/>
                                        <p:tgtEl>
                                          <p:spTgt spid="133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animBg="1"/>
      <p:bldP spid="1331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a:hlinkClick r:id="" action="ppaction://ole?verb=0"/>
          </p:cNvPr>
          <p:cNvGraphicFramePr>
            <a:graphicFrameLocks/>
          </p:cNvGraphicFramePr>
          <p:nvPr>
            <p:extLst/>
          </p:nvPr>
        </p:nvGraphicFramePr>
        <p:xfrm>
          <a:off x="3489377" y="978863"/>
          <a:ext cx="8675688" cy="4586287"/>
        </p:xfrm>
        <a:graphic>
          <a:graphicData uri="http://schemas.openxmlformats.org/presentationml/2006/ole">
            <mc:AlternateContent xmlns:mc="http://schemas.openxmlformats.org/markup-compatibility/2006">
              <mc:Choice xmlns:v="urn:schemas-microsoft-com:vml" Requires="v">
                <p:oleObj spid="_x0000_s101453" name="Worksheet" r:id="rId3" imgW="5303520" imgH="2923920" progId="Excel.Sheet.8">
                  <p:embed/>
                </p:oleObj>
              </mc:Choice>
              <mc:Fallback>
                <p:oleObj name="Worksheet" r:id="rId3" imgW="5303520" imgH="292392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l="163" r="92" b="3732"/>
                      <a:stretch>
                        <a:fillRect/>
                      </a:stretch>
                    </p:blipFill>
                    <p:spPr bwMode="auto">
                      <a:xfrm>
                        <a:off x="3489377" y="978863"/>
                        <a:ext cx="8675688" cy="4586287"/>
                      </a:xfrm>
                      <a:prstGeom prst="rect">
                        <a:avLst/>
                      </a:prstGeom>
                      <a:noFill/>
                      <a:ln w="57150" cmpd="thinThick">
                        <a:solidFill>
                          <a:srgbClr val="438E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40" name="Line 4"/>
          <p:cNvSpPr>
            <a:spLocks noChangeShapeType="1"/>
          </p:cNvSpPr>
          <p:nvPr/>
        </p:nvSpPr>
        <p:spPr bwMode="auto">
          <a:xfrm flipV="1">
            <a:off x="11874552" y="3148974"/>
            <a:ext cx="0" cy="889000"/>
          </a:xfrm>
          <a:prstGeom prst="line">
            <a:avLst/>
          </a:prstGeom>
          <a:noFill/>
          <a:ln w="50800">
            <a:solidFill>
              <a:srgbClr val="438E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57200"/>
            <a:endParaRPr lang="en-IN">
              <a:solidFill>
                <a:prstClr val="black"/>
              </a:solidFill>
            </a:endParaRPr>
          </a:p>
        </p:txBody>
      </p:sp>
      <p:sp>
        <p:nvSpPr>
          <p:cNvPr id="14341" name="Rectangle 5"/>
          <p:cNvSpPr>
            <a:spLocks noChangeArrowheads="1"/>
          </p:cNvSpPr>
          <p:nvPr/>
        </p:nvSpPr>
        <p:spPr bwMode="auto">
          <a:xfrm>
            <a:off x="7328079" y="3909388"/>
            <a:ext cx="4830637" cy="366767"/>
          </a:xfrm>
          <a:prstGeom prst="rect">
            <a:avLst/>
          </a:prstGeom>
          <a:solidFill>
            <a:srgbClr val="C8FEC8"/>
          </a:solidFill>
          <a:ln w="57150" cmpd="thinThick">
            <a:solidFill>
              <a:srgbClr val="438E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algn="ctr" defTabSz="457200">
              <a:spcBef>
                <a:spcPct val="50000"/>
              </a:spcBef>
            </a:pPr>
            <a:r>
              <a:rPr lang="en-US" altLang="en-US" dirty="0" smtClean="0">
                <a:solidFill>
                  <a:prstClr val="black"/>
                </a:solidFill>
              </a:rPr>
              <a:t>(</a:t>
            </a:r>
            <a:r>
              <a:rPr lang="en-US" altLang="en-US" dirty="0" smtClean="0">
                <a:solidFill>
                  <a:prstClr val="black"/>
                </a:solidFill>
                <a:latin typeface="Rupee Foradian" panose="020B0603030804020204" pitchFamily="34" charset="0"/>
              </a:rPr>
              <a:t>`</a:t>
            </a:r>
            <a:r>
              <a:rPr lang="en-US" altLang="en-US" dirty="0" smtClean="0">
                <a:solidFill>
                  <a:prstClr val="black"/>
                </a:solidFill>
              </a:rPr>
              <a:t>11,500 </a:t>
            </a:r>
            <a:r>
              <a:rPr lang="en-US" altLang="en-US" dirty="0">
                <a:solidFill>
                  <a:prstClr val="black"/>
                </a:solidFill>
              </a:rPr>
              <a:t>÷ </a:t>
            </a:r>
            <a:r>
              <a:rPr lang="en-US" altLang="en-US" dirty="0" smtClean="0">
                <a:solidFill>
                  <a:prstClr val="black"/>
                </a:solidFill>
                <a:latin typeface="Rupee Foradian" panose="020B0603030804020204" pitchFamily="34" charset="0"/>
              </a:rPr>
              <a:t>`</a:t>
            </a:r>
            <a:r>
              <a:rPr lang="en-US" altLang="en-US" dirty="0" smtClean="0">
                <a:solidFill>
                  <a:prstClr val="black"/>
                </a:solidFill>
              </a:rPr>
              <a:t>23,500</a:t>
            </a:r>
            <a:r>
              <a:rPr lang="en-US" altLang="en-US" dirty="0">
                <a:solidFill>
                  <a:prstClr val="black"/>
                </a:solidFill>
              </a:rPr>
              <a:t>) × 100% = 48.9%</a:t>
            </a:r>
          </a:p>
        </p:txBody>
      </p:sp>
      <p:graphicFrame>
        <p:nvGraphicFramePr>
          <p:cNvPr id="14342" name="Object 6">
            <a:hlinkClick r:id="" action="ppaction://ole?verb=0"/>
          </p:cNvPr>
          <p:cNvGraphicFramePr>
            <a:graphicFrameLocks/>
          </p:cNvGraphicFramePr>
          <p:nvPr>
            <p:extLst/>
          </p:nvPr>
        </p:nvGraphicFramePr>
        <p:xfrm>
          <a:off x="10907766" y="1097925"/>
          <a:ext cx="568325" cy="582613"/>
        </p:xfrm>
        <a:graphic>
          <a:graphicData uri="http://schemas.openxmlformats.org/presentationml/2006/ole">
            <mc:AlternateContent xmlns:mc="http://schemas.openxmlformats.org/markup-compatibility/2006">
              <mc:Choice xmlns:v="urn:schemas-microsoft-com:vml" Requires="v">
                <p:oleObj spid="_x0000_s101454" name="Clip" r:id="rId5" imgW="2604960" imgH="2668320" progId="MS_ClipArt_Gallery.2">
                  <p:embed/>
                </p:oleObj>
              </mc:Choice>
              <mc:Fallback>
                <p:oleObj name="Clip" r:id="rId5" imgW="2604960" imgH="2668320" progId="MS_ClipArt_Gallery.2">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07766" y="1097925"/>
                        <a:ext cx="5683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44" name="Rectangle 8"/>
          <p:cNvSpPr>
            <a:spLocks noGrp="1" noChangeArrowheads="1"/>
          </p:cNvSpPr>
          <p:nvPr>
            <p:ph type="title"/>
          </p:nvPr>
        </p:nvSpPr>
        <p:spPr>
          <a:noFill/>
          <a:ln/>
        </p:spPr>
        <p:txBody>
          <a:bodyPr/>
          <a:lstStyle/>
          <a:p>
            <a:pPr>
              <a:lnSpc>
                <a:spcPct val="150000"/>
              </a:lnSpc>
            </a:pPr>
            <a:r>
              <a:rPr lang="en-US" altLang="en-US" sz="4400" dirty="0">
                <a:solidFill>
                  <a:schemeClr val="tx1"/>
                </a:solidFill>
              </a:rPr>
              <a:t>Horizontal Analysis Example</a:t>
            </a:r>
          </a:p>
        </p:txBody>
      </p:sp>
      <p:sp>
        <p:nvSpPr>
          <p:cNvPr id="10" name="Rectangle 9"/>
          <p:cNvSpPr/>
          <p:nvPr/>
        </p:nvSpPr>
        <p:spPr>
          <a:xfrm>
            <a:off x="7302322" y="2852936"/>
            <a:ext cx="180304" cy="21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1" name="Rectangle 10"/>
          <p:cNvSpPr/>
          <p:nvPr/>
        </p:nvSpPr>
        <p:spPr>
          <a:xfrm>
            <a:off x="8654603" y="2852936"/>
            <a:ext cx="180304" cy="21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2" name="Rectangle 11"/>
          <p:cNvSpPr/>
          <p:nvPr/>
        </p:nvSpPr>
        <p:spPr>
          <a:xfrm>
            <a:off x="9916732" y="2852936"/>
            <a:ext cx="180304" cy="21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3" name="Rectangle 12"/>
          <p:cNvSpPr/>
          <p:nvPr/>
        </p:nvSpPr>
        <p:spPr>
          <a:xfrm>
            <a:off x="7328080" y="5305847"/>
            <a:ext cx="180304" cy="21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4" name="Rectangle 13"/>
          <p:cNvSpPr/>
          <p:nvPr/>
        </p:nvSpPr>
        <p:spPr>
          <a:xfrm>
            <a:off x="8648164" y="5305847"/>
            <a:ext cx="180304" cy="21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5" name="Object 14"/>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1455" name="Bitmap Image" r:id="rId7" imgW="743054" imgH="847843" progId="Paint.Picture">
                  <p:embed/>
                </p:oleObj>
              </mc:Choice>
              <mc:Fallback>
                <p:oleObj name="Bitmap Image" r:id="rId7" imgW="743054" imgH="847843"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6" name="Picture 15" descr="RTI LOGO RAC copy"/>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12646960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41"/>
                                        </p:tgtEl>
                                        <p:attrNameLst>
                                          <p:attrName>style.visibility</p:attrName>
                                        </p:attrNameLst>
                                      </p:cBhvr>
                                      <p:to>
                                        <p:strVal val="visible"/>
                                      </p:to>
                                    </p:set>
                                    <p:anim calcmode="lin" valueType="num">
                                      <p:cBhvr additive="base">
                                        <p:cTn id="13" dur="500" fill="hold"/>
                                        <p:tgtEl>
                                          <p:spTgt spid="14341"/>
                                        </p:tgtEl>
                                        <p:attrNameLst>
                                          <p:attrName>ppt_x</p:attrName>
                                        </p:attrNameLst>
                                      </p:cBhvr>
                                      <p:tavLst>
                                        <p:tav tm="0">
                                          <p:val>
                                            <p:strVal val="#ppt_x"/>
                                          </p:val>
                                        </p:tav>
                                        <p:tav tm="100000">
                                          <p:val>
                                            <p:strVal val="#ppt_x"/>
                                          </p:val>
                                        </p:tav>
                                      </p:tavLst>
                                    </p:anim>
                                    <p:anim calcmode="lin" valueType="num">
                                      <p:cBhvr additive="base">
                                        <p:cTn id="14" dur="500" fill="hold"/>
                                        <p:tgtEl>
                                          <p:spTgt spid="1434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340"/>
                                        </p:tgtEl>
                                        <p:attrNameLst>
                                          <p:attrName>style.visibility</p:attrName>
                                        </p:attrNameLst>
                                      </p:cBhvr>
                                      <p:to>
                                        <p:strVal val="visible"/>
                                      </p:to>
                                    </p:set>
                                    <p:anim calcmode="lin" valueType="num">
                                      <p:cBhvr additive="base">
                                        <p:cTn id="19" dur="500" fill="hold"/>
                                        <p:tgtEl>
                                          <p:spTgt spid="14340"/>
                                        </p:tgtEl>
                                        <p:attrNameLst>
                                          <p:attrName>ppt_x</p:attrName>
                                        </p:attrNameLst>
                                      </p:cBhvr>
                                      <p:tavLst>
                                        <p:tav tm="0">
                                          <p:val>
                                            <p:strVal val="#ppt_x"/>
                                          </p:val>
                                        </p:tav>
                                        <p:tav tm="100000">
                                          <p:val>
                                            <p:strVal val="#ppt_x"/>
                                          </p:val>
                                        </p:tav>
                                      </p:tavLst>
                                    </p:anim>
                                    <p:anim calcmode="lin" valueType="num">
                                      <p:cBhvr additive="base">
                                        <p:cTn id="20" dur="500" fill="hold"/>
                                        <p:tgtEl>
                                          <p:spTgt spid="143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animBg="1"/>
      <p:bldP spid="1434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2">
            <a:hlinkClick r:id="" action="ppaction://ole?verb=0"/>
          </p:cNvPr>
          <p:cNvGraphicFramePr>
            <a:graphicFrameLocks/>
          </p:cNvGraphicFramePr>
          <p:nvPr>
            <p:extLst/>
          </p:nvPr>
        </p:nvGraphicFramePr>
        <p:xfrm>
          <a:off x="3489377" y="875832"/>
          <a:ext cx="8675688" cy="4586287"/>
        </p:xfrm>
        <a:graphic>
          <a:graphicData uri="http://schemas.openxmlformats.org/presentationml/2006/ole">
            <mc:AlternateContent xmlns:mc="http://schemas.openxmlformats.org/markup-compatibility/2006">
              <mc:Choice xmlns:v="urn:schemas-microsoft-com:vml" Requires="v">
                <p:oleObj spid="_x0000_s102477" name="Worksheet" r:id="rId3" imgW="5303520" imgH="2923920" progId="Excel.Sheet.8">
                  <p:embed/>
                </p:oleObj>
              </mc:Choice>
              <mc:Fallback>
                <p:oleObj name="Worksheet" r:id="rId3" imgW="5303520" imgH="292392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l="163" r="92" b="3732"/>
                      <a:stretch>
                        <a:fillRect/>
                      </a:stretch>
                    </p:blipFill>
                    <p:spPr bwMode="auto">
                      <a:xfrm>
                        <a:off x="3489377" y="875832"/>
                        <a:ext cx="8675688" cy="4586287"/>
                      </a:xfrm>
                      <a:prstGeom prst="rect">
                        <a:avLst/>
                      </a:prstGeom>
                      <a:noFill/>
                      <a:ln w="57150" cmpd="thinThick">
                        <a:solidFill>
                          <a:srgbClr val="438E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364" name="Object 4">
            <a:hlinkClick r:id="" action="ppaction://ole?verb=0"/>
          </p:cNvPr>
          <p:cNvGraphicFramePr>
            <a:graphicFrameLocks/>
          </p:cNvGraphicFramePr>
          <p:nvPr>
            <p:extLst/>
          </p:nvPr>
        </p:nvGraphicFramePr>
        <p:xfrm>
          <a:off x="10907766" y="994894"/>
          <a:ext cx="568325" cy="582613"/>
        </p:xfrm>
        <a:graphic>
          <a:graphicData uri="http://schemas.openxmlformats.org/presentationml/2006/ole">
            <mc:AlternateContent xmlns:mc="http://schemas.openxmlformats.org/markup-compatibility/2006">
              <mc:Choice xmlns:v="urn:schemas-microsoft-com:vml" Requires="v">
                <p:oleObj spid="_x0000_s102478" name="Clip" r:id="rId5" imgW="2604960" imgH="2668320" progId="MS_ClipArt_Gallery.2">
                  <p:embed/>
                </p:oleObj>
              </mc:Choice>
              <mc:Fallback>
                <p:oleObj name="Clip" r:id="rId5" imgW="2604960" imgH="2668320" progId="MS_ClipArt_Gallery.2">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07766" y="994894"/>
                        <a:ext cx="5683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366" name="Rectangle 6"/>
          <p:cNvSpPr>
            <a:spLocks noGrp="1" noChangeArrowheads="1"/>
          </p:cNvSpPr>
          <p:nvPr>
            <p:ph type="title"/>
          </p:nvPr>
        </p:nvSpPr>
        <p:spPr>
          <a:noFill/>
          <a:ln/>
        </p:spPr>
        <p:txBody>
          <a:bodyPr/>
          <a:lstStyle/>
          <a:p>
            <a:pPr>
              <a:lnSpc>
                <a:spcPct val="150000"/>
              </a:lnSpc>
            </a:pPr>
            <a:r>
              <a:rPr lang="en-US" altLang="en-US" sz="4400" dirty="0">
                <a:solidFill>
                  <a:schemeClr val="tx1"/>
                </a:solidFill>
              </a:rPr>
              <a:t>Horizontal Analysis Example</a:t>
            </a:r>
          </a:p>
        </p:txBody>
      </p:sp>
      <p:sp>
        <p:nvSpPr>
          <p:cNvPr id="8" name="Rectangle 7"/>
          <p:cNvSpPr/>
          <p:nvPr/>
        </p:nvSpPr>
        <p:spPr>
          <a:xfrm>
            <a:off x="7328080" y="2772017"/>
            <a:ext cx="180304" cy="1960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8654603" y="2743199"/>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9942491" y="2765289"/>
            <a:ext cx="180304" cy="1596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1" name="Rectangle 10"/>
          <p:cNvSpPr/>
          <p:nvPr/>
        </p:nvSpPr>
        <p:spPr>
          <a:xfrm>
            <a:off x="7328080" y="5210979"/>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2" name="Rectangle 11"/>
          <p:cNvSpPr/>
          <p:nvPr/>
        </p:nvSpPr>
        <p:spPr>
          <a:xfrm>
            <a:off x="8654603" y="5210978"/>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3" name="Rectangle 12"/>
          <p:cNvSpPr/>
          <p:nvPr/>
        </p:nvSpPr>
        <p:spPr>
          <a:xfrm>
            <a:off x="9890974" y="5217420"/>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4" name="Object 13"/>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2479" name="Bitmap Image" r:id="rId7" imgW="743054" imgH="847843" progId="Paint.Picture">
                  <p:embed/>
                </p:oleObj>
              </mc:Choice>
              <mc:Fallback>
                <p:oleObj name="Bitmap Image" r:id="rId7" imgW="743054" imgH="847843"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5" name="Picture 14" descr="RTI LOGO RAC copy"/>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81810887"/>
      </p:ext>
    </p:extLst>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7" name="Object 3">
            <a:hlinkClick r:id="" action="ppaction://ole?verb=0"/>
          </p:cNvPr>
          <p:cNvGraphicFramePr>
            <a:graphicFrameLocks/>
          </p:cNvGraphicFramePr>
          <p:nvPr>
            <p:extLst/>
          </p:nvPr>
        </p:nvGraphicFramePr>
        <p:xfrm>
          <a:off x="4494576" y="2691312"/>
          <a:ext cx="4660900" cy="3033712"/>
        </p:xfrm>
        <a:graphic>
          <a:graphicData uri="http://schemas.openxmlformats.org/presentationml/2006/ole">
            <mc:AlternateContent xmlns:mc="http://schemas.openxmlformats.org/markup-compatibility/2006">
              <mc:Choice xmlns:v="urn:schemas-microsoft-com:vml" Requires="v">
                <p:oleObj spid="_x0000_s103474" name="ClipArt" r:id="rId3" imgW="8121600" imgH="5287680" progId="MS_ClipArt_Gallery.2">
                  <p:embed/>
                </p:oleObj>
              </mc:Choice>
              <mc:Fallback>
                <p:oleObj name="ClipArt" r:id="rId3" imgW="8121600" imgH="528768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4576" y="2691312"/>
                        <a:ext cx="4660900" cy="303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88" name="AutoShape 4"/>
          <p:cNvSpPr>
            <a:spLocks noChangeArrowheads="1"/>
          </p:cNvSpPr>
          <p:nvPr/>
        </p:nvSpPr>
        <p:spPr bwMode="auto">
          <a:xfrm>
            <a:off x="6503742" y="1123841"/>
            <a:ext cx="4635500" cy="1351909"/>
          </a:xfrm>
          <a:prstGeom prst="wedgeRoundRectCallout">
            <a:avLst>
              <a:gd name="adj1" fmla="val -49172"/>
              <a:gd name="adj2" fmla="val 78099"/>
              <a:gd name="adj3" fmla="val 16667"/>
            </a:avLst>
          </a:prstGeom>
          <a:solidFill>
            <a:schemeClr val="accent6">
              <a:lumMod val="20000"/>
              <a:lumOff val="80000"/>
            </a:schemeClr>
          </a:solidFill>
          <a:ln w="12700">
            <a:solidFill>
              <a:srgbClr val="005400"/>
            </a:solidFill>
            <a:miter lim="800000"/>
            <a:headEnd/>
            <a:tailEnd/>
          </a:ln>
          <a:effectLst/>
          <a:extLst/>
        </p:spPr>
        <p:txBody>
          <a:bodyPr wrap="none" lIns="90488" tIns="44450" rIns="90488" bIns="44450" anchor="ctr"/>
          <a:lstStyle/>
          <a:p>
            <a:pPr defTabSz="457200">
              <a:spcBef>
                <a:spcPct val="0"/>
              </a:spcBef>
            </a:pPr>
            <a:r>
              <a:rPr lang="en-US" altLang="en-US" dirty="0">
                <a:solidFill>
                  <a:prstClr val="black"/>
                </a:solidFill>
              </a:rPr>
              <a:t>Let’s apply the </a:t>
            </a:r>
            <a:r>
              <a:rPr lang="en-US" altLang="en-US" dirty="0" smtClean="0">
                <a:solidFill>
                  <a:prstClr val="black"/>
                </a:solidFill>
              </a:rPr>
              <a:t>same procedures </a:t>
            </a:r>
            <a:r>
              <a:rPr lang="en-US" altLang="en-US" dirty="0">
                <a:solidFill>
                  <a:prstClr val="black"/>
                </a:solidFill>
              </a:rPr>
              <a:t>to </a:t>
            </a:r>
            <a:r>
              <a:rPr lang="en-US" altLang="en-US" dirty="0" smtClean="0">
                <a:solidFill>
                  <a:prstClr val="black"/>
                </a:solidFill>
              </a:rPr>
              <a:t>the </a:t>
            </a:r>
          </a:p>
          <a:p>
            <a:pPr defTabSz="457200">
              <a:spcBef>
                <a:spcPct val="0"/>
              </a:spcBef>
            </a:pPr>
            <a:r>
              <a:rPr lang="en-US" altLang="en-US" dirty="0" smtClean="0">
                <a:solidFill>
                  <a:prstClr val="black"/>
                </a:solidFill>
              </a:rPr>
              <a:t>liability and stockholders’ equity sections of the</a:t>
            </a:r>
          </a:p>
          <a:p>
            <a:pPr defTabSz="457200">
              <a:spcBef>
                <a:spcPct val="0"/>
              </a:spcBef>
            </a:pPr>
            <a:r>
              <a:rPr lang="en-US" altLang="en-US" dirty="0" smtClean="0">
                <a:solidFill>
                  <a:prstClr val="black"/>
                </a:solidFill>
              </a:rPr>
              <a:t>balance </a:t>
            </a:r>
            <a:r>
              <a:rPr lang="en-US" altLang="en-US" dirty="0">
                <a:solidFill>
                  <a:prstClr val="black"/>
                </a:solidFill>
              </a:rPr>
              <a:t>sheet.</a:t>
            </a:r>
          </a:p>
        </p:txBody>
      </p:sp>
      <p:sp>
        <p:nvSpPr>
          <p:cNvPr id="16390" name="Rectangle 6"/>
          <p:cNvSpPr>
            <a:spLocks noGrp="1" noChangeArrowheads="1"/>
          </p:cNvSpPr>
          <p:nvPr>
            <p:ph type="title"/>
          </p:nvPr>
        </p:nvSpPr>
        <p:spPr>
          <a:noFill/>
          <a:ln/>
        </p:spPr>
        <p:txBody>
          <a:bodyPr/>
          <a:lstStyle/>
          <a:p>
            <a:pPr>
              <a:lnSpc>
                <a:spcPct val="150000"/>
              </a:lnSpc>
            </a:pPr>
            <a:r>
              <a:rPr lang="en-US" altLang="en-US" sz="4400" dirty="0">
                <a:solidFill>
                  <a:schemeClr val="tx1"/>
                </a:solidFill>
              </a:rPr>
              <a:t>Horizontal Analysis Example</a:t>
            </a: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3475"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084826950"/>
      </p:ext>
    </p:extLst>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 name="Object 2">
            <a:hlinkClick r:id="" action="ppaction://ole?verb=0"/>
          </p:cNvPr>
          <p:cNvGraphicFramePr>
            <a:graphicFrameLocks/>
          </p:cNvGraphicFramePr>
          <p:nvPr>
            <p:extLst/>
          </p:nvPr>
        </p:nvGraphicFramePr>
        <p:xfrm>
          <a:off x="3184577" y="527054"/>
          <a:ext cx="8980488" cy="5829300"/>
        </p:xfrm>
        <a:graphic>
          <a:graphicData uri="http://schemas.openxmlformats.org/presentationml/2006/ole">
            <mc:AlternateContent xmlns:mc="http://schemas.openxmlformats.org/markup-compatibility/2006">
              <mc:Choice xmlns:v="urn:schemas-microsoft-com:vml" Requires="v">
                <p:oleObj spid="_x0000_s104525" name="Worksheet" r:id="rId3" imgW="5532120" imgH="3590640" progId="Excel.Sheet.8">
                  <p:embed/>
                </p:oleObj>
              </mc:Choice>
              <mc:Fallback>
                <p:oleObj name="Worksheet" r:id="rId3" imgW="5532120" imgH="359064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4577" y="527054"/>
                        <a:ext cx="8980488" cy="5829300"/>
                      </a:xfrm>
                      <a:prstGeom prst="rect">
                        <a:avLst/>
                      </a:prstGeom>
                      <a:noFill/>
                      <a:ln w="57150" cmpd="thinThick">
                        <a:solidFill>
                          <a:srgbClr val="0054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411" name="Object 3">
            <a:hlinkClick r:id="" action="ppaction://ole?verb=0"/>
          </p:cNvPr>
          <p:cNvGraphicFramePr>
            <a:graphicFrameLocks/>
          </p:cNvGraphicFramePr>
          <p:nvPr>
            <p:extLst/>
          </p:nvPr>
        </p:nvGraphicFramePr>
        <p:xfrm>
          <a:off x="11399601" y="658971"/>
          <a:ext cx="568325" cy="582613"/>
        </p:xfrm>
        <a:graphic>
          <a:graphicData uri="http://schemas.openxmlformats.org/presentationml/2006/ole">
            <mc:AlternateContent xmlns:mc="http://schemas.openxmlformats.org/markup-compatibility/2006">
              <mc:Choice xmlns:v="urn:schemas-microsoft-com:vml" Requires="v">
                <p:oleObj spid="_x0000_s104526" name="Clip" r:id="rId5" imgW="2604960" imgH="2668320" progId="MS_ClipArt_Gallery.2">
                  <p:embed/>
                </p:oleObj>
              </mc:Choice>
              <mc:Fallback>
                <p:oleObj name="Clip" r:id="rId5" imgW="2604960" imgH="2668320" progId="MS_ClipArt_Gallery.2">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99601" y="658971"/>
                        <a:ext cx="5683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6"/>
          <p:cNvSpPr/>
          <p:nvPr/>
        </p:nvSpPr>
        <p:spPr>
          <a:xfrm>
            <a:off x="7392474" y="2421228"/>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8" name="Rectangle 7"/>
          <p:cNvSpPr/>
          <p:nvPr/>
        </p:nvSpPr>
        <p:spPr>
          <a:xfrm>
            <a:off x="8628846" y="2421228"/>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9890977" y="2421228"/>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7405354" y="5937160"/>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1" name="Rectangle 10"/>
          <p:cNvSpPr/>
          <p:nvPr/>
        </p:nvSpPr>
        <p:spPr>
          <a:xfrm>
            <a:off x="8628846" y="5933135"/>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2" name="Rectangle 11"/>
          <p:cNvSpPr/>
          <p:nvPr/>
        </p:nvSpPr>
        <p:spPr>
          <a:xfrm>
            <a:off x="9903854" y="5900113"/>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3" name="Object 12"/>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4527" name="Bitmap Image" r:id="rId7" imgW="743054" imgH="847843" progId="Paint.Picture">
                  <p:embed/>
                </p:oleObj>
              </mc:Choice>
              <mc:Fallback>
                <p:oleObj name="Bitmap Image" r:id="rId7" imgW="743054" imgH="847843"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4" name="Picture 13" descr="RTI LOGO RAC copy"/>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048726839"/>
      </p:ext>
    </p:extLst>
  </p:cSld>
  <p:clrMapOvr>
    <a:masterClrMapping/>
  </p:clrMapOvr>
  <p:transition>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811" name="Object 3">
            <a:hlinkClick r:id="" action="ppaction://ole?verb=0"/>
          </p:cNvPr>
          <p:cNvGraphicFramePr>
            <a:graphicFrameLocks/>
          </p:cNvGraphicFramePr>
          <p:nvPr>
            <p:extLst/>
          </p:nvPr>
        </p:nvGraphicFramePr>
        <p:xfrm>
          <a:off x="4368085" y="2691312"/>
          <a:ext cx="4660900" cy="3033712"/>
        </p:xfrm>
        <a:graphic>
          <a:graphicData uri="http://schemas.openxmlformats.org/presentationml/2006/ole">
            <mc:AlternateContent xmlns:mc="http://schemas.openxmlformats.org/markup-compatibility/2006">
              <mc:Choice xmlns:v="urn:schemas-microsoft-com:vml" Requires="v">
                <p:oleObj spid="_x0000_s105522" name="ClipArt" r:id="rId3" imgW="8121600" imgH="5287680" progId="MS_ClipArt_Gallery.2">
                  <p:embed/>
                </p:oleObj>
              </mc:Choice>
              <mc:Fallback>
                <p:oleObj name="ClipArt" r:id="rId3" imgW="8121600" imgH="528768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8085" y="2691312"/>
                        <a:ext cx="4660900" cy="3033712"/>
                      </a:xfrm>
                      <a:prstGeom prst="rect">
                        <a:avLst/>
                      </a:prstGeom>
                      <a:noFill/>
                      <a:ln>
                        <a:noFill/>
                      </a:ln>
                      <a:effectLst/>
                      <a:extLst/>
                    </p:spPr>
                  </p:pic>
                </p:oleObj>
              </mc:Fallback>
            </mc:AlternateContent>
          </a:graphicData>
        </a:graphic>
      </p:graphicFrame>
      <p:sp>
        <p:nvSpPr>
          <p:cNvPr id="119812" name="AutoShape 4"/>
          <p:cNvSpPr>
            <a:spLocks noChangeArrowheads="1"/>
          </p:cNvSpPr>
          <p:nvPr/>
        </p:nvSpPr>
        <p:spPr bwMode="auto">
          <a:xfrm>
            <a:off x="5898435" y="486275"/>
            <a:ext cx="3882350" cy="1957917"/>
          </a:xfrm>
          <a:prstGeom prst="wedgeRoundRectCallout">
            <a:avLst>
              <a:gd name="adj1" fmla="val -41671"/>
              <a:gd name="adj2" fmla="val 66667"/>
              <a:gd name="adj3" fmla="val 16667"/>
            </a:avLst>
          </a:prstGeom>
          <a:solidFill>
            <a:schemeClr val="accent6">
              <a:lumMod val="20000"/>
              <a:lumOff val="80000"/>
            </a:schemeClr>
          </a:solidFill>
          <a:ln w="12700">
            <a:solidFill>
              <a:srgbClr val="005400"/>
            </a:solidFill>
            <a:miter lim="800000"/>
            <a:headEnd/>
            <a:tailEnd/>
          </a:ln>
          <a:effectLst/>
          <a:extLst/>
        </p:spPr>
        <p:txBody>
          <a:bodyPr wrap="none" lIns="90488" tIns="44450" rIns="90488" bIns="44450" anchor="ctr"/>
          <a:lstStyle/>
          <a:p>
            <a:pPr defTabSz="457200">
              <a:spcBef>
                <a:spcPct val="0"/>
              </a:spcBef>
            </a:pPr>
            <a:r>
              <a:rPr lang="en-US" altLang="en-US" dirty="0">
                <a:solidFill>
                  <a:prstClr val="black"/>
                </a:solidFill>
              </a:rPr>
              <a:t>Now, let’s apply </a:t>
            </a:r>
            <a:r>
              <a:rPr lang="en-US" altLang="en-US" dirty="0" smtClean="0">
                <a:solidFill>
                  <a:prstClr val="black"/>
                </a:solidFill>
              </a:rPr>
              <a:t>the procedures </a:t>
            </a:r>
            <a:r>
              <a:rPr lang="en-US" altLang="en-US" dirty="0">
                <a:solidFill>
                  <a:prstClr val="black"/>
                </a:solidFill>
              </a:rPr>
              <a:t>to the</a:t>
            </a:r>
          </a:p>
          <a:p>
            <a:pPr defTabSz="457200">
              <a:spcBef>
                <a:spcPct val="0"/>
              </a:spcBef>
            </a:pPr>
            <a:r>
              <a:rPr lang="en-US" altLang="en-US" dirty="0">
                <a:solidFill>
                  <a:prstClr val="black"/>
                </a:solidFill>
              </a:rPr>
              <a:t>income statement.</a:t>
            </a:r>
          </a:p>
        </p:txBody>
      </p:sp>
      <p:sp>
        <p:nvSpPr>
          <p:cNvPr id="119814" name="Rectangle 6"/>
          <p:cNvSpPr>
            <a:spLocks noGrp="1" noChangeArrowheads="1"/>
          </p:cNvSpPr>
          <p:nvPr>
            <p:ph type="title"/>
          </p:nvPr>
        </p:nvSpPr>
        <p:spPr>
          <a:noFill/>
          <a:ln/>
        </p:spPr>
        <p:txBody>
          <a:bodyPr/>
          <a:lstStyle/>
          <a:p>
            <a:pPr>
              <a:lnSpc>
                <a:spcPct val="150000"/>
              </a:lnSpc>
            </a:pPr>
            <a:r>
              <a:rPr lang="en-US" altLang="en-US" sz="4400" dirty="0">
                <a:solidFill>
                  <a:schemeClr val="tx1"/>
                </a:solidFill>
              </a:rPr>
              <a:t>Horizontal Analysis Example</a:t>
            </a: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5523"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031444261"/>
      </p:ext>
    </p:ext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solidFill>
                  <a:schemeClr val="tx1"/>
                </a:solidFill>
              </a:rPr>
              <a:t>Case for Analytical Procedures</a:t>
            </a:r>
            <a:endParaRPr lang="en-IN" dirty="0">
              <a:solidFill>
                <a:schemeClr val="tx1"/>
              </a:solidFill>
            </a:endParaRPr>
          </a:p>
        </p:txBody>
      </p:sp>
      <p:sp>
        <p:nvSpPr>
          <p:cNvPr id="3" name="Content Placeholder 2"/>
          <p:cNvSpPr>
            <a:spLocks noGrp="1"/>
          </p:cNvSpPr>
          <p:nvPr>
            <p:ph idx="1"/>
          </p:nvPr>
        </p:nvSpPr>
        <p:spPr>
          <a:xfrm>
            <a:off x="3647728" y="548680"/>
            <a:ext cx="8064896" cy="5760640"/>
          </a:xfrm>
        </p:spPr>
        <p:txBody>
          <a:bodyPr>
            <a:normAutofit/>
          </a:bodyPr>
          <a:lstStyle/>
          <a:p>
            <a:pPr marL="0" indent="0">
              <a:lnSpc>
                <a:spcPct val="150000"/>
              </a:lnSpc>
              <a:buNone/>
            </a:pPr>
            <a:r>
              <a:rPr lang="en-IN" dirty="0" smtClean="0"/>
              <a:t>The </a:t>
            </a:r>
            <a:r>
              <a:rPr lang="en-IN" dirty="0"/>
              <a:t>auditor should perform risk assessment for the identification and assessment of risks of material misstatement at the financial statement and assertion level, and the risk assessment procedures should include analytical procedures </a:t>
            </a:r>
            <a:r>
              <a:rPr lang="en-IN" dirty="0" smtClean="0"/>
              <a:t>(</a:t>
            </a:r>
            <a:r>
              <a:rPr lang="en-IN" dirty="0" smtClean="0">
                <a:hlinkClick r:id="rId3" action="ppaction://hlinkfile"/>
              </a:rPr>
              <a:t>ISA 315/ISSAI 1315</a:t>
            </a:r>
            <a:r>
              <a:rPr lang="en-IN" dirty="0"/>
              <a:t>). It is also mandatory that the auditor should perform analytical procedures near the end of the audit that assess whether the financial statements are consistent with the auditor’s understanding of the entity </a:t>
            </a:r>
            <a:r>
              <a:rPr lang="en-IN" dirty="0" smtClean="0"/>
              <a:t>(</a:t>
            </a:r>
            <a:r>
              <a:rPr lang="en-IN" dirty="0" smtClean="0">
                <a:hlinkClick r:id="rId4" action="ppaction://hlinkfile"/>
              </a:rPr>
              <a:t>ISA 520/ISSAI 1520</a:t>
            </a:r>
            <a:r>
              <a:rPr lang="en-IN" dirty="0"/>
              <a:t>).</a:t>
            </a:r>
            <a:br>
              <a:rPr lang="en-IN" dirty="0"/>
            </a:br>
            <a:r>
              <a:rPr lang="en-IN" dirty="0"/>
              <a:t/>
            </a:r>
            <a:br>
              <a:rPr lang="en-IN" dirty="0"/>
            </a:br>
            <a:r>
              <a:rPr lang="en-IN" dirty="0"/>
              <a:t>Analytical procedures are also commonly used in </a:t>
            </a:r>
            <a:r>
              <a:rPr lang="en-IN" dirty="0" smtClean="0"/>
              <a:t> other audit </a:t>
            </a:r>
            <a:r>
              <a:rPr lang="en-IN" dirty="0"/>
              <a:t>and assurance engagements, such as </a:t>
            </a:r>
            <a:r>
              <a:rPr lang="en-IN" dirty="0" smtClean="0"/>
              <a:t>Performance Audits, Compliance/transaction audits and review of financial Statements in general</a:t>
            </a:r>
            <a:endParaRPr lang="en-IN" dirty="0"/>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1746"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975495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2">
            <a:hlinkClick r:id="" action="ppaction://ole?verb=0"/>
          </p:cNvPr>
          <p:cNvGraphicFramePr>
            <a:graphicFrameLocks/>
          </p:cNvGraphicFramePr>
          <p:nvPr>
            <p:extLst/>
          </p:nvPr>
        </p:nvGraphicFramePr>
        <p:xfrm>
          <a:off x="3222678" y="1029572"/>
          <a:ext cx="8942387" cy="4513262"/>
        </p:xfrm>
        <a:graphic>
          <a:graphicData uri="http://schemas.openxmlformats.org/presentationml/2006/ole">
            <mc:AlternateContent xmlns:mc="http://schemas.openxmlformats.org/markup-compatibility/2006">
              <mc:Choice xmlns:v="urn:schemas-microsoft-com:vml" Requires="v">
                <p:oleObj spid="_x0000_s106570" name="Worksheet" r:id="rId3" imgW="4475160" imgH="2409480" progId="Excel.Sheet.8">
                  <p:embed/>
                </p:oleObj>
              </mc:Choice>
              <mc:Fallback>
                <p:oleObj name="Worksheet" r:id="rId3" imgW="4475160" imgH="240948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678" y="1029572"/>
                        <a:ext cx="8942387" cy="4513262"/>
                      </a:xfrm>
                      <a:prstGeom prst="rect">
                        <a:avLst/>
                      </a:prstGeom>
                      <a:noFill/>
                      <a:ln w="57150" cmpd="thinThick">
                        <a:solidFill>
                          <a:srgbClr val="0054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5" name="Object 3">
            <a:hlinkClick r:id="" action="ppaction://ole?verb=0"/>
          </p:cNvPr>
          <p:cNvGraphicFramePr>
            <a:graphicFrameLocks/>
          </p:cNvGraphicFramePr>
          <p:nvPr>
            <p:extLst/>
          </p:nvPr>
        </p:nvGraphicFramePr>
        <p:xfrm>
          <a:off x="11398303" y="1167685"/>
          <a:ext cx="568325" cy="582613"/>
        </p:xfrm>
        <a:graphic>
          <a:graphicData uri="http://schemas.openxmlformats.org/presentationml/2006/ole">
            <mc:AlternateContent xmlns:mc="http://schemas.openxmlformats.org/markup-compatibility/2006">
              <mc:Choice xmlns:v="urn:schemas-microsoft-com:vml" Requires="v">
                <p:oleObj spid="_x0000_s106571" name="Clip" r:id="rId5" imgW="2604960" imgH="2668320" progId="MS_ClipArt_Gallery.2">
                  <p:embed/>
                </p:oleObj>
              </mc:Choice>
              <mc:Fallback>
                <p:oleObj name="Clip" r:id="rId5" imgW="2604960" imgH="2668320" progId="MS_ClipArt_Gallery.2">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98303" y="1167685"/>
                        <a:ext cx="5683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6"/>
          <p:cNvSpPr/>
          <p:nvPr/>
        </p:nvSpPr>
        <p:spPr>
          <a:xfrm>
            <a:off x="6735652" y="2601532"/>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8" name="Rectangle 7"/>
          <p:cNvSpPr/>
          <p:nvPr/>
        </p:nvSpPr>
        <p:spPr>
          <a:xfrm>
            <a:off x="8178085" y="2601532"/>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9620518" y="2601532"/>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6735652" y="5100033"/>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1" name="Rectangle 10"/>
          <p:cNvSpPr/>
          <p:nvPr/>
        </p:nvSpPr>
        <p:spPr>
          <a:xfrm>
            <a:off x="8178085" y="5106471"/>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2" name="Rectangle 11"/>
          <p:cNvSpPr/>
          <p:nvPr/>
        </p:nvSpPr>
        <p:spPr>
          <a:xfrm>
            <a:off x="9672033" y="5106471"/>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3" name="Object 12"/>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6572" name="Bitmap Image" r:id="rId7" imgW="743054" imgH="847843" progId="Paint.Picture">
                  <p:embed/>
                </p:oleObj>
              </mc:Choice>
              <mc:Fallback>
                <p:oleObj name="Bitmap Image" r:id="rId7" imgW="743054" imgH="847843"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4" name="Picture 13" descr="RTI LOGO RAC copy"/>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453894935"/>
      </p:ext>
    </p:extLst>
  </p:cSld>
  <p:clrMapOvr>
    <a:masterClrMapping/>
  </p:clrMapOvr>
  <p:transition>
    <p:wipe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2">
            <a:hlinkClick r:id="" action="ppaction://ole?verb=0"/>
          </p:cNvPr>
          <p:cNvGraphicFramePr>
            <a:graphicFrameLocks/>
          </p:cNvGraphicFramePr>
          <p:nvPr>
            <p:extLst/>
          </p:nvPr>
        </p:nvGraphicFramePr>
        <p:xfrm>
          <a:off x="3222678" y="1016693"/>
          <a:ext cx="8942387" cy="4513262"/>
        </p:xfrm>
        <a:graphic>
          <a:graphicData uri="http://schemas.openxmlformats.org/presentationml/2006/ole">
            <mc:AlternateContent xmlns:mc="http://schemas.openxmlformats.org/markup-compatibility/2006">
              <mc:Choice xmlns:v="urn:schemas-microsoft-com:vml" Requires="v">
                <p:oleObj spid="_x0000_s107594" name="Worksheet" r:id="rId3" imgW="4475160" imgH="2409480" progId="Excel.Sheet.8">
                  <p:embed/>
                </p:oleObj>
              </mc:Choice>
              <mc:Fallback>
                <p:oleObj name="Worksheet" r:id="rId3" imgW="4475160" imgH="240948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678" y="1016693"/>
                        <a:ext cx="8942387" cy="4513262"/>
                      </a:xfrm>
                      <a:prstGeom prst="rect">
                        <a:avLst/>
                      </a:prstGeom>
                      <a:solidFill>
                        <a:schemeClr val="tx1"/>
                      </a:solidFill>
                      <a:ln w="57150" cmpd="thinThick">
                        <a:solidFill>
                          <a:srgbClr val="005400"/>
                        </a:solidFill>
                        <a:miter lim="800000"/>
                        <a:headEnd/>
                        <a:tailEnd/>
                      </a:ln>
                      <a:effectLst/>
                      <a:extLst/>
                    </p:spPr>
                  </p:pic>
                </p:oleObj>
              </mc:Fallback>
            </mc:AlternateContent>
          </a:graphicData>
        </a:graphic>
      </p:graphicFrame>
      <p:graphicFrame>
        <p:nvGraphicFramePr>
          <p:cNvPr id="19459" name="Object 3">
            <a:hlinkClick r:id="" action="ppaction://ole?verb=0"/>
          </p:cNvPr>
          <p:cNvGraphicFramePr>
            <a:graphicFrameLocks/>
          </p:cNvGraphicFramePr>
          <p:nvPr>
            <p:extLst/>
          </p:nvPr>
        </p:nvGraphicFramePr>
        <p:xfrm>
          <a:off x="11398303" y="1154806"/>
          <a:ext cx="568325" cy="582613"/>
        </p:xfrm>
        <a:graphic>
          <a:graphicData uri="http://schemas.openxmlformats.org/presentationml/2006/ole">
            <mc:AlternateContent xmlns:mc="http://schemas.openxmlformats.org/markup-compatibility/2006">
              <mc:Choice xmlns:v="urn:schemas-microsoft-com:vml" Requires="v">
                <p:oleObj spid="_x0000_s107595" name="Clip" r:id="rId5" imgW="2604960" imgH="2668320" progId="MS_ClipArt_Gallery.2">
                  <p:embed/>
                </p:oleObj>
              </mc:Choice>
              <mc:Fallback>
                <p:oleObj name="Clip" r:id="rId5" imgW="2604960" imgH="2668320" progId="MS_ClipArt_Gallery.2">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98303" y="1154806"/>
                        <a:ext cx="5683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460" name="Rectangle 4"/>
          <p:cNvSpPr>
            <a:spLocks noChangeArrowheads="1"/>
          </p:cNvSpPr>
          <p:nvPr/>
        </p:nvSpPr>
        <p:spPr bwMode="auto">
          <a:xfrm>
            <a:off x="4594278" y="4099618"/>
            <a:ext cx="5445125" cy="643766"/>
          </a:xfrm>
          <a:prstGeom prst="rect">
            <a:avLst/>
          </a:prstGeom>
          <a:solidFill>
            <a:srgbClr val="C8FEC8"/>
          </a:solidFill>
          <a:ln w="57150" cmpd="thinThick">
            <a:solidFill>
              <a:srgbClr val="0054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r>
              <a:rPr lang="en-US" altLang="en-US" dirty="0">
                <a:solidFill>
                  <a:prstClr val="black"/>
                </a:solidFill>
              </a:rPr>
              <a:t>Sales increased by 8.3% while net income decreased by 21.9%.</a:t>
            </a:r>
          </a:p>
        </p:txBody>
      </p:sp>
      <p:sp>
        <p:nvSpPr>
          <p:cNvPr id="5" name="Right Arrow 4"/>
          <p:cNvSpPr/>
          <p:nvPr/>
        </p:nvSpPr>
        <p:spPr>
          <a:xfrm rot="18513031">
            <a:off x="9613912" y="3477389"/>
            <a:ext cx="1957589" cy="138745"/>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6" name="Right Arrow 5"/>
          <p:cNvSpPr/>
          <p:nvPr/>
        </p:nvSpPr>
        <p:spPr>
          <a:xfrm rot="1620440">
            <a:off x="9986375" y="4811001"/>
            <a:ext cx="1212660" cy="101041"/>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6734874" y="2589945"/>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1" name="Rectangle 10"/>
          <p:cNvSpPr/>
          <p:nvPr/>
        </p:nvSpPr>
        <p:spPr>
          <a:xfrm>
            <a:off x="8151365" y="2589945"/>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2" name="Rectangle 11"/>
          <p:cNvSpPr/>
          <p:nvPr/>
        </p:nvSpPr>
        <p:spPr>
          <a:xfrm>
            <a:off x="9690633" y="2589944"/>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3" name="Rectangle 12"/>
          <p:cNvSpPr/>
          <p:nvPr/>
        </p:nvSpPr>
        <p:spPr>
          <a:xfrm>
            <a:off x="6734874" y="5104596"/>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4" name="Rectangle 13"/>
          <p:cNvSpPr/>
          <p:nvPr/>
        </p:nvSpPr>
        <p:spPr>
          <a:xfrm>
            <a:off x="8201910" y="5104596"/>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5" name="Rectangle 14"/>
          <p:cNvSpPr/>
          <p:nvPr/>
        </p:nvSpPr>
        <p:spPr>
          <a:xfrm>
            <a:off x="9690633" y="5104595"/>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6" name="Object 1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7596" name="Bitmap Image" r:id="rId7" imgW="743054" imgH="847843" progId="Paint.Picture">
                  <p:embed/>
                </p:oleObj>
              </mc:Choice>
              <mc:Fallback>
                <p:oleObj name="Bitmap Image" r:id="rId7" imgW="743054" imgH="847843"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7" name="Picture 16" descr="RTI LOGO RAC copy"/>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61910389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ppt_x"/>
                                          </p:val>
                                        </p:tav>
                                        <p:tav tm="100000">
                                          <p:val>
                                            <p:strVal val="#ppt_x"/>
                                          </p:val>
                                        </p:tav>
                                      </p:tavLst>
                                    </p:anim>
                                    <p:anim calcmode="lin" valueType="num">
                                      <p:cBhvr additive="base">
                                        <p:cTn id="8"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60"/>
                                        </p:tgtEl>
                                        <p:attrNameLst>
                                          <p:attrName>style.visibility</p:attrName>
                                        </p:attrNameLst>
                                      </p:cBhvr>
                                      <p:to>
                                        <p:strVal val="visible"/>
                                      </p:to>
                                    </p:set>
                                    <p:anim calcmode="lin" valueType="num">
                                      <p:cBhvr additive="base">
                                        <p:cTn id="13" dur="500" fill="hold"/>
                                        <p:tgtEl>
                                          <p:spTgt spid="19460"/>
                                        </p:tgtEl>
                                        <p:attrNameLst>
                                          <p:attrName>ppt_x</p:attrName>
                                        </p:attrNameLst>
                                      </p:cBhvr>
                                      <p:tavLst>
                                        <p:tav tm="0">
                                          <p:val>
                                            <p:strVal val="#ppt_x"/>
                                          </p:val>
                                        </p:tav>
                                        <p:tav tm="100000">
                                          <p:val>
                                            <p:strVal val="#ppt_x"/>
                                          </p:val>
                                        </p:tav>
                                      </p:tavLst>
                                    </p:anim>
                                    <p:anim calcmode="lin" valueType="num">
                                      <p:cBhvr additive="base">
                                        <p:cTn id="14" dur="500" fill="hold"/>
                                        <p:tgtEl>
                                          <p:spTgt spid="1946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nimBg="1"/>
      <p:bldP spid="5" grpId="0" animBg="1"/>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2">
            <a:hlinkClick r:id="" action="ppaction://ole?verb=0"/>
          </p:cNvPr>
          <p:cNvGraphicFramePr>
            <a:graphicFrameLocks/>
          </p:cNvGraphicFramePr>
          <p:nvPr>
            <p:extLst/>
          </p:nvPr>
        </p:nvGraphicFramePr>
        <p:xfrm>
          <a:off x="3222678" y="1235635"/>
          <a:ext cx="8942387" cy="4513262"/>
        </p:xfrm>
        <a:graphic>
          <a:graphicData uri="http://schemas.openxmlformats.org/presentationml/2006/ole">
            <mc:AlternateContent xmlns:mc="http://schemas.openxmlformats.org/markup-compatibility/2006">
              <mc:Choice xmlns:v="urn:schemas-microsoft-com:vml" Requires="v">
                <p:oleObj spid="_x0000_s108618" name="Worksheet" r:id="rId3" imgW="4475160" imgH="2409480" progId="Excel.Sheet.8">
                  <p:embed/>
                </p:oleObj>
              </mc:Choice>
              <mc:Fallback>
                <p:oleObj name="Worksheet" r:id="rId3" imgW="4475160" imgH="240948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678" y="1235635"/>
                        <a:ext cx="8942387" cy="4513262"/>
                      </a:xfrm>
                      <a:prstGeom prst="rect">
                        <a:avLst/>
                      </a:prstGeom>
                      <a:noFill/>
                      <a:ln w="57150" cmpd="thinThick">
                        <a:solidFill>
                          <a:srgbClr val="0054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483" name="Object 3">
            <a:hlinkClick r:id="" action="ppaction://ole?verb=0"/>
          </p:cNvPr>
          <p:cNvGraphicFramePr>
            <a:graphicFrameLocks/>
          </p:cNvGraphicFramePr>
          <p:nvPr>
            <p:extLst/>
          </p:nvPr>
        </p:nvGraphicFramePr>
        <p:xfrm>
          <a:off x="11398303" y="1373748"/>
          <a:ext cx="568325" cy="582613"/>
        </p:xfrm>
        <a:graphic>
          <a:graphicData uri="http://schemas.openxmlformats.org/presentationml/2006/ole">
            <mc:AlternateContent xmlns:mc="http://schemas.openxmlformats.org/markup-compatibility/2006">
              <mc:Choice xmlns:v="urn:schemas-microsoft-com:vml" Requires="v">
                <p:oleObj spid="_x0000_s108619" name="Clip" r:id="rId5" imgW="2604960" imgH="2668320" progId="MS_ClipArt_Gallery.2">
                  <p:embed/>
                </p:oleObj>
              </mc:Choice>
              <mc:Fallback>
                <p:oleObj name="Clip" r:id="rId5" imgW="2604960" imgH="2668320" progId="MS_ClipArt_Gallery.2">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98303" y="1373748"/>
                        <a:ext cx="5683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4" name="Rectangle 4"/>
          <p:cNvSpPr>
            <a:spLocks noChangeArrowheads="1"/>
          </p:cNvSpPr>
          <p:nvPr/>
        </p:nvSpPr>
        <p:spPr bwMode="auto">
          <a:xfrm>
            <a:off x="3404561" y="167795"/>
            <a:ext cx="6816725" cy="920765"/>
          </a:xfrm>
          <a:prstGeom prst="rect">
            <a:avLst/>
          </a:prstGeom>
          <a:solidFill>
            <a:srgbClr val="C8FEC8"/>
          </a:solidFill>
          <a:ln w="57150" cmpd="thinThick">
            <a:solidFill>
              <a:srgbClr val="0054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r>
              <a:rPr lang="en-US" altLang="en-US" dirty="0">
                <a:solidFill>
                  <a:prstClr val="black"/>
                </a:solidFill>
              </a:rPr>
              <a:t>There were increases in both cost of goods sold (14.3%) and operating expenses (2.1%).  These increased costs more than offset the increase in sales, yielding an overall decrease in net income.</a:t>
            </a:r>
          </a:p>
        </p:txBody>
      </p:sp>
      <p:sp>
        <p:nvSpPr>
          <p:cNvPr id="8" name="Rectangle 7"/>
          <p:cNvSpPr/>
          <p:nvPr/>
        </p:nvSpPr>
        <p:spPr>
          <a:xfrm>
            <a:off x="6722772" y="2820473"/>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8203843" y="2820472"/>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9684914" y="2820472"/>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1" name="Rectangle 10"/>
          <p:cNvSpPr/>
          <p:nvPr/>
        </p:nvSpPr>
        <p:spPr>
          <a:xfrm>
            <a:off x="6734874" y="5318975"/>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2" name="Rectangle 11"/>
          <p:cNvSpPr/>
          <p:nvPr/>
        </p:nvSpPr>
        <p:spPr>
          <a:xfrm>
            <a:off x="8203843" y="5318973"/>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3" name="Rectangle 12"/>
          <p:cNvSpPr/>
          <p:nvPr/>
        </p:nvSpPr>
        <p:spPr>
          <a:xfrm>
            <a:off x="9684914" y="5318973"/>
            <a:ext cx="180304"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5" name="Down Arrow 4"/>
          <p:cNvSpPr/>
          <p:nvPr/>
        </p:nvSpPr>
        <p:spPr>
          <a:xfrm rot="18495433">
            <a:off x="9933618" y="74504"/>
            <a:ext cx="165015" cy="3771077"/>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6" name="Down Arrow 5"/>
          <p:cNvSpPr/>
          <p:nvPr/>
        </p:nvSpPr>
        <p:spPr>
          <a:xfrm rot="17756443" flipH="1">
            <a:off x="8043427" y="-890552"/>
            <a:ext cx="221668" cy="6674104"/>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6" name="Object 1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8620" name="Bitmap Image" r:id="rId7" imgW="743054" imgH="847843" progId="Paint.Picture">
                  <p:embed/>
                </p:oleObj>
              </mc:Choice>
              <mc:Fallback>
                <p:oleObj name="Bitmap Image" r:id="rId7" imgW="743054" imgH="847843"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7" name="Picture 16" descr="RTI LOGO RAC copy"/>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038758539"/>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4"/>
                                        </p:tgtEl>
                                        <p:attrNameLst>
                                          <p:attrName>style.visibility</p:attrName>
                                        </p:attrNameLst>
                                      </p:cBhvr>
                                      <p:to>
                                        <p:strVal val="visible"/>
                                      </p:to>
                                    </p:set>
                                    <p:anim calcmode="lin" valueType="num">
                                      <p:cBhvr additive="base">
                                        <p:cTn id="13" dur="500" fill="hold"/>
                                        <p:tgtEl>
                                          <p:spTgt spid="20484"/>
                                        </p:tgtEl>
                                        <p:attrNameLst>
                                          <p:attrName>ppt_x</p:attrName>
                                        </p:attrNameLst>
                                      </p:cBhvr>
                                      <p:tavLst>
                                        <p:tav tm="0">
                                          <p:val>
                                            <p:strVal val="#ppt_x"/>
                                          </p:val>
                                        </p:tav>
                                        <p:tav tm="100000">
                                          <p:val>
                                            <p:strVal val="#ppt_x"/>
                                          </p:val>
                                        </p:tav>
                                      </p:tavLst>
                                    </p:anim>
                                    <p:anim calcmode="lin" valueType="num">
                                      <p:cBhvr additive="base">
                                        <p:cTn id="14" dur="500" fill="hold"/>
                                        <p:tgtEl>
                                          <p:spTgt spid="2048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animBg="1"/>
      <p:bldP spid="5" grpId="0" animBg="1"/>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Vertical Analysis Example</a:t>
            </a:r>
          </a:p>
        </p:txBody>
      </p:sp>
      <p:sp>
        <p:nvSpPr>
          <p:cNvPr id="22531" name="Rectangle 3"/>
          <p:cNvSpPr>
            <a:spLocks noGrp="1" noChangeArrowheads="1"/>
          </p:cNvSpPr>
          <p:nvPr>
            <p:ph idx="1"/>
          </p:nvPr>
        </p:nvSpPr>
        <p:spPr>
          <a:xfrm>
            <a:off x="3492501" y="909832"/>
            <a:ext cx="8185150" cy="2514600"/>
          </a:xfrm>
          <a:noFill/>
          <a:ln/>
        </p:spPr>
        <p:txBody>
          <a:bodyPr/>
          <a:lstStyle/>
          <a:p>
            <a:pPr algn="ctr">
              <a:buFont typeface="Monotype Sorts" pitchFamily="2" charset="2"/>
              <a:buNone/>
            </a:pPr>
            <a:r>
              <a:rPr lang="en-US" altLang="en-US" sz="3000" dirty="0" smtClean="0"/>
              <a:t>Prepare </a:t>
            </a:r>
            <a:r>
              <a:rPr lang="en-US" altLang="en-US" sz="3000" dirty="0"/>
              <a:t>a </a:t>
            </a:r>
            <a:r>
              <a:rPr lang="en-US" altLang="en-US" sz="3000" dirty="0">
                <a:solidFill>
                  <a:srgbClr val="438E00"/>
                </a:solidFill>
                <a:effectLst>
                  <a:outerShdw blurRad="38100" dist="38100" dir="2700000" algn="tl">
                    <a:srgbClr val="000000"/>
                  </a:outerShdw>
                </a:effectLst>
              </a:rPr>
              <a:t>vertical analysis </a:t>
            </a:r>
            <a:r>
              <a:rPr lang="en-US" altLang="en-US" sz="3000" dirty="0"/>
              <a:t>for the comparative balance sheets of the company.</a:t>
            </a:r>
          </a:p>
        </p:txBody>
      </p:sp>
      <p:graphicFrame>
        <p:nvGraphicFramePr>
          <p:cNvPr id="22532" name="Object 4">
            <a:hlinkClick r:id="" action="ppaction://ole?verb=0"/>
          </p:cNvPr>
          <p:cNvGraphicFramePr>
            <a:graphicFrameLocks/>
          </p:cNvGraphicFramePr>
          <p:nvPr>
            <p:extLst/>
          </p:nvPr>
        </p:nvGraphicFramePr>
        <p:xfrm>
          <a:off x="6345238" y="3261083"/>
          <a:ext cx="2479675" cy="2605088"/>
        </p:xfrm>
        <a:graphic>
          <a:graphicData uri="http://schemas.openxmlformats.org/presentationml/2006/ole">
            <mc:AlternateContent xmlns:mc="http://schemas.openxmlformats.org/markup-compatibility/2006">
              <mc:Choice xmlns:v="urn:schemas-microsoft-com:vml" Requires="v">
                <p:oleObj spid="_x0000_s109618" name="ClipArt" r:id="rId3" imgW="3300120" imgH="3468600" progId="MS_ClipArt_Gallery.2">
                  <p:embed/>
                </p:oleObj>
              </mc:Choice>
              <mc:Fallback>
                <p:oleObj name="ClipArt" r:id="rId3" imgW="3300120" imgH="346860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5238" y="3261083"/>
                        <a:ext cx="2479675" cy="2605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09619"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382378571"/>
      </p:ext>
    </p:extLst>
  </p:cSld>
  <p:clrMapOvr>
    <a:masterClrMapping/>
  </p:clrMapOvr>
  <p:transition>
    <p:split orient="ver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2">
            <a:hlinkClick r:id="" action="ppaction://ole?verb=0"/>
          </p:cNvPr>
          <p:cNvGraphicFramePr>
            <a:graphicFrameLocks/>
          </p:cNvGraphicFramePr>
          <p:nvPr>
            <p:extLst/>
          </p:nvPr>
        </p:nvGraphicFramePr>
        <p:xfrm>
          <a:off x="3503054" y="840286"/>
          <a:ext cx="8662011" cy="4884738"/>
        </p:xfrm>
        <a:graphic>
          <a:graphicData uri="http://schemas.openxmlformats.org/presentationml/2006/ole">
            <mc:AlternateContent xmlns:mc="http://schemas.openxmlformats.org/markup-compatibility/2006">
              <mc:Choice xmlns:v="urn:schemas-microsoft-com:vml" Requires="v">
                <p:oleObj spid="_x0000_s110644" name="Worksheet" r:id="rId3" imgW="3524040" imgH="2293920" progId="Excel.Sheet.8">
                  <p:embed/>
                </p:oleObj>
              </mc:Choice>
              <mc:Fallback>
                <p:oleObj name="Worksheet" r:id="rId3" imgW="3524040" imgH="229392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r="1741" b="11909"/>
                      <a:stretch>
                        <a:fillRect/>
                      </a:stretch>
                    </p:blipFill>
                    <p:spPr bwMode="auto">
                      <a:xfrm>
                        <a:off x="3503054" y="840286"/>
                        <a:ext cx="8662011" cy="4884738"/>
                      </a:xfrm>
                      <a:prstGeom prst="rect">
                        <a:avLst/>
                      </a:prstGeom>
                      <a:noFill/>
                      <a:ln w="50800">
                        <a:solidFill>
                          <a:schemeClr val="bg2"/>
                        </a:solidFill>
                        <a:miter lim="800000"/>
                        <a:headEnd/>
                        <a:tailEnd/>
                      </a:ln>
                      <a:effectLst/>
                      <a:extLst/>
                    </p:spPr>
                  </p:pic>
                </p:oleObj>
              </mc:Fallback>
            </mc:AlternateContent>
          </a:graphicData>
        </a:graphic>
      </p:graphicFrame>
      <p:sp>
        <p:nvSpPr>
          <p:cNvPr id="23555" name="Rectangle 3"/>
          <p:cNvSpPr>
            <a:spLocks noGrp="1" noChangeArrowheads="1"/>
          </p:cNvSpPr>
          <p:nvPr>
            <p:ph type="title"/>
          </p:nvPr>
        </p:nvSpPr>
        <p:spPr>
          <a:noFill/>
          <a:ln/>
        </p:spPr>
        <p:txBody>
          <a:bodyPr/>
          <a:lstStyle/>
          <a:p>
            <a:pPr>
              <a:lnSpc>
                <a:spcPct val="150000"/>
              </a:lnSpc>
            </a:pPr>
            <a:r>
              <a:rPr lang="en-US" altLang="en-US" sz="4400" dirty="0">
                <a:solidFill>
                  <a:schemeClr val="tx1"/>
                </a:solidFill>
              </a:rPr>
              <a:t>Vertical Analysis Example</a:t>
            </a:r>
          </a:p>
        </p:txBody>
      </p:sp>
      <p:sp>
        <p:nvSpPr>
          <p:cNvPr id="7" name="Rectangle 6"/>
          <p:cNvSpPr/>
          <p:nvPr/>
        </p:nvSpPr>
        <p:spPr>
          <a:xfrm>
            <a:off x="5885646" y="2871988"/>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8" name="Rectangle 7"/>
          <p:cNvSpPr/>
          <p:nvPr/>
        </p:nvSpPr>
        <p:spPr>
          <a:xfrm>
            <a:off x="7803908" y="2871988"/>
            <a:ext cx="23375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5885646" y="5193598"/>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7905482" y="5206476"/>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1" name="Object 10"/>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0645"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2" name="Picture 11"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237664205"/>
      </p:ext>
    </p:extLst>
  </p:cSld>
  <p:clrMapOvr>
    <a:masterClrMapping/>
  </p:clrMapOvr>
  <p:transition>
    <p:split orient="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Vertical Analysis Example</a:t>
            </a:r>
          </a:p>
        </p:txBody>
      </p:sp>
      <p:graphicFrame>
        <p:nvGraphicFramePr>
          <p:cNvPr id="24579" name="Object 3">
            <a:hlinkClick r:id="" action="ppaction://ole?verb=0"/>
          </p:cNvPr>
          <p:cNvGraphicFramePr>
            <a:graphicFrameLocks/>
          </p:cNvGraphicFramePr>
          <p:nvPr>
            <p:extLst>
              <p:ext uri="{D42A27DB-BD31-4B8C-83A1-F6EECF244321}">
                <p14:modId xmlns:p14="http://schemas.microsoft.com/office/powerpoint/2010/main" val="1787974510"/>
              </p:ext>
            </p:extLst>
          </p:nvPr>
        </p:nvGraphicFramePr>
        <p:xfrm>
          <a:off x="3200400" y="839788"/>
          <a:ext cx="8961438" cy="4884737"/>
        </p:xfrm>
        <a:graphic>
          <a:graphicData uri="http://schemas.openxmlformats.org/presentationml/2006/ole">
            <mc:AlternateContent xmlns:mc="http://schemas.openxmlformats.org/markup-compatibility/2006">
              <mc:Choice xmlns:v="urn:schemas-microsoft-com:vml" Requires="v">
                <p:oleObj spid="_x0000_s111668" name="Worksheet" r:id="rId4" imgW="3524040" imgH="2293920" progId="Excel.Sheet.8">
                  <p:embed/>
                </p:oleObj>
              </mc:Choice>
              <mc:Fallback>
                <p:oleObj name="Worksheet" r:id="rId4" imgW="3524040" imgH="2293920" progId="Excel.Shee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r="1741" b="11909"/>
                      <a:stretch>
                        <a:fillRect/>
                      </a:stretch>
                    </p:blipFill>
                    <p:spPr bwMode="auto">
                      <a:xfrm>
                        <a:off x="3200400" y="839788"/>
                        <a:ext cx="8961438" cy="4884737"/>
                      </a:xfrm>
                      <a:prstGeom prst="rect">
                        <a:avLst/>
                      </a:prstGeom>
                      <a:noFill/>
                      <a:ln w="508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580" name="Rectangle 4"/>
          <p:cNvSpPr>
            <a:spLocks noChangeArrowheads="1"/>
          </p:cNvSpPr>
          <p:nvPr/>
        </p:nvSpPr>
        <p:spPr bwMode="auto">
          <a:xfrm>
            <a:off x="3986214" y="3548561"/>
            <a:ext cx="7715250" cy="1238250"/>
          </a:xfrm>
          <a:prstGeom prst="rect">
            <a:avLst/>
          </a:prstGeom>
          <a:solidFill>
            <a:srgbClr val="C8FEC8"/>
          </a:solidFill>
          <a:ln w="57150" cmpd="thinThick">
            <a:solidFill>
              <a:srgbClr val="0054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spcBef>
                <a:spcPct val="0"/>
              </a:spcBef>
            </a:pP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82,000 </a:t>
            </a:r>
            <a:r>
              <a:rPr lang="en-US" altLang="en-US" sz="2800" dirty="0">
                <a:solidFill>
                  <a:prstClr val="black"/>
                </a:solidFill>
              </a:rPr>
              <a:t>÷ </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483,000  </a:t>
            </a:r>
            <a:r>
              <a:rPr lang="en-US" altLang="en-US" sz="2800" dirty="0">
                <a:solidFill>
                  <a:prstClr val="black"/>
                </a:solidFill>
              </a:rPr>
              <a:t>=  17% rounded</a:t>
            </a:r>
          </a:p>
          <a:p>
            <a:pPr defTabSz="457200">
              <a:spcBef>
                <a:spcPct val="0"/>
              </a:spcBef>
            </a:pP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30,000 </a:t>
            </a:r>
            <a:r>
              <a:rPr lang="en-US" altLang="en-US" sz="2800" dirty="0">
                <a:solidFill>
                  <a:prstClr val="black"/>
                </a:solidFill>
              </a:rPr>
              <a:t>÷ </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387,000  </a:t>
            </a:r>
            <a:r>
              <a:rPr lang="en-US" altLang="en-US" sz="2800" dirty="0">
                <a:solidFill>
                  <a:prstClr val="black"/>
                </a:solidFill>
              </a:rPr>
              <a:t>=   8% rounded </a:t>
            </a:r>
          </a:p>
        </p:txBody>
      </p:sp>
      <p:cxnSp>
        <p:nvCxnSpPr>
          <p:cNvPr id="8" name="Straight Arrow Connector 7"/>
          <p:cNvCxnSpPr/>
          <p:nvPr/>
        </p:nvCxnSpPr>
        <p:spPr>
          <a:xfrm flipH="1">
            <a:off x="6560858" y="4085044"/>
            <a:ext cx="38637" cy="1017431"/>
          </a:xfrm>
          <a:prstGeom prst="straightConnector1">
            <a:avLst/>
          </a:prstGeom>
          <a:ln w="762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7791718" y="3026535"/>
            <a:ext cx="2163651" cy="721217"/>
          </a:xfrm>
          <a:prstGeom prst="straightConnector1">
            <a:avLst/>
          </a:prstGeom>
          <a:ln w="762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992401" y="4578816"/>
            <a:ext cx="1146020" cy="523659"/>
          </a:xfrm>
          <a:prstGeom prst="straightConnector1">
            <a:avLst/>
          </a:prstGeom>
          <a:ln w="762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7881870" y="3025719"/>
            <a:ext cx="3580327" cy="1230871"/>
          </a:xfrm>
          <a:prstGeom prst="straightConnector1">
            <a:avLst/>
          </a:prstGeom>
          <a:ln w="762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5" name="Object 14"/>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1669" name="Bitmap Image" r:id="rId6" imgW="743054" imgH="847843" progId="Paint.Picture">
                  <p:embed/>
                </p:oleObj>
              </mc:Choice>
              <mc:Fallback>
                <p:oleObj name="Bitmap Image" r:id="rId6" imgW="743054" imgH="847843"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7" name="Picture 16" descr="RTI LOGO RAC copy"/>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
        <p:nvSpPr>
          <p:cNvPr id="5" name="TextBox 4"/>
          <p:cNvSpPr txBox="1"/>
          <p:nvPr/>
        </p:nvSpPr>
        <p:spPr>
          <a:xfrm>
            <a:off x="5656751" y="5173980"/>
            <a:ext cx="158418" cy="335756"/>
          </a:xfrm>
          <a:prstGeom prst="rect">
            <a:avLst/>
          </a:prstGeom>
          <a:solidFill>
            <a:srgbClr val="FFFF00"/>
          </a:solidFill>
        </p:spPr>
        <p:txBody>
          <a:bodyPr wrap="square" rtlCol="0">
            <a:spAutoFit/>
          </a:bodyPr>
          <a:lstStyle/>
          <a:p>
            <a:endParaRPr lang="en-IN"/>
          </a:p>
        </p:txBody>
      </p:sp>
      <p:sp>
        <p:nvSpPr>
          <p:cNvPr id="18" name="TextBox 17"/>
          <p:cNvSpPr txBox="1"/>
          <p:nvPr/>
        </p:nvSpPr>
        <p:spPr>
          <a:xfrm>
            <a:off x="7737782" y="5231386"/>
            <a:ext cx="158418" cy="305233"/>
          </a:xfrm>
          <a:prstGeom prst="rect">
            <a:avLst/>
          </a:prstGeom>
          <a:solidFill>
            <a:srgbClr val="FFFF00"/>
          </a:solidFill>
        </p:spPr>
        <p:txBody>
          <a:bodyPr wrap="square" rtlCol="0">
            <a:spAutoFit/>
          </a:bodyPr>
          <a:lstStyle/>
          <a:p>
            <a:endParaRPr lang="en-IN"/>
          </a:p>
        </p:txBody>
      </p:sp>
      <p:sp>
        <p:nvSpPr>
          <p:cNvPr id="19" name="TextBox 18"/>
          <p:cNvSpPr txBox="1"/>
          <p:nvPr/>
        </p:nvSpPr>
        <p:spPr>
          <a:xfrm>
            <a:off x="5656751" y="2871207"/>
            <a:ext cx="158418" cy="335756"/>
          </a:xfrm>
          <a:prstGeom prst="rect">
            <a:avLst/>
          </a:prstGeom>
          <a:solidFill>
            <a:srgbClr val="FFFF00"/>
          </a:solidFill>
        </p:spPr>
        <p:txBody>
          <a:bodyPr wrap="square" rtlCol="0">
            <a:spAutoFit/>
          </a:bodyPr>
          <a:lstStyle/>
          <a:p>
            <a:endParaRPr lang="en-IN"/>
          </a:p>
        </p:txBody>
      </p:sp>
      <p:cxnSp>
        <p:nvCxnSpPr>
          <p:cNvPr id="6" name="Straight Arrow Connector 5"/>
          <p:cNvCxnSpPr/>
          <p:nvPr/>
        </p:nvCxnSpPr>
        <p:spPr>
          <a:xfrm flipV="1">
            <a:off x="4625326" y="3039085"/>
            <a:ext cx="1416676" cy="721217"/>
          </a:xfrm>
          <a:prstGeom prst="straightConnector1">
            <a:avLst/>
          </a:prstGeom>
          <a:ln w="76200">
            <a:solidFill>
              <a:srgbClr val="00B0F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9"/>
          <a:stretch>
            <a:fillRect/>
          </a:stretch>
        </p:blipFill>
        <p:spPr>
          <a:xfrm>
            <a:off x="7741480" y="2862587"/>
            <a:ext cx="158510" cy="335309"/>
          </a:xfrm>
          <a:prstGeom prst="rect">
            <a:avLst/>
          </a:prstGeom>
        </p:spPr>
      </p:pic>
      <p:cxnSp>
        <p:nvCxnSpPr>
          <p:cNvPr id="10" name="Straight Arrow Connector 9"/>
          <p:cNvCxnSpPr/>
          <p:nvPr/>
        </p:nvCxnSpPr>
        <p:spPr>
          <a:xfrm flipV="1">
            <a:off x="5190186" y="3026535"/>
            <a:ext cx="2987899" cy="1223493"/>
          </a:xfrm>
          <a:prstGeom prst="straightConnector1">
            <a:avLst/>
          </a:prstGeom>
          <a:ln w="762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51754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14"/>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2690"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6" name="Picture 15"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graphicFrame>
        <p:nvGraphicFramePr>
          <p:cNvPr id="25602" name="Object 2">
            <a:hlinkClick r:id="" action="ppaction://ole?verb=0"/>
          </p:cNvPr>
          <p:cNvGraphicFramePr>
            <a:graphicFrameLocks/>
          </p:cNvGraphicFramePr>
          <p:nvPr>
            <p:extLst/>
          </p:nvPr>
        </p:nvGraphicFramePr>
        <p:xfrm>
          <a:off x="3200403" y="1327344"/>
          <a:ext cx="8950325" cy="4194175"/>
        </p:xfrm>
        <a:graphic>
          <a:graphicData uri="http://schemas.openxmlformats.org/presentationml/2006/ole">
            <mc:AlternateContent xmlns:mc="http://schemas.openxmlformats.org/markup-compatibility/2006">
              <mc:Choice xmlns:v="urn:schemas-microsoft-com:vml" Requires="v">
                <p:oleObj spid="_x0000_s112691" name="Worksheet" r:id="rId6" imgW="5020172" imgH="1991207" progId="Excel.Sheet.8">
                  <p:embed/>
                </p:oleObj>
              </mc:Choice>
              <mc:Fallback>
                <p:oleObj name="Worksheet" r:id="rId6" imgW="5020172" imgH="1991207" progId="Excel.Sheet.8">
                  <p:embed/>
                  <p:pic>
                    <p:nvPicPr>
                      <p:cNvPr id="0" name=""/>
                      <p:cNvPicPr>
                        <a:picLocks noChangeArrowheads="1"/>
                      </p:cNvPicPr>
                      <p:nvPr/>
                    </p:nvPicPr>
                    <p:blipFill>
                      <a:blip r:embed="rId7">
                        <a:extLst>
                          <a:ext uri="{28A0092B-C50C-407E-A947-70E740481C1C}">
                            <a14:useLocalDpi xmlns:a14="http://schemas.microsoft.com/office/drawing/2010/main" val="0"/>
                          </a:ext>
                        </a:extLst>
                      </a:blip>
                      <a:srcRect r="25156" b="5305"/>
                      <a:stretch>
                        <a:fillRect/>
                      </a:stretch>
                    </p:blipFill>
                    <p:spPr bwMode="auto">
                      <a:xfrm>
                        <a:off x="3200403" y="1327344"/>
                        <a:ext cx="8950325" cy="4194175"/>
                      </a:xfrm>
                      <a:prstGeom prst="rect">
                        <a:avLst/>
                      </a:prstGeom>
                      <a:noFill/>
                      <a:ln w="508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603" name="Rectangle 3"/>
          <p:cNvSpPr>
            <a:spLocks noGrp="1" noChangeArrowheads="1"/>
          </p:cNvSpPr>
          <p:nvPr>
            <p:ph type="title"/>
          </p:nvPr>
        </p:nvSpPr>
        <p:spPr>
          <a:noFill/>
          <a:ln/>
        </p:spPr>
        <p:txBody>
          <a:bodyPr/>
          <a:lstStyle/>
          <a:p>
            <a:pPr>
              <a:lnSpc>
                <a:spcPct val="150000"/>
              </a:lnSpc>
            </a:pPr>
            <a:r>
              <a:rPr lang="en-US" altLang="en-US" sz="4400" dirty="0">
                <a:solidFill>
                  <a:schemeClr val="tx1"/>
                </a:solidFill>
              </a:rPr>
              <a:t>Vertical Analysis Example</a:t>
            </a:r>
          </a:p>
        </p:txBody>
      </p:sp>
      <p:sp>
        <p:nvSpPr>
          <p:cNvPr id="25604" name="Rectangle 4"/>
          <p:cNvSpPr>
            <a:spLocks noChangeArrowheads="1"/>
          </p:cNvSpPr>
          <p:nvPr/>
        </p:nvSpPr>
        <p:spPr bwMode="auto">
          <a:xfrm>
            <a:off x="3640615" y="188913"/>
            <a:ext cx="7564005" cy="933450"/>
          </a:xfrm>
          <a:prstGeom prst="rect">
            <a:avLst/>
          </a:prstGeom>
          <a:solidFill>
            <a:srgbClr val="C8FEC8"/>
          </a:solidFill>
          <a:ln w="57150" cmpd="thinThick">
            <a:solidFill>
              <a:srgbClr val="0054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spcBef>
                <a:spcPct val="0"/>
              </a:spcBef>
            </a:pP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76,000 </a:t>
            </a:r>
            <a:r>
              <a:rPr lang="en-US" altLang="en-US" sz="2800" dirty="0">
                <a:solidFill>
                  <a:prstClr val="black"/>
                </a:solidFill>
              </a:rPr>
              <a:t>÷  </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483,000  </a:t>
            </a:r>
            <a:r>
              <a:rPr lang="en-US" altLang="en-US" sz="2800" dirty="0">
                <a:solidFill>
                  <a:prstClr val="black"/>
                </a:solidFill>
              </a:rPr>
              <a:t>=  16% rounded</a:t>
            </a:r>
          </a:p>
        </p:txBody>
      </p:sp>
      <p:sp>
        <p:nvSpPr>
          <p:cNvPr id="8" name="Rectangle 7"/>
          <p:cNvSpPr/>
          <p:nvPr/>
        </p:nvSpPr>
        <p:spPr>
          <a:xfrm>
            <a:off x="8087933" y="3218368"/>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6213819" y="5022760"/>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6190512" y="3218368"/>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1" name="Rectangle 10"/>
          <p:cNvSpPr/>
          <p:nvPr/>
        </p:nvSpPr>
        <p:spPr>
          <a:xfrm>
            <a:off x="8087933" y="5022760"/>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cxnSp>
        <p:nvCxnSpPr>
          <p:cNvPr id="6" name="Straight Arrow Connector 5"/>
          <p:cNvCxnSpPr/>
          <p:nvPr/>
        </p:nvCxnSpPr>
        <p:spPr>
          <a:xfrm>
            <a:off x="4180862" y="824248"/>
            <a:ext cx="2433330" cy="239412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186523" y="824248"/>
            <a:ext cx="1270345" cy="419851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456868" y="824248"/>
            <a:ext cx="2653047" cy="253578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271404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ppt_x"/>
                                          </p:val>
                                        </p:tav>
                                        <p:tav tm="100000">
                                          <p:val>
                                            <p:strVal val="#ppt_x"/>
                                          </p:val>
                                        </p:tav>
                                      </p:tavLst>
                                    </p:anim>
                                    <p:anim calcmode="lin" valueType="num">
                                      <p:cBhvr additive="base">
                                        <p:cTn id="8" dur="500" fill="hold"/>
                                        <p:tgtEl>
                                          <p:spTgt spid="2560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60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Trend Percentages Example</a:t>
            </a:r>
          </a:p>
        </p:txBody>
      </p:sp>
      <p:sp>
        <p:nvSpPr>
          <p:cNvPr id="28675" name="Rectangle 3"/>
          <p:cNvSpPr>
            <a:spLocks noGrp="1" noChangeArrowheads="1"/>
          </p:cNvSpPr>
          <p:nvPr>
            <p:ph idx="1"/>
          </p:nvPr>
        </p:nvSpPr>
        <p:spPr>
          <a:xfrm>
            <a:off x="3512712" y="709558"/>
            <a:ext cx="8185150" cy="1447800"/>
          </a:xfrm>
          <a:noFill/>
          <a:ln/>
        </p:spPr>
        <p:txBody>
          <a:bodyPr>
            <a:normAutofit fontScale="85000" lnSpcReduction="10000"/>
          </a:bodyPr>
          <a:lstStyle/>
          <a:p>
            <a:pPr algn="ctr">
              <a:lnSpc>
                <a:spcPct val="150000"/>
              </a:lnSpc>
              <a:buFont typeface="Monotype Sorts" pitchFamily="2" charset="2"/>
              <a:buNone/>
            </a:pPr>
            <a:r>
              <a:rPr lang="en-US" altLang="en-US" sz="3000" dirty="0">
                <a:solidFill>
                  <a:schemeClr val="tx1"/>
                </a:solidFill>
              </a:rPr>
              <a:t>Wheeler, </a:t>
            </a:r>
            <a:r>
              <a:rPr lang="en-US" altLang="en-US" sz="3000" dirty="0" smtClean="0">
                <a:solidFill>
                  <a:schemeClr val="tx1"/>
                </a:solidFill>
              </a:rPr>
              <a:t>Ltd. </a:t>
            </a:r>
            <a:r>
              <a:rPr lang="en-US" altLang="en-US" sz="3000" dirty="0">
                <a:solidFill>
                  <a:schemeClr val="tx1"/>
                </a:solidFill>
              </a:rPr>
              <a:t>provides you with the following operating data and asks that you prepare a trend analysis.</a:t>
            </a:r>
          </a:p>
        </p:txBody>
      </p:sp>
      <p:graphicFrame>
        <p:nvGraphicFramePr>
          <p:cNvPr id="28676" name="Object 4">
            <a:hlinkClick r:id="" action="ppaction://ole?verb=0"/>
          </p:cNvPr>
          <p:cNvGraphicFramePr>
            <a:graphicFrameLocks/>
          </p:cNvGraphicFramePr>
          <p:nvPr>
            <p:extLst/>
          </p:nvPr>
        </p:nvGraphicFramePr>
        <p:xfrm>
          <a:off x="3512712" y="2508295"/>
          <a:ext cx="8185150" cy="2230438"/>
        </p:xfrm>
        <a:graphic>
          <a:graphicData uri="http://schemas.openxmlformats.org/presentationml/2006/ole">
            <mc:AlternateContent xmlns:mc="http://schemas.openxmlformats.org/markup-compatibility/2006">
              <mc:Choice xmlns:v="urn:schemas-microsoft-com:vml" Requires="v">
                <p:oleObj spid="_x0000_s113714" name="Worksheet" r:id="rId3" imgW="4267561" imgH="1162532" progId="Excel.Sheet.8">
                  <p:embed/>
                </p:oleObj>
              </mc:Choice>
              <mc:Fallback>
                <p:oleObj name="Worksheet" r:id="rId3" imgW="4267561" imgH="1162532"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11525"/>
                      <a:stretch>
                        <a:fillRect/>
                      </a:stretch>
                    </p:blipFill>
                    <p:spPr bwMode="auto">
                      <a:xfrm>
                        <a:off x="3512712" y="2508295"/>
                        <a:ext cx="8185150" cy="2230438"/>
                      </a:xfrm>
                      <a:prstGeom prst="rect">
                        <a:avLst/>
                      </a:prstGeom>
                      <a:noFill/>
                      <a:ln w="57150" cmpd="thinThick">
                        <a:solidFill>
                          <a:srgbClr val="005400"/>
                        </a:solidFill>
                        <a:miter lim="800000"/>
                        <a:headEnd/>
                        <a:tailEnd/>
                      </a:ln>
                      <a:effectLst/>
                      <a:extLst/>
                    </p:spPr>
                  </p:pic>
                </p:oleObj>
              </mc:Fallback>
            </mc:AlternateContent>
          </a:graphicData>
        </a:graphic>
      </p:graphicFrame>
      <p:sp>
        <p:nvSpPr>
          <p:cNvPr id="8" name="Rectangle 7"/>
          <p:cNvSpPr/>
          <p:nvPr/>
        </p:nvSpPr>
        <p:spPr>
          <a:xfrm>
            <a:off x="5061398" y="3620432"/>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5061398" y="4317755"/>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6426559" y="3620432"/>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1" name="Rectangle 10"/>
          <p:cNvSpPr/>
          <p:nvPr/>
        </p:nvSpPr>
        <p:spPr>
          <a:xfrm>
            <a:off x="6426559" y="4317755"/>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2" name="Rectangle 11"/>
          <p:cNvSpPr/>
          <p:nvPr/>
        </p:nvSpPr>
        <p:spPr>
          <a:xfrm>
            <a:off x="7791720" y="3620432"/>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3" name="Rectangle 12"/>
          <p:cNvSpPr/>
          <p:nvPr/>
        </p:nvSpPr>
        <p:spPr>
          <a:xfrm>
            <a:off x="7811037" y="4317755"/>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4" name="Rectangle 13"/>
          <p:cNvSpPr/>
          <p:nvPr/>
        </p:nvSpPr>
        <p:spPr>
          <a:xfrm>
            <a:off x="9182639" y="3620432"/>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5" name="Rectangle 14"/>
          <p:cNvSpPr/>
          <p:nvPr/>
        </p:nvSpPr>
        <p:spPr>
          <a:xfrm>
            <a:off x="9214835" y="4319224"/>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6" name="Rectangle 15"/>
          <p:cNvSpPr/>
          <p:nvPr/>
        </p:nvSpPr>
        <p:spPr>
          <a:xfrm>
            <a:off x="10634138" y="3620432"/>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7" name="Rectangle 16"/>
          <p:cNvSpPr/>
          <p:nvPr/>
        </p:nvSpPr>
        <p:spPr>
          <a:xfrm>
            <a:off x="10608380" y="4301922"/>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8" name="Rectangle 17"/>
          <p:cNvSpPr/>
          <p:nvPr/>
        </p:nvSpPr>
        <p:spPr>
          <a:xfrm>
            <a:off x="7811037" y="2549239"/>
            <a:ext cx="727655" cy="293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N" sz="2400" b="1" dirty="0" smtClean="0">
                <a:solidFill>
                  <a:srgbClr val="993300"/>
                </a:solidFill>
              </a:rPr>
              <a:t>Ltd</a:t>
            </a:r>
            <a:endParaRPr lang="en-IN" sz="2400" b="1" dirty="0">
              <a:solidFill>
                <a:srgbClr val="993300"/>
              </a:solidFill>
            </a:endParaRPr>
          </a:p>
        </p:txBody>
      </p:sp>
      <p:graphicFrame>
        <p:nvGraphicFramePr>
          <p:cNvPr id="19" name="Object 18"/>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3715"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0" name="Picture 19"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90239239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Trend Percentages Example</a:t>
            </a:r>
          </a:p>
        </p:txBody>
      </p:sp>
      <p:sp>
        <p:nvSpPr>
          <p:cNvPr id="29699" name="Rectangle 3"/>
          <p:cNvSpPr>
            <a:spLocks noGrp="1" noChangeArrowheads="1"/>
          </p:cNvSpPr>
          <p:nvPr>
            <p:ph idx="1"/>
          </p:nvPr>
        </p:nvSpPr>
        <p:spPr>
          <a:xfrm>
            <a:off x="3443814" y="800637"/>
            <a:ext cx="8185150" cy="1447800"/>
          </a:xfrm>
          <a:noFill/>
          <a:ln/>
        </p:spPr>
        <p:txBody>
          <a:bodyPr>
            <a:normAutofit fontScale="85000" lnSpcReduction="10000"/>
          </a:bodyPr>
          <a:lstStyle/>
          <a:p>
            <a:pPr algn="ctr">
              <a:lnSpc>
                <a:spcPct val="150000"/>
              </a:lnSpc>
              <a:buFont typeface="Monotype Sorts" pitchFamily="2" charset="2"/>
              <a:buNone/>
            </a:pPr>
            <a:r>
              <a:rPr lang="en-US" altLang="en-US" sz="3000" dirty="0">
                <a:solidFill>
                  <a:schemeClr val="tx1"/>
                </a:solidFill>
              </a:rPr>
              <a:t>Wheeler, </a:t>
            </a:r>
            <a:r>
              <a:rPr lang="en-US" altLang="en-US" sz="3000" dirty="0" smtClean="0">
                <a:solidFill>
                  <a:schemeClr val="tx1"/>
                </a:solidFill>
              </a:rPr>
              <a:t>Ltd. </a:t>
            </a:r>
            <a:r>
              <a:rPr lang="en-US" altLang="en-US" sz="3000" dirty="0">
                <a:solidFill>
                  <a:schemeClr val="tx1"/>
                </a:solidFill>
              </a:rPr>
              <a:t>provides you with the following operating data and asks that you prepare a trend analysis.</a:t>
            </a:r>
          </a:p>
        </p:txBody>
      </p:sp>
      <p:graphicFrame>
        <p:nvGraphicFramePr>
          <p:cNvPr id="29700" name="Object 4">
            <a:hlinkClick r:id="" action="ppaction://ole?verb=0"/>
          </p:cNvPr>
          <p:cNvGraphicFramePr>
            <a:graphicFrameLocks/>
          </p:cNvGraphicFramePr>
          <p:nvPr>
            <p:extLst/>
          </p:nvPr>
        </p:nvGraphicFramePr>
        <p:xfrm>
          <a:off x="3443813" y="2521174"/>
          <a:ext cx="8721251" cy="2230438"/>
        </p:xfrm>
        <a:graphic>
          <a:graphicData uri="http://schemas.openxmlformats.org/presentationml/2006/ole">
            <mc:AlternateContent xmlns:mc="http://schemas.openxmlformats.org/markup-compatibility/2006">
              <mc:Choice xmlns:v="urn:schemas-microsoft-com:vml" Requires="v">
                <p:oleObj spid="_x0000_s114738" name="Worksheet" r:id="rId3" imgW="4267561" imgH="1162532" progId="Excel.Sheet.8">
                  <p:embed/>
                </p:oleObj>
              </mc:Choice>
              <mc:Fallback>
                <p:oleObj name="Worksheet" r:id="rId3" imgW="4267561" imgH="1162532"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11525"/>
                      <a:stretch>
                        <a:fillRect/>
                      </a:stretch>
                    </p:blipFill>
                    <p:spPr bwMode="auto">
                      <a:xfrm>
                        <a:off x="3443813" y="2521174"/>
                        <a:ext cx="8721251" cy="2230438"/>
                      </a:xfrm>
                      <a:prstGeom prst="rect">
                        <a:avLst/>
                      </a:prstGeom>
                      <a:noFill/>
                      <a:ln w="57150" cmpd="thinThick">
                        <a:solidFill>
                          <a:srgbClr val="005400"/>
                        </a:solidFill>
                        <a:miter lim="800000"/>
                        <a:headEnd/>
                        <a:tailEnd/>
                      </a:ln>
                      <a:effectLst/>
                      <a:extLst/>
                    </p:spPr>
                  </p:pic>
                </p:oleObj>
              </mc:Fallback>
            </mc:AlternateContent>
          </a:graphicData>
        </a:graphic>
      </p:graphicFrame>
      <p:sp>
        <p:nvSpPr>
          <p:cNvPr id="29701" name="Rectangle 5"/>
          <p:cNvSpPr>
            <a:spLocks noChangeArrowheads="1"/>
          </p:cNvSpPr>
          <p:nvPr/>
        </p:nvSpPr>
        <p:spPr bwMode="auto">
          <a:xfrm>
            <a:off x="7536389" y="4977990"/>
            <a:ext cx="3911328" cy="5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dirty="0" smtClean="0">
                <a:solidFill>
                  <a:srgbClr val="6FEBA0"/>
                </a:solidFill>
                <a:effectLst>
                  <a:outerShdw blurRad="38100" dist="38100" dir="2700000" algn="tl">
                    <a:srgbClr val="000000"/>
                  </a:outerShdw>
                </a:effectLst>
                <a:latin typeface="Rupee Foradian" panose="020B0603030804020204" pitchFamily="34" charset="0"/>
              </a:rPr>
              <a:t>`</a:t>
            </a:r>
            <a:r>
              <a:rPr lang="en-US" altLang="en-US" sz="2800" dirty="0" smtClean="0">
                <a:solidFill>
                  <a:srgbClr val="6FEBA0"/>
                </a:solidFill>
                <a:effectLst>
                  <a:outerShdw blurRad="38100" dist="38100" dir="2700000" algn="tl">
                    <a:srgbClr val="000000"/>
                  </a:outerShdw>
                </a:effectLst>
              </a:rPr>
              <a:t>1,991  </a:t>
            </a:r>
            <a:r>
              <a:rPr lang="en-US" altLang="en-US" sz="2800" dirty="0">
                <a:solidFill>
                  <a:srgbClr val="6FEBA0"/>
                </a:solidFill>
                <a:effectLst>
                  <a:outerShdw blurRad="38100" dist="38100" dir="2700000" algn="tl">
                    <a:srgbClr val="000000"/>
                  </a:outerShdw>
                </a:effectLst>
              </a:rPr>
              <a:t>- </a:t>
            </a:r>
            <a:r>
              <a:rPr lang="en-US" altLang="en-US" sz="2800" dirty="0">
                <a:solidFill>
                  <a:srgbClr val="6FEBA0"/>
                </a:solidFill>
                <a:effectLst>
                  <a:outerShdw blurRad="38100" dist="38100" dir="2700000" algn="tl">
                    <a:srgbClr val="000000"/>
                  </a:outerShdw>
                </a:effectLst>
                <a:latin typeface="Rupee Foradian" panose="020B0603030804020204" pitchFamily="34" charset="0"/>
              </a:rPr>
              <a:t>` </a:t>
            </a:r>
            <a:r>
              <a:rPr lang="en-US" altLang="en-US" sz="2800" dirty="0" smtClean="0">
                <a:solidFill>
                  <a:srgbClr val="6FEBA0"/>
                </a:solidFill>
                <a:effectLst>
                  <a:outerShdw blurRad="38100" dist="38100" dir="2700000" algn="tl">
                    <a:srgbClr val="000000"/>
                  </a:outerShdw>
                </a:effectLst>
              </a:rPr>
              <a:t>1,820  </a:t>
            </a:r>
            <a:r>
              <a:rPr lang="en-US" altLang="en-US" sz="2800" dirty="0">
                <a:solidFill>
                  <a:srgbClr val="6FEBA0"/>
                </a:solidFill>
                <a:effectLst>
                  <a:outerShdw blurRad="38100" dist="38100" dir="2700000" algn="tl">
                    <a:srgbClr val="000000"/>
                  </a:outerShdw>
                </a:effectLst>
              </a:rPr>
              <a:t>= </a:t>
            </a:r>
            <a:r>
              <a:rPr lang="en-US" altLang="en-US" sz="2800" dirty="0">
                <a:solidFill>
                  <a:srgbClr val="6FEBA0"/>
                </a:solidFill>
                <a:effectLst>
                  <a:outerShdw blurRad="38100" dist="38100" dir="2700000" algn="tl">
                    <a:srgbClr val="000000"/>
                  </a:outerShdw>
                </a:effectLst>
                <a:latin typeface="Rupee Foradian" panose="020B0603030804020204" pitchFamily="34" charset="0"/>
              </a:rPr>
              <a:t>` </a:t>
            </a:r>
            <a:r>
              <a:rPr lang="en-US" altLang="en-US" sz="2800" dirty="0" smtClean="0">
                <a:solidFill>
                  <a:srgbClr val="6FEBA0"/>
                </a:solidFill>
                <a:effectLst>
                  <a:outerShdw blurRad="38100" dist="38100" dir="2700000" algn="tl">
                    <a:srgbClr val="000000"/>
                  </a:outerShdw>
                </a:effectLst>
              </a:rPr>
              <a:t>171</a:t>
            </a:r>
            <a:endParaRPr lang="en-US" altLang="en-US" sz="2800" dirty="0">
              <a:solidFill>
                <a:srgbClr val="6FEBA0"/>
              </a:solidFill>
              <a:effectLst>
                <a:outerShdw blurRad="38100" dist="38100" dir="2700000" algn="tl">
                  <a:srgbClr val="000000"/>
                </a:outerShdw>
              </a:effectLst>
            </a:endParaRPr>
          </a:p>
        </p:txBody>
      </p:sp>
      <p:sp>
        <p:nvSpPr>
          <p:cNvPr id="10" name="Rectangle 9"/>
          <p:cNvSpPr/>
          <p:nvPr/>
        </p:nvSpPr>
        <p:spPr>
          <a:xfrm>
            <a:off x="8107253" y="2521174"/>
            <a:ext cx="727655" cy="3559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N" sz="2400" b="1" dirty="0" smtClean="0">
                <a:solidFill>
                  <a:srgbClr val="993300"/>
                </a:solidFill>
              </a:rPr>
              <a:t>Ltd</a:t>
            </a:r>
            <a:endParaRPr lang="en-IN" sz="2400" b="1" dirty="0">
              <a:solidFill>
                <a:srgbClr val="993300"/>
              </a:solidFill>
            </a:endParaRPr>
          </a:p>
        </p:txBody>
      </p:sp>
      <p:sp>
        <p:nvSpPr>
          <p:cNvPr id="11" name="Rectangle 10"/>
          <p:cNvSpPr/>
          <p:nvPr/>
        </p:nvSpPr>
        <p:spPr>
          <a:xfrm>
            <a:off x="5061398" y="3620432"/>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2" name="Rectangle 11"/>
          <p:cNvSpPr/>
          <p:nvPr/>
        </p:nvSpPr>
        <p:spPr>
          <a:xfrm>
            <a:off x="5076294" y="4313619"/>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3" name="Rectangle 12"/>
          <p:cNvSpPr/>
          <p:nvPr/>
        </p:nvSpPr>
        <p:spPr>
          <a:xfrm>
            <a:off x="6559054" y="3636393"/>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4" name="Rectangle 13"/>
          <p:cNvSpPr/>
          <p:nvPr/>
        </p:nvSpPr>
        <p:spPr>
          <a:xfrm>
            <a:off x="8056710" y="3615750"/>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5" name="Rectangle 14"/>
          <p:cNvSpPr/>
          <p:nvPr/>
        </p:nvSpPr>
        <p:spPr>
          <a:xfrm>
            <a:off x="9514863" y="3615975"/>
            <a:ext cx="193182" cy="283336"/>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6" name="Rectangle 15"/>
          <p:cNvSpPr/>
          <p:nvPr/>
        </p:nvSpPr>
        <p:spPr>
          <a:xfrm>
            <a:off x="11007859" y="3615750"/>
            <a:ext cx="193182" cy="283336"/>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7" name="Rectangle 16"/>
          <p:cNvSpPr/>
          <p:nvPr/>
        </p:nvSpPr>
        <p:spPr>
          <a:xfrm>
            <a:off x="6565045" y="4319735"/>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8" name="Rectangle 17"/>
          <p:cNvSpPr/>
          <p:nvPr/>
        </p:nvSpPr>
        <p:spPr>
          <a:xfrm>
            <a:off x="8053796" y="4327094"/>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9" name="Rectangle 18"/>
          <p:cNvSpPr/>
          <p:nvPr/>
        </p:nvSpPr>
        <p:spPr>
          <a:xfrm>
            <a:off x="9558303" y="4313619"/>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20" name="Rectangle 19"/>
          <p:cNvSpPr/>
          <p:nvPr/>
        </p:nvSpPr>
        <p:spPr>
          <a:xfrm>
            <a:off x="10996011" y="4327094"/>
            <a:ext cx="193182"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cxnSp>
        <p:nvCxnSpPr>
          <p:cNvPr id="7" name="Straight Arrow Connector 6"/>
          <p:cNvCxnSpPr/>
          <p:nvPr/>
        </p:nvCxnSpPr>
        <p:spPr>
          <a:xfrm flipH="1">
            <a:off x="8471080" y="3899086"/>
            <a:ext cx="1309705" cy="107890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9864563" y="3853179"/>
            <a:ext cx="1506561" cy="117117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4739"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4" name="Picture 23"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618037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Trend Percentages Example</a:t>
            </a:r>
          </a:p>
        </p:txBody>
      </p:sp>
      <p:sp>
        <p:nvSpPr>
          <p:cNvPr id="30723" name="Rectangle 3"/>
          <p:cNvSpPr>
            <a:spLocks noGrp="1" noChangeArrowheads="1"/>
          </p:cNvSpPr>
          <p:nvPr>
            <p:ph idx="1"/>
          </p:nvPr>
        </p:nvSpPr>
        <p:spPr>
          <a:xfrm>
            <a:off x="3402016" y="762001"/>
            <a:ext cx="8185150" cy="1447800"/>
          </a:xfrm>
          <a:noFill/>
          <a:ln/>
        </p:spPr>
        <p:txBody>
          <a:bodyPr/>
          <a:lstStyle/>
          <a:p>
            <a:pPr algn="ctr">
              <a:buFont typeface="Monotype Sorts" pitchFamily="2" charset="2"/>
              <a:buNone/>
            </a:pPr>
            <a:r>
              <a:rPr lang="en-US" altLang="en-US" sz="3000" dirty="0"/>
              <a:t>Using 1995 as the base year, we develop the following percentage relationships.</a:t>
            </a:r>
          </a:p>
        </p:txBody>
      </p:sp>
      <p:graphicFrame>
        <p:nvGraphicFramePr>
          <p:cNvPr id="30724" name="Object 4">
            <a:hlinkClick r:id="" action="ppaction://ole?verb=0"/>
          </p:cNvPr>
          <p:cNvGraphicFramePr>
            <a:graphicFrameLocks/>
          </p:cNvGraphicFramePr>
          <p:nvPr>
            <p:extLst/>
          </p:nvPr>
        </p:nvGraphicFramePr>
        <p:xfrm>
          <a:off x="3514301" y="2356207"/>
          <a:ext cx="8515350" cy="2535238"/>
        </p:xfrm>
        <a:graphic>
          <a:graphicData uri="http://schemas.openxmlformats.org/presentationml/2006/ole">
            <mc:AlternateContent xmlns:mc="http://schemas.openxmlformats.org/markup-compatibility/2006">
              <mc:Choice xmlns:v="urn:schemas-microsoft-com:vml" Requires="v">
                <p:oleObj spid="_x0000_s115762" name="Worksheet" r:id="rId3" imgW="3715021" imgH="1162532" progId="Excel.Sheet.8">
                  <p:embed/>
                </p:oleObj>
              </mc:Choice>
              <mc:Fallback>
                <p:oleObj name="Worksheet" r:id="rId3" imgW="3715021" imgH="1162532"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7901"/>
                      <a:stretch>
                        <a:fillRect/>
                      </a:stretch>
                    </p:blipFill>
                    <p:spPr bwMode="auto">
                      <a:xfrm>
                        <a:off x="3514301" y="2356207"/>
                        <a:ext cx="8515350" cy="2535238"/>
                      </a:xfrm>
                      <a:prstGeom prst="rect">
                        <a:avLst/>
                      </a:prstGeom>
                      <a:noFill/>
                      <a:ln w="57150" cmpd="thinThick">
                        <a:solidFill>
                          <a:srgbClr val="0054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25" name="Rectangle 5"/>
          <p:cNvSpPr>
            <a:spLocks noChangeArrowheads="1"/>
          </p:cNvSpPr>
          <p:nvPr/>
        </p:nvSpPr>
        <p:spPr bwMode="auto">
          <a:xfrm>
            <a:off x="7494591" y="5053796"/>
            <a:ext cx="3911328" cy="5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dirty="0" smtClean="0">
                <a:solidFill>
                  <a:srgbClr val="6FEBA0"/>
                </a:solidFill>
                <a:effectLst>
                  <a:outerShdw blurRad="38100" dist="38100" dir="2700000" algn="tl">
                    <a:srgbClr val="000000"/>
                  </a:outerShdw>
                </a:effectLst>
                <a:latin typeface="Rupee Foradian" panose="020B0603030804020204" pitchFamily="34" charset="0"/>
              </a:rPr>
              <a:t>`</a:t>
            </a:r>
            <a:r>
              <a:rPr lang="en-US" altLang="en-US" sz="2800" dirty="0" smtClean="0">
                <a:solidFill>
                  <a:srgbClr val="6FEBA0"/>
                </a:solidFill>
                <a:effectLst>
                  <a:outerShdw blurRad="38100" dist="38100" dir="2700000" algn="tl">
                    <a:srgbClr val="000000"/>
                  </a:outerShdw>
                </a:effectLst>
              </a:rPr>
              <a:t>1,991  </a:t>
            </a:r>
            <a:r>
              <a:rPr lang="en-US" altLang="en-US" sz="2800" dirty="0">
                <a:solidFill>
                  <a:srgbClr val="6FEBA0"/>
                </a:solidFill>
                <a:effectLst>
                  <a:outerShdw blurRad="38100" dist="38100" dir="2700000" algn="tl">
                    <a:srgbClr val="000000"/>
                  </a:outerShdw>
                </a:effectLst>
              </a:rPr>
              <a:t>- </a:t>
            </a:r>
            <a:r>
              <a:rPr lang="en-US" altLang="en-US" sz="2800" dirty="0">
                <a:solidFill>
                  <a:srgbClr val="6FEBA0"/>
                </a:solidFill>
                <a:effectLst>
                  <a:outerShdw blurRad="38100" dist="38100" dir="2700000" algn="tl">
                    <a:srgbClr val="000000"/>
                  </a:outerShdw>
                </a:effectLst>
                <a:latin typeface="Rupee Foradian" panose="020B0603030804020204" pitchFamily="34" charset="0"/>
              </a:rPr>
              <a:t>` </a:t>
            </a:r>
            <a:r>
              <a:rPr lang="en-US" altLang="en-US" sz="2800" dirty="0" smtClean="0">
                <a:solidFill>
                  <a:srgbClr val="6FEBA0"/>
                </a:solidFill>
                <a:effectLst>
                  <a:outerShdw blurRad="38100" dist="38100" dir="2700000" algn="tl">
                    <a:srgbClr val="000000"/>
                  </a:outerShdw>
                </a:effectLst>
              </a:rPr>
              <a:t>1,820  </a:t>
            </a:r>
            <a:r>
              <a:rPr lang="en-US" altLang="en-US" sz="2800" dirty="0">
                <a:solidFill>
                  <a:srgbClr val="6FEBA0"/>
                </a:solidFill>
                <a:effectLst>
                  <a:outerShdw blurRad="38100" dist="38100" dir="2700000" algn="tl">
                    <a:srgbClr val="000000"/>
                  </a:outerShdw>
                </a:effectLst>
              </a:rPr>
              <a:t>= </a:t>
            </a:r>
            <a:r>
              <a:rPr lang="en-US" altLang="en-US" sz="2800" dirty="0">
                <a:solidFill>
                  <a:srgbClr val="6FEBA0"/>
                </a:solidFill>
                <a:effectLst>
                  <a:outerShdw blurRad="38100" dist="38100" dir="2700000" algn="tl">
                    <a:srgbClr val="000000"/>
                  </a:outerShdw>
                </a:effectLst>
                <a:latin typeface="Rupee Foradian" panose="020B0603030804020204" pitchFamily="34" charset="0"/>
              </a:rPr>
              <a:t>` </a:t>
            </a:r>
            <a:r>
              <a:rPr lang="en-US" altLang="en-US" sz="2800" dirty="0" smtClean="0">
                <a:solidFill>
                  <a:srgbClr val="6FEBA0"/>
                </a:solidFill>
                <a:effectLst>
                  <a:outerShdw blurRad="38100" dist="38100" dir="2700000" algn="tl">
                    <a:srgbClr val="000000"/>
                  </a:outerShdw>
                </a:effectLst>
              </a:rPr>
              <a:t>171</a:t>
            </a:r>
            <a:endParaRPr lang="en-US" altLang="en-US" sz="2800" dirty="0">
              <a:solidFill>
                <a:srgbClr val="6FEBA0"/>
              </a:solidFill>
              <a:effectLst>
                <a:outerShdw blurRad="38100" dist="38100" dir="2700000" algn="tl">
                  <a:srgbClr val="000000"/>
                </a:outerShdw>
              </a:effectLst>
            </a:endParaRPr>
          </a:p>
        </p:txBody>
      </p:sp>
      <p:sp>
        <p:nvSpPr>
          <p:cNvPr id="30726" name="Rectangle 6"/>
          <p:cNvSpPr>
            <a:spLocks noChangeArrowheads="1"/>
          </p:cNvSpPr>
          <p:nvPr/>
        </p:nvSpPr>
        <p:spPr bwMode="auto">
          <a:xfrm>
            <a:off x="6580191" y="5510996"/>
            <a:ext cx="4658969" cy="5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dirty="0" smtClean="0">
                <a:solidFill>
                  <a:srgbClr val="438E00"/>
                </a:solidFill>
                <a:effectLst>
                  <a:outerShdw blurRad="38100" dist="38100" dir="2700000" algn="tl">
                    <a:srgbClr val="000000"/>
                  </a:outerShdw>
                </a:effectLst>
                <a:latin typeface="Rupee Foradian" panose="020B0603030804020204" pitchFamily="34" charset="0"/>
              </a:rPr>
              <a:t>`</a:t>
            </a:r>
            <a:r>
              <a:rPr lang="en-US" altLang="en-US" sz="2800" dirty="0" smtClean="0">
                <a:solidFill>
                  <a:srgbClr val="438E00"/>
                </a:solidFill>
                <a:effectLst>
                  <a:outerShdw blurRad="38100" dist="38100" dir="2700000" algn="tl">
                    <a:srgbClr val="000000"/>
                  </a:outerShdw>
                </a:effectLst>
              </a:rPr>
              <a:t>171 </a:t>
            </a:r>
            <a:r>
              <a:rPr lang="en-US" altLang="en-US" sz="2800" dirty="0">
                <a:solidFill>
                  <a:srgbClr val="438E00"/>
                </a:solidFill>
                <a:effectLst>
                  <a:outerShdw blurRad="38100" dist="38100" dir="2700000" algn="tl">
                    <a:srgbClr val="000000"/>
                  </a:outerShdw>
                </a:effectLst>
              </a:rPr>
              <a:t>÷ </a:t>
            </a:r>
            <a:r>
              <a:rPr lang="en-US" altLang="en-US" sz="2800" dirty="0">
                <a:solidFill>
                  <a:srgbClr val="438E00"/>
                </a:solidFill>
                <a:effectLst>
                  <a:outerShdw blurRad="38100" dist="38100" dir="2700000" algn="tl">
                    <a:srgbClr val="000000"/>
                  </a:outerShdw>
                </a:effectLst>
                <a:latin typeface="Rupee Foradian" panose="020B0603030804020204" pitchFamily="34" charset="0"/>
              </a:rPr>
              <a:t>` </a:t>
            </a:r>
            <a:r>
              <a:rPr lang="en-US" altLang="en-US" sz="2800" dirty="0" smtClean="0">
                <a:solidFill>
                  <a:srgbClr val="438E00"/>
                </a:solidFill>
                <a:effectLst>
                  <a:outerShdw blurRad="38100" dist="38100" dir="2700000" algn="tl">
                    <a:srgbClr val="000000"/>
                  </a:outerShdw>
                </a:effectLst>
              </a:rPr>
              <a:t>1,820  </a:t>
            </a:r>
            <a:r>
              <a:rPr lang="en-US" altLang="en-US" sz="2800" dirty="0">
                <a:solidFill>
                  <a:srgbClr val="438E00"/>
                </a:solidFill>
                <a:effectLst>
                  <a:outerShdw blurRad="38100" dist="38100" dir="2700000" algn="tl">
                    <a:srgbClr val="000000"/>
                  </a:outerShdw>
                </a:effectLst>
              </a:rPr>
              <a:t>=  9% rounded</a:t>
            </a:r>
          </a:p>
        </p:txBody>
      </p:sp>
      <p:sp>
        <p:nvSpPr>
          <p:cNvPr id="10" name="Rectangle 9"/>
          <p:cNvSpPr/>
          <p:nvPr/>
        </p:nvSpPr>
        <p:spPr>
          <a:xfrm>
            <a:off x="8158777" y="2372152"/>
            <a:ext cx="727655" cy="3559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N" sz="2400" b="1" dirty="0" smtClean="0">
                <a:solidFill>
                  <a:srgbClr val="993300"/>
                </a:solidFill>
              </a:rPr>
              <a:t>Ltd</a:t>
            </a:r>
            <a:endParaRPr lang="en-IN" sz="2400" b="1" dirty="0">
              <a:solidFill>
                <a:srgbClr val="993300"/>
              </a:solidFill>
            </a:endParaRPr>
          </a:p>
        </p:txBody>
      </p:sp>
      <p:cxnSp>
        <p:nvCxnSpPr>
          <p:cNvPr id="6" name="Straight Arrow Connector 5"/>
          <p:cNvCxnSpPr/>
          <p:nvPr/>
        </p:nvCxnSpPr>
        <p:spPr>
          <a:xfrm flipH="1">
            <a:off x="9567081" y="3753134"/>
            <a:ext cx="213704" cy="182131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Object 11"/>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5763"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3" name="Picture 12"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95008922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0723">
                                            <p:txEl>
                                              <p:pRg st="0" end="0"/>
                                            </p:txEl>
                                          </p:spTgt>
                                        </p:tgtEl>
                                      </p:cBhvr>
                                    </p:animEffect>
                                    <p:animScale>
                                      <p:cBhvr>
                                        <p:cTn id="7" dur="250" autoRev="1" fill="hold"/>
                                        <p:tgtEl>
                                          <p:spTgt spid="30723">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1"/>
                </a:solidFill>
              </a:rPr>
              <a:t>DEFINITION OF ANALYTICAL PROCEDURES</a:t>
            </a:r>
          </a:p>
        </p:txBody>
      </p:sp>
      <p:sp>
        <p:nvSpPr>
          <p:cNvPr id="3" name="Content Placeholder 2"/>
          <p:cNvSpPr>
            <a:spLocks noGrp="1"/>
          </p:cNvSpPr>
          <p:nvPr>
            <p:ph idx="1"/>
          </p:nvPr>
        </p:nvSpPr>
        <p:spPr/>
        <p:txBody>
          <a:bodyPr/>
          <a:lstStyle/>
          <a:p>
            <a:pPr marL="0" indent="0">
              <a:lnSpc>
                <a:spcPct val="150000"/>
              </a:lnSpc>
              <a:buNone/>
            </a:pPr>
            <a:r>
              <a:rPr lang="en-IN" dirty="0"/>
              <a:t>Analytical procedures consist of ‘evaluations of financial information through analysis of plausible relationships among both financial and non-financial data’. They also encompass ‘such investigation as is necessary of identified fluctuations or relationships that are inconsistent with other relevant information or that differ from expected values by a significant amount’ (</a:t>
            </a:r>
            <a:r>
              <a:rPr lang="en-IN" dirty="0">
                <a:hlinkClick r:id="rId3" action="ppaction://hlinkfile"/>
              </a:rPr>
              <a:t>ISA </a:t>
            </a:r>
            <a:r>
              <a:rPr lang="en-IN" dirty="0" smtClean="0">
                <a:hlinkClick r:id="rId3" action="ppaction://hlinkfile"/>
              </a:rPr>
              <a:t>520/ISSAI 1520</a:t>
            </a:r>
            <a:r>
              <a:rPr lang="en-IN" dirty="0" smtClean="0"/>
              <a:t>). </a:t>
            </a:r>
            <a:r>
              <a:rPr lang="en-IN" dirty="0"/>
              <a:t>A basic premise underlying the application of analytical procedures is that plausible relationships among data may reasonably be expected to exist and continue in the absence of conditions to the contrary.</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2770"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291240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6" name="Object 2">
            <a:hlinkClick r:id="" action="ppaction://ole?verb=0"/>
          </p:cNvPr>
          <p:cNvGraphicFramePr>
            <a:graphicFrameLocks/>
          </p:cNvGraphicFramePr>
          <p:nvPr>
            <p:extLst/>
          </p:nvPr>
        </p:nvGraphicFramePr>
        <p:xfrm>
          <a:off x="3534770" y="764275"/>
          <a:ext cx="8161362" cy="5336274"/>
        </p:xfrm>
        <a:graphic>
          <a:graphicData uri="http://schemas.openxmlformats.org/presentationml/2006/ole">
            <mc:AlternateContent xmlns:mc="http://schemas.openxmlformats.org/markup-compatibility/2006">
              <mc:Choice xmlns:v="urn:schemas-microsoft-com:vml" Requires="v">
                <p:oleObj spid="_x0000_s116786" name="Chart" r:id="rId3" imgW="4124257" imgH="2771775" progId="Excel.Chart.5">
                  <p:embed followColorScheme="full"/>
                </p:oleObj>
              </mc:Choice>
              <mc:Fallback>
                <p:oleObj name="Chart" r:id="rId3" imgW="4124257" imgH="2771775" progId="Excel.Chart.5">
                  <p:embed followColorScheme="full"/>
                  <p:pic>
                    <p:nvPicPr>
                      <p:cNvPr id="0" name=""/>
                      <p:cNvPicPr>
                        <a:picLocks noChangeArrowheads="1"/>
                      </p:cNvPicPr>
                      <p:nvPr/>
                    </p:nvPicPr>
                    <p:blipFill>
                      <a:blip r:embed="rId4"/>
                      <a:srcRect t="12637" r="19118" b="2805"/>
                      <a:stretch>
                        <a:fillRect/>
                      </a:stretch>
                    </p:blipFill>
                    <p:spPr bwMode="auto">
                      <a:xfrm>
                        <a:off x="3534770" y="764275"/>
                        <a:ext cx="8161362" cy="5336274"/>
                      </a:xfrm>
                      <a:prstGeom prst="rect">
                        <a:avLst/>
                      </a:prstGeom>
                      <a:noFill/>
                      <a:ln w="50800">
                        <a:solidFill>
                          <a:schemeClr val="bg2"/>
                        </a:solidFill>
                        <a:miter lim="800000"/>
                        <a:headEnd/>
                        <a:tailEnd/>
                      </a:ln>
                      <a:effectLst/>
                      <a:extLst/>
                    </p:spPr>
                  </p:pic>
                </p:oleObj>
              </mc:Fallback>
            </mc:AlternateContent>
          </a:graphicData>
        </a:graphic>
      </p:graphicFrame>
      <p:sp>
        <p:nvSpPr>
          <p:cNvPr id="31747" name="Line 3"/>
          <p:cNvSpPr>
            <a:spLocks noChangeShapeType="1"/>
          </p:cNvSpPr>
          <p:nvPr/>
        </p:nvSpPr>
        <p:spPr bwMode="auto">
          <a:xfrm>
            <a:off x="6121400" y="1987550"/>
            <a:ext cx="1168400" cy="635000"/>
          </a:xfrm>
          <a:prstGeom prst="line">
            <a:avLst/>
          </a:prstGeom>
          <a:noFill/>
          <a:ln w="50800">
            <a:solidFill>
              <a:srgbClr val="0054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57200"/>
            <a:endParaRPr lang="en-IN">
              <a:solidFill>
                <a:prstClr val="black"/>
              </a:solidFill>
            </a:endParaRPr>
          </a:p>
        </p:txBody>
      </p:sp>
      <p:sp>
        <p:nvSpPr>
          <p:cNvPr id="31748" name="Rectangle 4"/>
          <p:cNvSpPr>
            <a:spLocks noChangeArrowheads="1"/>
          </p:cNvSpPr>
          <p:nvPr/>
        </p:nvSpPr>
        <p:spPr bwMode="auto">
          <a:xfrm>
            <a:off x="4829175" y="1095375"/>
            <a:ext cx="2381250" cy="857250"/>
          </a:xfrm>
          <a:prstGeom prst="rect">
            <a:avLst/>
          </a:prstGeom>
          <a:solidFill>
            <a:srgbClr val="C8FEC8"/>
          </a:solidFill>
          <a:ln w="57150" cmpd="thinThick">
            <a:solidFill>
              <a:srgbClr val="0054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spcBef>
                <a:spcPct val="0"/>
              </a:spcBef>
            </a:pPr>
            <a:r>
              <a:rPr lang="en-US" altLang="en-US" sz="2500">
                <a:solidFill>
                  <a:prstClr val="black"/>
                </a:solidFill>
              </a:rPr>
              <a:t>Trend line</a:t>
            </a:r>
          </a:p>
          <a:p>
            <a:pPr defTabSz="457200">
              <a:spcBef>
                <a:spcPct val="0"/>
              </a:spcBef>
            </a:pPr>
            <a:r>
              <a:rPr lang="en-US" altLang="en-US" sz="2500">
                <a:solidFill>
                  <a:prstClr val="black"/>
                </a:solidFill>
              </a:rPr>
              <a:t>for Sales</a:t>
            </a:r>
          </a:p>
        </p:txBody>
      </p:sp>
      <p:sp>
        <p:nvSpPr>
          <p:cNvPr id="8"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Trend Percentages </a:t>
            </a:r>
            <a:r>
              <a:rPr lang="en-US" altLang="en-US" sz="4400" dirty="0" smtClean="0">
                <a:solidFill>
                  <a:schemeClr val="tx1"/>
                </a:solidFill>
              </a:rPr>
              <a:t>shown in the graph</a:t>
            </a:r>
            <a:endParaRPr lang="en-US" altLang="en-US" sz="4400" dirty="0">
              <a:solidFill>
                <a:schemeClr val="tx1"/>
              </a:solidFill>
            </a:endParaRPr>
          </a:p>
        </p:txBody>
      </p:sp>
      <p:graphicFrame>
        <p:nvGraphicFramePr>
          <p:cNvPr id="9" name="Object 8"/>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6787"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0" name="Picture 9"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246629252"/>
      </p:ext>
    </p:extLst>
  </p:cSld>
  <p:clrMapOvr>
    <a:masterClrMapping/>
  </p:clrMapOvr>
  <p:transition>
    <p:strips dir="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1" name="Rectangle 3"/>
          <p:cNvSpPr>
            <a:spLocks noGrp="1" noChangeArrowheads="1"/>
          </p:cNvSpPr>
          <p:nvPr>
            <p:ph type="title"/>
          </p:nvPr>
        </p:nvSpPr>
        <p:spPr>
          <a:xfrm>
            <a:off x="252920" y="1712890"/>
            <a:ext cx="2947483" cy="4012134"/>
          </a:xfrm>
          <a:noFill/>
          <a:ln/>
        </p:spPr>
        <p:txBody>
          <a:bodyPr anchor="t"/>
          <a:lstStyle/>
          <a:p>
            <a:pPr algn="ctr"/>
            <a:r>
              <a:rPr lang="en-US" altLang="en-US" sz="4400" dirty="0">
                <a:solidFill>
                  <a:schemeClr val="tx1"/>
                </a:solidFill>
              </a:rPr>
              <a:t>Ratios</a:t>
            </a:r>
          </a:p>
        </p:txBody>
      </p:sp>
      <p:sp>
        <p:nvSpPr>
          <p:cNvPr id="104450" name="Rectangle 2"/>
          <p:cNvSpPr>
            <a:spLocks noGrp="1" noChangeArrowheads="1"/>
          </p:cNvSpPr>
          <p:nvPr>
            <p:ph idx="1"/>
          </p:nvPr>
        </p:nvSpPr>
        <p:spPr>
          <a:xfrm>
            <a:off x="3869268" y="604384"/>
            <a:ext cx="7315200" cy="5120640"/>
          </a:xfrm>
          <a:noFill/>
          <a:ln/>
        </p:spPr>
        <p:txBody>
          <a:bodyPr>
            <a:noAutofit/>
          </a:bodyPr>
          <a:lstStyle/>
          <a:p>
            <a:pPr algn="ctr">
              <a:lnSpc>
                <a:spcPct val="150000"/>
              </a:lnSpc>
              <a:buFont typeface="Monotype Sorts" pitchFamily="2" charset="2"/>
              <a:buNone/>
            </a:pPr>
            <a:r>
              <a:rPr lang="en-US" altLang="en-US" sz="2800" dirty="0">
                <a:solidFill>
                  <a:schemeClr val="tx1"/>
                </a:solidFill>
              </a:rPr>
              <a:t>Ratios can be expressed in three different ways:</a:t>
            </a:r>
          </a:p>
          <a:p>
            <a:pPr lvl="1">
              <a:lnSpc>
                <a:spcPct val="150000"/>
              </a:lnSpc>
              <a:buFont typeface="Monotype Sorts" pitchFamily="2" charset="2"/>
              <a:buNone/>
            </a:pPr>
            <a:r>
              <a:rPr lang="en-US" altLang="en-US" sz="2400" dirty="0">
                <a:solidFill>
                  <a:schemeClr val="tx1"/>
                </a:solidFill>
              </a:rPr>
              <a:t>   1.  Ratio (e.g., current ratio of 2:1)</a:t>
            </a:r>
          </a:p>
          <a:p>
            <a:pPr lvl="1">
              <a:lnSpc>
                <a:spcPct val="150000"/>
              </a:lnSpc>
              <a:buFont typeface="Monotype Sorts" pitchFamily="2" charset="2"/>
              <a:buNone/>
            </a:pPr>
            <a:r>
              <a:rPr lang="en-US" altLang="en-US" sz="2400" dirty="0">
                <a:solidFill>
                  <a:schemeClr val="tx1"/>
                </a:solidFill>
              </a:rPr>
              <a:t>   2.    %     (e.g., profit margin of 2%)</a:t>
            </a:r>
          </a:p>
          <a:p>
            <a:pPr lvl="1">
              <a:lnSpc>
                <a:spcPct val="150000"/>
              </a:lnSpc>
              <a:buFont typeface="Monotype Sorts" pitchFamily="2" charset="2"/>
              <a:buNone/>
            </a:pPr>
            <a:r>
              <a:rPr lang="en-US" altLang="en-US" sz="2400" dirty="0">
                <a:solidFill>
                  <a:schemeClr val="tx1"/>
                </a:solidFill>
              </a:rPr>
              <a:t>   3.    </a:t>
            </a:r>
            <a:r>
              <a:rPr lang="en-US" altLang="en-US" sz="2400" dirty="0" smtClean="0">
                <a:solidFill>
                  <a:schemeClr val="tx1"/>
                </a:solidFill>
                <a:latin typeface="Rupee Foradian" panose="020B0603030804020204" pitchFamily="34" charset="0"/>
              </a:rPr>
              <a:t>`</a:t>
            </a:r>
            <a:r>
              <a:rPr lang="en-US" altLang="en-US" sz="2400" dirty="0" smtClean="0">
                <a:solidFill>
                  <a:schemeClr val="tx1"/>
                </a:solidFill>
              </a:rPr>
              <a:t>      </a:t>
            </a:r>
            <a:r>
              <a:rPr lang="en-US" altLang="en-US" sz="2400" dirty="0">
                <a:solidFill>
                  <a:schemeClr val="tx1"/>
                </a:solidFill>
              </a:rPr>
              <a:t>(e.g., EPS of </a:t>
            </a:r>
            <a:r>
              <a:rPr lang="en-US" altLang="en-US" sz="2400" dirty="0" smtClean="0">
                <a:solidFill>
                  <a:schemeClr val="tx1"/>
                </a:solidFill>
                <a:latin typeface="Rupee Foradian" panose="020B0603030804020204" pitchFamily="34" charset="0"/>
              </a:rPr>
              <a:t>` </a:t>
            </a:r>
            <a:r>
              <a:rPr lang="en-US" altLang="en-US" sz="2400" dirty="0" smtClean="0">
                <a:solidFill>
                  <a:schemeClr val="tx1"/>
                </a:solidFill>
              </a:rPr>
              <a:t>2.25</a:t>
            </a:r>
            <a:r>
              <a:rPr lang="en-US" altLang="en-US" sz="2400" dirty="0">
                <a:solidFill>
                  <a:schemeClr val="tx1"/>
                </a:solidFill>
              </a:rPr>
              <a:t>)</a:t>
            </a:r>
          </a:p>
          <a:p>
            <a:pPr algn="ctr">
              <a:lnSpc>
                <a:spcPct val="150000"/>
              </a:lnSpc>
              <a:spcBef>
                <a:spcPct val="50000"/>
              </a:spcBef>
              <a:buFont typeface="Monotype Sorts" pitchFamily="2" charset="2"/>
              <a:buNone/>
            </a:pPr>
            <a:r>
              <a:rPr lang="en-US" altLang="en-US" sz="2800" dirty="0">
                <a:solidFill>
                  <a:schemeClr val="tx1"/>
                </a:solidFill>
              </a:rPr>
              <a:t>CAUTION!</a:t>
            </a:r>
          </a:p>
          <a:p>
            <a:pPr lvl="1" algn="ctr">
              <a:lnSpc>
                <a:spcPct val="150000"/>
              </a:lnSpc>
              <a:buFont typeface="Monotype Sorts" pitchFamily="2" charset="2"/>
              <a:buNone/>
            </a:pPr>
            <a:r>
              <a:rPr lang="en-US" altLang="en-US" sz="2400" dirty="0">
                <a:solidFill>
                  <a:schemeClr val="tx1"/>
                </a:solidFill>
              </a:rPr>
              <a:t>   “Using ratios and percentages without considering the underlying causes may  </a:t>
            </a:r>
            <a:endParaRPr lang="en-US" altLang="en-US" sz="2400" dirty="0" smtClean="0">
              <a:solidFill>
                <a:schemeClr val="tx1"/>
              </a:solidFill>
            </a:endParaRPr>
          </a:p>
          <a:p>
            <a:pPr lvl="1" algn="ctr">
              <a:lnSpc>
                <a:spcPct val="150000"/>
              </a:lnSpc>
              <a:buFont typeface="Monotype Sorts" pitchFamily="2" charset="2"/>
              <a:buNone/>
            </a:pPr>
            <a:r>
              <a:rPr lang="en-US" altLang="en-US" sz="2400" dirty="0" smtClean="0">
                <a:solidFill>
                  <a:schemeClr val="tx1"/>
                </a:solidFill>
              </a:rPr>
              <a:t>be </a:t>
            </a:r>
            <a:r>
              <a:rPr lang="en-US" altLang="en-US" sz="2400" dirty="0">
                <a:solidFill>
                  <a:schemeClr val="tx1"/>
                </a:solidFill>
              </a:rPr>
              <a:t>hazardous to your health!”</a:t>
            </a:r>
          </a:p>
          <a:p>
            <a:pPr lvl="1" algn="ctr">
              <a:lnSpc>
                <a:spcPct val="150000"/>
              </a:lnSpc>
              <a:buFont typeface="Monotype Sorts" pitchFamily="2" charset="2"/>
              <a:buNone/>
            </a:pPr>
            <a:r>
              <a:rPr lang="en-US" altLang="en-US" sz="2400" dirty="0">
                <a:solidFill>
                  <a:schemeClr val="tx1"/>
                </a:solidFill>
              </a:rPr>
              <a:t>   lead to incorrect conclusions.”</a:t>
            </a:r>
          </a:p>
        </p:txBody>
      </p:sp>
      <p:sp>
        <p:nvSpPr>
          <p:cNvPr id="104452" name="Line 4"/>
          <p:cNvSpPr>
            <a:spLocks noChangeShapeType="1"/>
          </p:cNvSpPr>
          <p:nvPr/>
        </p:nvSpPr>
        <p:spPr bwMode="auto">
          <a:xfrm>
            <a:off x="5548463" y="5216856"/>
            <a:ext cx="5207000" cy="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57200"/>
            <a:endParaRPr lang="en-IN">
              <a:solidFill>
                <a:prstClr val="black"/>
              </a:solidFill>
            </a:endParaRP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778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917502065"/>
      </p:ext>
    </p:extLst>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4450">
                                            <p:txEl>
                                              <p:pRg st="0" end="0"/>
                                            </p:txEl>
                                          </p:spTgt>
                                        </p:tgtEl>
                                        <p:attrNameLst>
                                          <p:attrName>style.visibility</p:attrName>
                                        </p:attrNameLst>
                                      </p:cBhvr>
                                      <p:to>
                                        <p:strVal val="visible"/>
                                      </p:to>
                                    </p:set>
                                    <p:animEffect transition="in" filter="wipe(left)">
                                      <p:cBhvr>
                                        <p:cTn id="7" dur="500"/>
                                        <p:tgtEl>
                                          <p:spTgt spid="10445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4450">
                                            <p:txEl>
                                              <p:pRg st="1" end="1"/>
                                            </p:txEl>
                                          </p:spTgt>
                                        </p:tgtEl>
                                        <p:attrNameLst>
                                          <p:attrName>style.visibility</p:attrName>
                                        </p:attrNameLst>
                                      </p:cBhvr>
                                      <p:to>
                                        <p:strVal val="visible"/>
                                      </p:to>
                                    </p:set>
                                    <p:animEffect transition="in" filter="wipe(left)">
                                      <p:cBhvr>
                                        <p:cTn id="12" dur="500"/>
                                        <p:tgtEl>
                                          <p:spTgt spid="10445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4450">
                                            <p:txEl>
                                              <p:pRg st="2" end="2"/>
                                            </p:txEl>
                                          </p:spTgt>
                                        </p:tgtEl>
                                        <p:attrNameLst>
                                          <p:attrName>style.visibility</p:attrName>
                                        </p:attrNameLst>
                                      </p:cBhvr>
                                      <p:to>
                                        <p:strVal val="visible"/>
                                      </p:to>
                                    </p:set>
                                    <p:animEffect transition="in" filter="wipe(left)">
                                      <p:cBhvr>
                                        <p:cTn id="17" dur="500"/>
                                        <p:tgtEl>
                                          <p:spTgt spid="10445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4450">
                                            <p:txEl>
                                              <p:pRg st="3" end="3"/>
                                            </p:txEl>
                                          </p:spTgt>
                                        </p:tgtEl>
                                        <p:attrNameLst>
                                          <p:attrName>style.visibility</p:attrName>
                                        </p:attrNameLst>
                                      </p:cBhvr>
                                      <p:to>
                                        <p:strVal val="visible"/>
                                      </p:to>
                                    </p:set>
                                    <p:animEffect transition="in" filter="wipe(left)">
                                      <p:cBhvr>
                                        <p:cTn id="22" dur="500"/>
                                        <p:tgtEl>
                                          <p:spTgt spid="104450">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4450">
                                            <p:txEl>
                                              <p:pRg st="4" end="4"/>
                                            </p:txEl>
                                          </p:spTgt>
                                        </p:tgtEl>
                                        <p:attrNameLst>
                                          <p:attrName>style.visibility</p:attrName>
                                        </p:attrNameLst>
                                      </p:cBhvr>
                                      <p:to>
                                        <p:strVal val="visible"/>
                                      </p:to>
                                    </p:set>
                                    <p:animEffect transition="in" filter="wipe(left)">
                                      <p:cBhvr>
                                        <p:cTn id="27" dur="500"/>
                                        <p:tgtEl>
                                          <p:spTgt spid="104450">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4450">
                                            <p:txEl>
                                              <p:pRg st="5" end="5"/>
                                            </p:txEl>
                                          </p:spTgt>
                                        </p:tgtEl>
                                        <p:attrNameLst>
                                          <p:attrName>style.visibility</p:attrName>
                                        </p:attrNameLst>
                                      </p:cBhvr>
                                      <p:to>
                                        <p:strVal val="visible"/>
                                      </p:to>
                                    </p:set>
                                    <p:animEffect transition="in" filter="wipe(left)">
                                      <p:cBhvr>
                                        <p:cTn id="32" dur="500"/>
                                        <p:tgtEl>
                                          <p:spTgt spid="10445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4450">
                                            <p:txEl>
                                              <p:pRg st="6" end="6"/>
                                            </p:txEl>
                                          </p:spTgt>
                                        </p:tgtEl>
                                        <p:attrNameLst>
                                          <p:attrName>style.visibility</p:attrName>
                                        </p:attrNameLst>
                                      </p:cBhvr>
                                      <p:to>
                                        <p:strVal val="visible"/>
                                      </p:to>
                                    </p:set>
                                    <p:animEffect transition="in" filter="wipe(left)">
                                      <p:cBhvr>
                                        <p:cTn id="37" dur="500"/>
                                        <p:tgtEl>
                                          <p:spTgt spid="10445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4450">
                                            <p:txEl>
                                              <p:pRg st="7" end="7"/>
                                            </p:txEl>
                                          </p:spTgt>
                                        </p:tgtEl>
                                        <p:attrNameLst>
                                          <p:attrName>style.visibility</p:attrName>
                                        </p:attrNameLst>
                                      </p:cBhvr>
                                      <p:to>
                                        <p:strVal val="visible"/>
                                      </p:to>
                                    </p:set>
                                    <p:animEffect transition="in" filter="wipe(left)">
                                      <p:cBhvr>
                                        <p:cTn id="42" dur="500"/>
                                        <p:tgtEl>
                                          <p:spTgt spid="104450">
                                            <p:txEl>
                                              <p:pRg st="7" end="7"/>
                                            </p:txEl>
                                          </p:spTgt>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104452"/>
                                        </p:tgtEl>
                                        <p:attrNameLst>
                                          <p:attrName>style.visibility</p:attrName>
                                        </p:attrNameLst>
                                      </p:cBhvr>
                                      <p:to>
                                        <p:strVal val="visible"/>
                                      </p:to>
                                    </p:set>
                                    <p:animEffect transition="in" filter="wipe(left)">
                                      <p:cBhvr>
                                        <p:cTn id="46" dur="500"/>
                                        <p:tgtEl>
                                          <p:spTgt spid="1044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build="p" bldLvl="3" autoUpdateAnimBg="0"/>
      <p:bldP spid="104452" grpId="0" animBg="1"/>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a:lnSpc>
                <a:spcPct val="150000"/>
              </a:lnSpc>
            </a:pPr>
            <a:r>
              <a:rPr lang="en-US" altLang="en-US" dirty="0">
                <a:solidFill>
                  <a:schemeClr val="tx1"/>
                </a:solidFill>
              </a:rPr>
              <a:t>Categories of Ratios</a:t>
            </a:r>
          </a:p>
        </p:txBody>
      </p:sp>
      <p:sp>
        <p:nvSpPr>
          <p:cNvPr id="120835" name="Rectangle 3"/>
          <p:cNvSpPr>
            <a:spLocks noGrp="1" noChangeArrowheads="1"/>
          </p:cNvSpPr>
          <p:nvPr>
            <p:ph idx="1"/>
          </p:nvPr>
        </p:nvSpPr>
        <p:spPr/>
        <p:txBody>
          <a:bodyPr>
            <a:noAutofit/>
          </a:bodyPr>
          <a:lstStyle/>
          <a:p>
            <a:pPr>
              <a:lnSpc>
                <a:spcPct val="150000"/>
              </a:lnSpc>
              <a:spcBef>
                <a:spcPct val="15000"/>
              </a:spcBef>
            </a:pPr>
            <a:r>
              <a:rPr lang="en-US" altLang="en-US" sz="2400" dirty="0"/>
              <a:t>Liquidity Ratios</a:t>
            </a:r>
          </a:p>
          <a:p>
            <a:pPr lvl="1">
              <a:lnSpc>
                <a:spcPct val="150000"/>
              </a:lnSpc>
              <a:spcBef>
                <a:spcPct val="15000"/>
              </a:spcBef>
              <a:buFont typeface="Monotype Sorts" pitchFamily="2" charset="2"/>
              <a:buNone/>
            </a:pPr>
            <a:r>
              <a:rPr lang="en-US" altLang="en-US" sz="2000" dirty="0"/>
              <a:t>	Indicate a company’s short-term </a:t>
            </a:r>
            <a:r>
              <a:rPr lang="en-US" altLang="en-US" sz="2000" dirty="0" smtClean="0"/>
              <a:t>debt-paying </a:t>
            </a:r>
            <a:r>
              <a:rPr lang="en-US" altLang="en-US" sz="2000" dirty="0"/>
              <a:t>ability</a:t>
            </a:r>
          </a:p>
          <a:p>
            <a:pPr>
              <a:lnSpc>
                <a:spcPct val="150000"/>
              </a:lnSpc>
              <a:spcBef>
                <a:spcPct val="15000"/>
              </a:spcBef>
            </a:pPr>
            <a:r>
              <a:rPr lang="en-US" altLang="en-US" sz="2400" dirty="0"/>
              <a:t>Equity (Long-Term Solvency) Ratios</a:t>
            </a:r>
          </a:p>
          <a:p>
            <a:pPr lvl="1">
              <a:lnSpc>
                <a:spcPct val="150000"/>
              </a:lnSpc>
              <a:spcBef>
                <a:spcPct val="15000"/>
              </a:spcBef>
              <a:buFont typeface="Monotype Sorts" pitchFamily="2" charset="2"/>
              <a:buNone/>
            </a:pPr>
            <a:r>
              <a:rPr lang="en-US" altLang="en-US" sz="2000" dirty="0"/>
              <a:t>	Show relationship between debt and equity financing in a </a:t>
            </a:r>
            <a:r>
              <a:rPr lang="en-US" altLang="en-US" sz="2000" dirty="0" smtClean="0"/>
              <a:t>company</a:t>
            </a:r>
            <a:endParaRPr lang="en-US" altLang="en-US" sz="2000" dirty="0"/>
          </a:p>
          <a:p>
            <a:pPr>
              <a:lnSpc>
                <a:spcPct val="150000"/>
              </a:lnSpc>
              <a:spcBef>
                <a:spcPct val="15000"/>
              </a:spcBef>
            </a:pPr>
            <a:r>
              <a:rPr lang="en-US" altLang="en-US" sz="2400" dirty="0"/>
              <a:t>Profitability Tests</a:t>
            </a:r>
          </a:p>
          <a:p>
            <a:pPr lvl="1">
              <a:lnSpc>
                <a:spcPct val="150000"/>
              </a:lnSpc>
              <a:spcBef>
                <a:spcPct val="15000"/>
              </a:spcBef>
              <a:buFont typeface="Monotype Sorts" pitchFamily="2" charset="2"/>
              <a:buNone/>
            </a:pPr>
            <a:r>
              <a:rPr lang="en-US" altLang="en-US" sz="2000" dirty="0"/>
              <a:t>	Relate income to other variables</a:t>
            </a:r>
          </a:p>
          <a:p>
            <a:pPr>
              <a:lnSpc>
                <a:spcPct val="150000"/>
              </a:lnSpc>
              <a:spcBef>
                <a:spcPct val="15000"/>
              </a:spcBef>
            </a:pPr>
            <a:r>
              <a:rPr lang="en-US" altLang="en-US" sz="2400" dirty="0"/>
              <a:t>Market Tests</a:t>
            </a:r>
          </a:p>
          <a:p>
            <a:pPr lvl="1">
              <a:lnSpc>
                <a:spcPct val="150000"/>
              </a:lnSpc>
              <a:spcBef>
                <a:spcPct val="15000"/>
              </a:spcBef>
              <a:buFont typeface="Monotype Sorts" pitchFamily="2" charset="2"/>
              <a:buNone/>
            </a:pPr>
            <a:r>
              <a:rPr lang="en-US" altLang="en-US" sz="2000" dirty="0"/>
              <a:t>	Help assess relative merits of stocks in the marketplace</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8810"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041661024"/>
      </p:ext>
    </p:extLst>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083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083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083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083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083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083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083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9" name="Rectangle 7"/>
          <p:cNvSpPr>
            <a:spLocks noGrp="1" noChangeArrowheads="1"/>
          </p:cNvSpPr>
          <p:nvPr>
            <p:ph type="title"/>
          </p:nvPr>
        </p:nvSpPr>
        <p:spPr>
          <a:noFill/>
          <a:ln/>
        </p:spPr>
        <p:txBody>
          <a:bodyPr/>
          <a:lstStyle/>
          <a:p>
            <a:r>
              <a:rPr lang="en-US" altLang="en-US" sz="4400" dirty="0">
                <a:solidFill>
                  <a:schemeClr val="tx1"/>
                </a:solidFill>
              </a:rPr>
              <a:t>10 Ratios You Must Know</a:t>
            </a:r>
          </a:p>
        </p:txBody>
      </p:sp>
      <p:sp>
        <p:nvSpPr>
          <p:cNvPr id="105475" name="Rectangle 3"/>
          <p:cNvSpPr>
            <a:spLocks noGrp="1" noChangeArrowheads="1"/>
          </p:cNvSpPr>
          <p:nvPr>
            <p:ph idx="1"/>
          </p:nvPr>
        </p:nvSpPr>
        <p:spPr>
          <a:xfrm>
            <a:off x="3869268" y="846138"/>
            <a:ext cx="7772400" cy="4724400"/>
          </a:xfrm>
          <a:noFill/>
          <a:ln/>
        </p:spPr>
        <p:txBody>
          <a:bodyPr>
            <a:noAutofit/>
          </a:bodyPr>
          <a:lstStyle/>
          <a:p>
            <a:pPr algn="ctr">
              <a:lnSpc>
                <a:spcPct val="150000"/>
              </a:lnSpc>
              <a:buFont typeface="Monotype Sorts" pitchFamily="2" charset="2"/>
              <a:buNone/>
            </a:pPr>
            <a:r>
              <a:rPr lang="en-US" altLang="en-US" sz="4400" dirty="0">
                <a:solidFill>
                  <a:schemeClr val="tx1"/>
                </a:solidFill>
              </a:rPr>
              <a:t>  </a:t>
            </a:r>
            <a:r>
              <a:rPr lang="en-US" altLang="en-US" sz="4400" u="sng" dirty="0">
                <a:solidFill>
                  <a:schemeClr val="tx1"/>
                </a:solidFill>
              </a:rPr>
              <a:t>Liquidity Ratios</a:t>
            </a:r>
            <a:endParaRPr lang="en-US" altLang="en-US" sz="2800" u="sng" dirty="0">
              <a:solidFill>
                <a:schemeClr val="tx1"/>
              </a:solidFill>
            </a:endParaRPr>
          </a:p>
          <a:p>
            <a:pPr marL="845796" lvl="1" indent="-342900">
              <a:lnSpc>
                <a:spcPct val="150000"/>
              </a:lnSpc>
              <a:buSzPct val="100000"/>
              <a:buFont typeface="+mj-lt"/>
              <a:buAutoNum type="arabicParenR"/>
            </a:pPr>
            <a:r>
              <a:rPr lang="en-US" altLang="en-US" sz="2400" b="1" dirty="0">
                <a:solidFill>
                  <a:schemeClr val="tx1"/>
                </a:solidFill>
              </a:rPr>
              <a:t>Current (working capital) ratio</a:t>
            </a:r>
          </a:p>
          <a:p>
            <a:pPr marL="845796" lvl="1" indent="-342900">
              <a:lnSpc>
                <a:spcPct val="150000"/>
              </a:lnSpc>
              <a:buSzPct val="100000"/>
              <a:buFont typeface="+mj-lt"/>
              <a:buAutoNum type="arabicParenR"/>
            </a:pPr>
            <a:r>
              <a:rPr lang="en-US" altLang="en-US" sz="2400" b="1" dirty="0">
                <a:solidFill>
                  <a:schemeClr val="tx1"/>
                </a:solidFill>
              </a:rPr>
              <a:t>Acid-test (quick) ratio</a:t>
            </a:r>
          </a:p>
          <a:p>
            <a:pPr lvl="1">
              <a:lnSpc>
                <a:spcPct val="150000"/>
              </a:lnSpc>
              <a:buFont typeface="Wingdings" panose="05000000000000000000" pitchFamily="2" charset="2"/>
              <a:buChar char="ü"/>
            </a:pPr>
            <a:r>
              <a:rPr lang="en-US" altLang="en-US" sz="2400" dirty="0">
                <a:solidFill>
                  <a:schemeClr val="tx1"/>
                </a:solidFill>
              </a:rPr>
              <a:t>Cash flow liquidity ratio</a:t>
            </a:r>
          </a:p>
          <a:p>
            <a:pPr marL="845796" lvl="1" indent="-342900">
              <a:lnSpc>
                <a:spcPct val="150000"/>
              </a:lnSpc>
              <a:buSzPct val="100000"/>
              <a:buFont typeface="+mj-lt"/>
              <a:buAutoNum type="arabicParenR" startAt="3"/>
            </a:pPr>
            <a:r>
              <a:rPr lang="en-US" altLang="en-US" sz="2400" b="1" dirty="0">
                <a:solidFill>
                  <a:schemeClr val="tx1"/>
                </a:solidFill>
              </a:rPr>
              <a:t>Accounts receivable turnover</a:t>
            </a:r>
          </a:p>
          <a:p>
            <a:pPr marL="845796" lvl="1" indent="-342900">
              <a:lnSpc>
                <a:spcPct val="150000"/>
              </a:lnSpc>
              <a:buSzPct val="100000"/>
              <a:buFont typeface="+mj-lt"/>
              <a:buAutoNum type="arabicParenR" startAt="4"/>
            </a:pPr>
            <a:r>
              <a:rPr lang="en-US" altLang="en-US" sz="2400" b="1" dirty="0">
                <a:solidFill>
                  <a:schemeClr val="tx1"/>
                </a:solidFill>
              </a:rPr>
              <a:t>Number of days’ sales in </a:t>
            </a:r>
            <a:r>
              <a:rPr lang="en-US" altLang="en-US" sz="2400" b="1" dirty="0" smtClean="0">
                <a:solidFill>
                  <a:schemeClr val="tx1"/>
                </a:solidFill>
              </a:rPr>
              <a:t>accounts receivable</a:t>
            </a:r>
            <a:endParaRPr lang="en-US" altLang="en-US" sz="2400" b="1" dirty="0">
              <a:solidFill>
                <a:schemeClr val="tx1"/>
              </a:solidFill>
            </a:endParaRPr>
          </a:p>
          <a:p>
            <a:pPr marL="845796" lvl="1" indent="-342900">
              <a:lnSpc>
                <a:spcPct val="150000"/>
              </a:lnSpc>
              <a:buSzPct val="100000"/>
              <a:buFont typeface="+mj-lt"/>
              <a:buAutoNum type="arabicParenR" startAt="5"/>
            </a:pPr>
            <a:r>
              <a:rPr lang="en-US" altLang="en-US" sz="2400" b="1" dirty="0">
                <a:solidFill>
                  <a:schemeClr val="tx1"/>
                </a:solidFill>
              </a:rPr>
              <a:t>Inventory turnover</a:t>
            </a:r>
          </a:p>
          <a:p>
            <a:pPr lvl="1">
              <a:lnSpc>
                <a:spcPct val="150000"/>
              </a:lnSpc>
              <a:buFont typeface="Wingdings" panose="05000000000000000000" pitchFamily="2" charset="2"/>
              <a:buChar char="ü"/>
            </a:pPr>
            <a:r>
              <a:rPr lang="en-US" altLang="en-US" sz="2400" dirty="0">
                <a:solidFill>
                  <a:schemeClr val="tx1"/>
                </a:solidFill>
              </a:rPr>
              <a:t>Total assets </a:t>
            </a:r>
            <a:r>
              <a:rPr lang="en-US" altLang="en-US" sz="2400" dirty="0" smtClean="0">
                <a:solidFill>
                  <a:schemeClr val="tx1"/>
                </a:solidFill>
              </a:rPr>
              <a:t>turnover</a:t>
            </a:r>
          </a:p>
          <a:p>
            <a:pPr lvl="1">
              <a:lnSpc>
                <a:spcPct val="150000"/>
              </a:lnSpc>
            </a:pPr>
            <a:endParaRPr lang="en-US" altLang="en-US" sz="2400" dirty="0">
              <a:solidFill>
                <a:schemeClr val="tx1"/>
              </a:solidFill>
            </a:endParaRP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1983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305029015"/>
      </p:ext>
    </p:extLst>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105475">
                                            <p:txEl>
                                              <p:pRg st="1" end="1"/>
                                            </p:txEl>
                                          </p:spTgt>
                                        </p:tgtEl>
                                        <p:attrNameLst>
                                          <p:attrName>style.color</p:attrName>
                                        </p:attrNameLst>
                                      </p:cBhvr>
                                      <p:to>
                                        <p:clrVal>
                                          <a:schemeClr val="accent2"/>
                                        </p:clrVal>
                                      </p:to>
                                    </p:set>
                                    <p:set>
                                      <p:cBhvr>
                                        <p:cTn id="7" dur="500" fill="hold"/>
                                        <p:tgtEl>
                                          <p:spTgt spid="105475">
                                            <p:txEl>
                                              <p:pRg st="1" end="1"/>
                                            </p:txEl>
                                          </p:spTgt>
                                        </p:tgtEl>
                                        <p:attrNameLst>
                                          <p:attrName>fillcolor</p:attrName>
                                        </p:attrNameLst>
                                      </p:cBhvr>
                                      <p:to>
                                        <p:clrVal>
                                          <a:schemeClr val="accent2"/>
                                        </p:clrVal>
                                      </p:to>
                                    </p:set>
                                    <p:set>
                                      <p:cBhvr>
                                        <p:cTn id="8" dur="500" fill="hold"/>
                                        <p:tgtEl>
                                          <p:spTgt spid="105475">
                                            <p:txEl>
                                              <p:pRg st="1" end="1"/>
                                            </p:txEl>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16" presetClass="emph" presetSubtype="0" fill="hold" nodeType="clickEffect">
                                  <p:stCondLst>
                                    <p:cond delay="0"/>
                                  </p:stCondLst>
                                  <p:iterate type="lt">
                                    <p:tmPct val="4000"/>
                                  </p:iterate>
                                  <p:childTnLst>
                                    <p:set>
                                      <p:cBhvr override="childStyle">
                                        <p:cTn id="12" dur="500" fill="hold"/>
                                        <p:tgtEl>
                                          <p:spTgt spid="105475">
                                            <p:txEl>
                                              <p:pRg st="2" end="2"/>
                                            </p:txEl>
                                          </p:spTgt>
                                        </p:tgtEl>
                                        <p:attrNameLst>
                                          <p:attrName>style.color</p:attrName>
                                        </p:attrNameLst>
                                      </p:cBhvr>
                                      <p:to>
                                        <p:clrVal>
                                          <a:schemeClr val="accent2"/>
                                        </p:clrVal>
                                      </p:to>
                                    </p:set>
                                    <p:set>
                                      <p:cBhvr>
                                        <p:cTn id="13" dur="500" fill="hold"/>
                                        <p:tgtEl>
                                          <p:spTgt spid="105475">
                                            <p:txEl>
                                              <p:pRg st="2" end="2"/>
                                            </p:txEl>
                                          </p:spTgt>
                                        </p:tgtEl>
                                        <p:attrNameLst>
                                          <p:attrName>fillcolor</p:attrName>
                                        </p:attrNameLst>
                                      </p:cBhvr>
                                      <p:to>
                                        <p:clrVal>
                                          <a:schemeClr val="accent2"/>
                                        </p:clrVal>
                                      </p:to>
                                    </p:set>
                                    <p:set>
                                      <p:cBhvr>
                                        <p:cTn id="14" dur="500" fill="hold"/>
                                        <p:tgtEl>
                                          <p:spTgt spid="105475">
                                            <p:txEl>
                                              <p:pRg st="2" end="2"/>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6" presetClass="emph" presetSubtype="0" fill="hold" nodeType="clickEffect">
                                  <p:stCondLst>
                                    <p:cond delay="0"/>
                                  </p:stCondLst>
                                  <p:iterate type="lt">
                                    <p:tmPct val="4000"/>
                                  </p:iterate>
                                  <p:childTnLst>
                                    <p:set>
                                      <p:cBhvr override="childStyle">
                                        <p:cTn id="18" dur="500" fill="hold"/>
                                        <p:tgtEl>
                                          <p:spTgt spid="105475">
                                            <p:txEl>
                                              <p:pRg st="4" end="4"/>
                                            </p:txEl>
                                          </p:spTgt>
                                        </p:tgtEl>
                                        <p:attrNameLst>
                                          <p:attrName>style.color</p:attrName>
                                        </p:attrNameLst>
                                      </p:cBhvr>
                                      <p:to>
                                        <p:clrVal>
                                          <a:schemeClr val="accent2"/>
                                        </p:clrVal>
                                      </p:to>
                                    </p:set>
                                    <p:set>
                                      <p:cBhvr>
                                        <p:cTn id="19" dur="500" fill="hold"/>
                                        <p:tgtEl>
                                          <p:spTgt spid="105475">
                                            <p:txEl>
                                              <p:pRg st="4" end="4"/>
                                            </p:txEl>
                                          </p:spTgt>
                                        </p:tgtEl>
                                        <p:attrNameLst>
                                          <p:attrName>fillcolor</p:attrName>
                                        </p:attrNameLst>
                                      </p:cBhvr>
                                      <p:to>
                                        <p:clrVal>
                                          <a:schemeClr val="accent2"/>
                                        </p:clrVal>
                                      </p:to>
                                    </p:set>
                                    <p:set>
                                      <p:cBhvr>
                                        <p:cTn id="20" dur="500" fill="hold"/>
                                        <p:tgtEl>
                                          <p:spTgt spid="105475">
                                            <p:txEl>
                                              <p:pRg st="4" end="4"/>
                                            </p:txEl>
                                          </p:spTgt>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16" presetClass="emph" presetSubtype="0" fill="hold" nodeType="clickEffect">
                                  <p:stCondLst>
                                    <p:cond delay="0"/>
                                  </p:stCondLst>
                                  <p:iterate type="lt">
                                    <p:tmPct val="4000"/>
                                  </p:iterate>
                                  <p:childTnLst>
                                    <p:set>
                                      <p:cBhvr override="childStyle">
                                        <p:cTn id="24" dur="500" fill="hold"/>
                                        <p:tgtEl>
                                          <p:spTgt spid="105475">
                                            <p:txEl>
                                              <p:pRg st="5" end="5"/>
                                            </p:txEl>
                                          </p:spTgt>
                                        </p:tgtEl>
                                        <p:attrNameLst>
                                          <p:attrName>style.color</p:attrName>
                                        </p:attrNameLst>
                                      </p:cBhvr>
                                      <p:to>
                                        <p:clrVal>
                                          <a:schemeClr val="accent2"/>
                                        </p:clrVal>
                                      </p:to>
                                    </p:set>
                                    <p:set>
                                      <p:cBhvr>
                                        <p:cTn id="25" dur="500" fill="hold"/>
                                        <p:tgtEl>
                                          <p:spTgt spid="105475">
                                            <p:txEl>
                                              <p:pRg st="5" end="5"/>
                                            </p:txEl>
                                          </p:spTgt>
                                        </p:tgtEl>
                                        <p:attrNameLst>
                                          <p:attrName>fillcolor</p:attrName>
                                        </p:attrNameLst>
                                      </p:cBhvr>
                                      <p:to>
                                        <p:clrVal>
                                          <a:schemeClr val="accent2"/>
                                        </p:clrVal>
                                      </p:to>
                                    </p:set>
                                    <p:set>
                                      <p:cBhvr>
                                        <p:cTn id="26" dur="500" fill="hold"/>
                                        <p:tgtEl>
                                          <p:spTgt spid="105475">
                                            <p:txEl>
                                              <p:pRg st="5" end="5"/>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16" presetClass="emph" presetSubtype="0" fill="hold" nodeType="clickEffect">
                                  <p:stCondLst>
                                    <p:cond delay="0"/>
                                  </p:stCondLst>
                                  <p:iterate type="lt">
                                    <p:tmPct val="4000"/>
                                  </p:iterate>
                                  <p:childTnLst>
                                    <p:set>
                                      <p:cBhvr override="childStyle">
                                        <p:cTn id="30" dur="500" fill="hold"/>
                                        <p:tgtEl>
                                          <p:spTgt spid="105475">
                                            <p:txEl>
                                              <p:pRg st="6" end="6"/>
                                            </p:txEl>
                                          </p:spTgt>
                                        </p:tgtEl>
                                        <p:attrNameLst>
                                          <p:attrName>style.color</p:attrName>
                                        </p:attrNameLst>
                                      </p:cBhvr>
                                      <p:to>
                                        <p:clrVal>
                                          <a:schemeClr val="accent2"/>
                                        </p:clrVal>
                                      </p:to>
                                    </p:set>
                                    <p:set>
                                      <p:cBhvr>
                                        <p:cTn id="31" dur="500" fill="hold"/>
                                        <p:tgtEl>
                                          <p:spTgt spid="105475">
                                            <p:txEl>
                                              <p:pRg st="6" end="6"/>
                                            </p:txEl>
                                          </p:spTgt>
                                        </p:tgtEl>
                                        <p:attrNameLst>
                                          <p:attrName>fillcolor</p:attrName>
                                        </p:attrNameLst>
                                      </p:cBhvr>
                                      <p:to>
                                        <p:clrVal>
                                          <a:schemeClr val="accent2"/>
                                        </p:clrVal>
                                      </p:to>
                                    </p:set>
                                    <p:set>
                                      <p:cBhvr>
                                        <p:cTn id="32" dur="500" fill="hold"/>
                                        <p:tgtEl>
                                          <p:spTgt spid="105475">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4" name="Rectangle 8"/>
          <p:cNvSpPr>
            <a:spLocks noGrp="1" noChangeArrowheads="1"/>
          </p:cNvSpPr>
          <p:nvPr>
            <p:ph type="title"/>
          </p:nvPr>
        </p:nvSpPr>
        <p:spPr>
          <a:noFill/>
          <a:ln/>
        </p:spPr>
        <p:txBody>
          <a:bodyPr/>
          <a:lstStyle/>
          <a:p>
            <a:pPr>
              <a:lnSpc>
                <a:spcPct val="150000"/>
              </a:lnSpc>
            </a:pPr>
            <a:r>
              <a:rPr lang="en-US" altLang="en-US" sz="4400" dirty="0">
                <a:solidFill>
                  <a:schemeClr val="tx1"/>
                </a:solidFill>
              </a:rPr>
              <a:t>10 Ratios You Must Know</a:t>
            </a:r>
          </a:p>
        </p:txBody>
      </p:sp>
      <p:sp>
        <p:nvSpPr>
          <p:cNvPr id="106499" name="Rectangle 3"/>
          <p:cNvSpPr>
            <a:spLocks noGrp="1" noChangeArrowheads="1"/>
          </p:cNvSpPr>
          <p:nvPr>
            <p:ph idx="1"/>
          </p:nvPr>
        </p:nvSpPr>
        <p:spPr>
          <a:xfrm>
            <a:off x="3463119" y="773374"/>
            <a:ext cx="8185150" cy="2362200"/>
          </a:xfrm>
          <a:noFill/>
          <a:ln/>
        </p:spPr>
        <p:txBody>
          <a:bodyPr>
            <a:normAutofit fontScale="92500"/>
          </a:bodyPr>
          <a:lstStyle/>
          <a:p>
            <a:pPr algn="ctr">
              <a:lnSpc>
                <a:spcPct val="150000"/>
              </a:lnSpc>
              <a:buFont typeface="Monotype Sorts" pitchFamily="2" charset="2"/>
              <a:buNone/>
            </a:pPr>
            <a:r>
              <a:rPr lang="en-US" altLang="en-US" sz="4400" u="sng" dirty="0"/>
              <a:t>Equity (Long-Term Solvency) Ratios</a:t>
            </a:r>
            <a:endParaRPr lang="en-US" altLang="en-US" sz="2800" dirty="0"/>
          </a:p>
          <a:p>
            <a:pPr marL="845796" lvl="1" indent="-342900">
              <a:lnSpc>
                <a:spcPct val="150000"/>
              </a:lnSpc>
              <a:buSzPct val="100000"/>
              <a:buFont typeface="+mj-lt"/>
              <a:buAutoNum type="arabicParenR" startAt="6"/>
            </a:pPr>
            <a:r>
              <a:rPr lang="en-US" altLang="en-US" sz="2400" b="1" dirty="0">
                <a:solidFill>
                  <a:schemeClr val="tx1"/>
                </a:solidFill>
              </a:rPr>
              <a:t>Equity (stockholders’ equity) ratio</a:t>
            </a:r>
          </a:p>
          <a:p>
            <a:pPr lvl="1">
              <a:lnSpc>
                <a:spcPct val="150000"/>
              </a:lnSpc>
              <a:buFont typeface="Wingdings" panose="05000000000000000000" pitchFamily="2" charset="2"/>
              <a:buChar char="ü"/>
            </a:pPr>
            <a:r>
              <a:rPr lang="en-US" altLang="en-US" sz="2400" dirty="0"/>
              <a:t>Equity to debt</a:t>
            </a:r>
            <a:endParaRPr lang="en-US" altLang="en-US" sz="3200" dirty="0"/>
          </a:p>
        </p:txBody>
      </p:sp>
      <p:graphicFrame>
        <p:nvGraphicFramePr>
          <p:cNvPr id="106500" name="Object 4">
            <a:hlinkClick r:id="" action="ppaction://ole?verb=0"/>
          </p:cNvPr>
          <p:cNvGraphicFramePr>
            <a:graphicFrameLocks/>
          </p:cNvGraphicFramePr>
          <p:nvPr/>
        </p:nvGraphicFramePr>
        <p:xfrm>
          <a:off x="6096000" y="2662239"/>
          <a:ext cx="4497388" cy="3762375"/>
        </p:xfrm>
        <a:graphic>
          <a:graphicData uri="http://schemas.openxmlformats.org/presentationml/2006/ole">
            <mc:AlternateContent xmlns:mc="http://schemas.openxmlformats.org/markup-compatibility/2006">
              <mc:Choice xmlns:v="urn:schemas-microsoft-com:vml" Requires="v">
                <p:oleObj spid="_x0000_s120882" name="Microsoft ClipArt Gallery" r:id="rId3" imgW="7184880" imgH="6010200" progId="MS_ClipArt_Gallery">
                  <p:embed/>
                </p:oleObj>
              </mc:Choice>
              <mc:Fallback>
                <p:oleObj name="Microsoft ClipArt Gallery" r:id="rId3" imgW="7184880" imgH="6010200" progId="MS_ClipArt_Gallery">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2662239"/>
                        <a:ext cx="4497388"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20883"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26874193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106499">
                                            <p:txEl>
                                              <p:pRg st="1" end="1"/>
                                            </p:txEl>
                                          </p:spTgt>
                                        </p:tgtEl>
                                        <p:attrNameLst>
                                          <p:attrName>style.color</p:attrName>
                                        </p:attrNameLst>
                                      </p:cBhvr>
                                      <p:to>
                                        <p:clrVal>
                                          <a:schemeClr val="accent2"/>
                                        </p:clrVal>
                                      </p:to>
                                    </p:set>
                                    <p:set>
                                      <p:cBhvr>
                                        <p:cTn id="7" dur="500" fill="hold"/>
                                        <p:tgtEl>
                                          <p:spTgt spid="106499">
                                            <p:txEl>
                                              <p:pRg st="1" end="1"/>
                                            </p:txEl>
                                          </p:spTgt>
                                        </p:tgtEl>
                                        <p:attrNameLst>
                                          <p:attrName>fillcolor</p:attrName>
                                        </p:attrNameLst>
                                      </p:cBhvr>
                                      <p:to>
                                        <p:clrVal>
                                          <a:schemeClr val="accent2"/>
                                        </p:clrVal>
                                      </p:to>
                                    </p:set>
                                    <p:set>
                                      <p:cBhvr>
                                        <p:cTn id="8" dur="500" fill="hold"/>
                                        <p:tgtEl>
                                          <p:spTgt spid="106499">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9" name="Rectangle 9"/>
          <p:cNvSpPr>
            <a:spLocks noGrp="1" noChangeArrowheads="1"/>
          </p:cNvSpPr>
          <p:nvPr>
            <p:ph type="title"/>
          </p:nvPr>
        </p:nvSpPr>
        <p:spPr>
          <a:noFill/>
          <a:ln/>
        </p:spPr>
        <p:txBody>
          <a:bodyPr/>
          <a:lstStyle/>
          <a:p>
            <a:pPr>
              <a:lnSpc>
                <a:spcPct val="150000"/>
              </a:lnSpc>
            </a:pPr>
            <a:r>
              <a:rPr lang="en-US" altLang="en-US" sz="4400" dirty="0">
                <a:solidFill>
                  <a:schemeClr val="tx1"/>
                </a:solidFill>
              </a:rPr>
              <a:t>10 Ratios You Must Know</a:t>
            </a:r>
          </a:p>
        </p:txBody>
      </p:sp>
      <p:sp>
        <p:nvSpPr>
          <p:cNvPr id="107523" name="Rectangle 3"/>
          <p:cNvSpPr>
            <a:spLocks noGrp="1" noChangeArrowheads="1"/>
          </p:cNvSpPr>
          <p:nvPr>
            <p:ph idx="1"/>
          </p:nvPr>
        </p:nvSpPr>
        <p:spPr>
          <a:xfrm>
            <a:off x="3869268" y="282054"/>
            <a:ext cx="7162800" cy="4953000"/>
          </a:xfrm>
          <a:noFill/>
          <a:ln/>
        </p:spPr>
        <p:txBody>
          <a:bodyPr>
            <a:noAutofit/>
          </a:bodyPr>
          <a:lstStyle/>
          <a:p>
            <a:pPr algn="ctr">
              <a:lnSpc>
                <a:spcPct val="150000"/>
              </a:lnSpc>
              <a:buFont typeface="Monotype Sorts" pitchFamily="2" charset="2"/>
              <a:buNone/>
            </a:pPr>
            <a:r>
              <a:rPr lang="en-US" altLang="en-US" sz="4400" u="sng" dirty="0"/>
              <a:t>Profitability Tests</a:t>
            </a:r>
            <a:endParaRPr lang="en-US" altLang="en-US" sz="2800" u="sng" dirty="0"/>
          </a:p>
          <a:p>
            <a:pPr lvl="1">
              <a:lnSpc>
                <a:spcPct val="150000"/>
              </a:lnSpc>
              <a:buFont typeface="Wingdings" panose="05000000000000000000" pitchFamily="2" charset="2"/>
              <a:buChar char="ü"/>
            </a:pPr>
            <a:r>
              <a:rPr lang="en-US" altLang="en-US" sz="2400" dirty="0"/>
              <a:t>Return on operating assets</a:t>
            </a:r>
          </a:p>
          <a:p>
            <a:pPr marL="845796" lvl="1" indent="-342900">
              <a:lnSpc>
                <a:spcPct val="150000"/>
              </a:lnSpc>
              <a:buSzPct val="100000"/>
              <a:buFont typeface="+mj-lt"/>
              <a:buAutoNum type="arabicParenR" startAt="7"/>
            </a:pPr>
            <a:r>
              <a:rPr lang="en-US" altLang="en-US" sz="2400" b="1" dirty="0">
                <a:solidFill>
                  <a:schemeClr val="tx1"/>
                </a:solidFill>
              </a:rPr>
              <a:t>Net income to net sales (return on sales or </a:t>
            </a:r>
            <a:r>
              <a:rPr lang="en-US" altLang="en-US" sz="2400" b="1" dirty="0">
                <a:solidFill>
                  <a:schemeClr val="tx1"/>
                </a:solidFill>
                <a:effectLst>
                  <a:outerShdw blurRad="38100" dist="38100" dir="2700000" algn="tl">
                    <a:srgbClr val="000000"/>
                  </a:outerShdw>
                </a:effectLst>
              </a:rPr>
              <a:t>“profit margin”</a:t>
            </a:r>
            <a:r>
              <a:rPr lang="en-US" altLang="en-US" sz="2400" b="1" dirty="0">
                <a:solidFill>
                  <a:schemeClr val="tx1"/>
                </a:solidFill>
              </a:rPr>
              <a:t>)</a:t>
            </a:r>
          </a:p>
          <a:p>
            <a:pPr marL="845796" lvl="1" indent="-342900">
              <a:lnSpc>
                <a:spcPct val="150000"/>
              </a:lnSpc>
              <a:buSzPct val="100000"/>
              <a:buFont typeface="+mj-lt"/>
              <a:buAutoNum type="arabicParenR" startAt="8"/>
            </a:pPr>
            <a:r>
              <a:rPr lang="en-US" altLang="en-US" sz="2400" b="1" dirty="0">
                <a:solidFill>
                  <a:schemeClr val="tx1"/>
                </a:solidFill>
              </a:rPr>
              <a:t>Return on average </a:t>
            </a:r>
            <a:r>
              <a:rPr lang="en-US" altLang="en-US" sz="2400" b="1" dirty="0" smtClean="0">
                <a:solidFill>
                  <a:schemeClr val="tx1"/>
                </a:solidFill>
              </a:rPr>
              <a:t>shareholders</a:t>
            </a:r>
            <a:r>
              <a:rPr lang="en-US" altLang="en-US" sz="2400" b="1" dirty="0">
                <a:solidFill>
                  <a:schemeClr val="tx1"/>
                </a:solidFill>
              </a:rPr>
              <a:t>’ equity (</a:t>
            </a:r>
            <a:r>
              <a:rPr lang="en-US" altLang="en-US" sz="2400" b="1" dirty="0">
                <a:solidFill>
                  <a:schemeClr val="tx1"/>
                </a:solidFill>
                <a:effectLst>
                  <a:outerShdw blurRad="38100" dist="38100" dir="2700000" algn="tl">
                    <a:srgbClr val="000000"/>
                  </a:outerShdw>
                </a:effectLst>
              </a:rPr>
              <a:t>ROE</a:t>
            </a:r>
            <a:r>
              <a:rPr lang="en-US" altLang="en-US" sz="2400" b="1" dirty="0">
                <a:solidFill>
                  <a:schemeClr val="tx1"/>
                </a:solidFill>
              </a:rPr>
              <a:t>)</a:t>
            </a:r>
          </a:p>
          <a:p>
            <a:pPr lvl="1">
              <a:lnSpc>
                <a:spcPct val="150000"/>
              </a:lnSpc>
              <a:buFont typeface="Wingdings" panose="05000000000000000000" pitchFamily="2" charset="2"/>
              <a:buChar char="ü"/>
            </a:pPr>
            <a:r>
              <a:rPr lang="en-US" altLang="en-US" sz="2400" dirty="0"/>
              <a:t>Cash flow margin</a:t>
            </a:r>
          </a:p>
          <a:p>
            <a:pPr marL="845796" lvl="1" indent="-342900">
              <a:lnSpc>
                <a:spcPct val="150000"/>
              </a:lnSpc>
              <a:buSzPct val="100000"/>
              <a:buFont typeface="+mj-lt"/>
              <a:buAutoNum type="arabicParenR" startAt="9"/>
            </a:pPr>
            <a:r>
              <a:rPr lang="en-US" altLang="en-US" sz="2400" b="1" dirty="0">
                <a:solidFill>
                  <a:schemeClr val="tx1"/>
                </a:solidFill>
              </a:rPr>
              <a:t>Earnings per share</a:t>
            </a:r>
          </a:p>
          <a:p>
            <a:pPr lvl="1">
              <a:lnSpc>
                <a:spcPct val="150000"/>
              </a:lnSpc>
              <a:buFont typeface="Wingdings" panose="05000000000000000000" pitchFamily="2" charset="2"/>
              <a:buChar char="ü"/>
            </a:pPr>
            <a:r>
              <a:rPr lang="en-US" altLang="en-US" sz="2400" dirty="0"/>
              <a:t>Times interest earned</a:t>
            </a:r>
          </a:p>
          <a:p>
            <a:pPr lvl="1">
              <a:lnSpc>
                <a:spcPct val="150000"/>
              </a:lnSpc>
              <a:buFont typeface="Wingdings" panose="05000000000000000000" pitchFamily="2" charset="2"/>
              <a:buChar char="ü"/>
            </a:pPr>
            <a:r>
              <a:rPr lang="en-US" altLang="en-US" sz="2400" dirty="0"/>
              <a:t>Times preferred dividends earned</a:t>
            </a:r>
          </a:p>
        </p:txBody>
      </p:sp>
      <p:graphicFrame>
        <p:nvGraphicFramePr>
          <p:cNvPr id="107524" name="Object 4">
            <a:hlinkClick r:id="" action="ppaction://ole?verb=0"/>
          </p:cNvPr>
          <p:cNvGraphicFramePr>
            <a:graphicFrameLocks/>
          </p:cNvGraphicFramePr>
          <p:nvPr>
            <p:extLst/>
          </p:nvPr>
        </p:nvGraphicFramePr>
        <p:xfrm>
          <a:off x="8970433" y="2528891"/>
          <a:ext cx="2730500" cy="4192588"/>
        </p:xfrm>
        <a:graphic>
          <a:graphicData uri="http://schemas.openxmlformats.org/presentationml/2006/ole">
            <mc:AlternateContent xmlns:mc="http://schemas.openxmlformats.org/markup-compatibility/2006">
              <mc:Choice xmlns:v="urn:schemas-microsoft-com:vml" Requires="v">
                <p:oleObj spid="_x0000_s121906" name="Microsoft ClipArt Gallery" r:id="rId3" imgW="3686040" imgH="5661000" progId="MS_ClipArt_Gallery">
                  <p:embed/>
                </p:oleObj>
              </mc:Choice>
              <mc:Fallback>
                <p:oleObj name="Microsoft ClipArt Gallery" r:id="rId3" imgW="3686040" imgH="5661000" progId="MS_ClipArt_Gallery">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433" y="2528891"/>
                        <a:ext cx="2730500" cy="419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7525" name="Rectangle 5"/>
          <p:cNvSpPr>
            <a:spLocks noChangeArrowheads="1"/>
          </p:cNvSpPr>
          <p:nvPr/>
        </p:nvSpPr>
        <p:spPr bwMode="auto">
          <a:xfrm>
            <a:off x="9402475" y="3719964"/>
            <a:ext cx="375104" cy="551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000" dirty="0" smtClean="0">
                <a:solidFill>
                  <a:prstClr val="black"/>
                </a:solidFill>
                <a:latin typeface="Rupee Foradian" panose="020B0603030804020204" pitchFamily="34" charset="0"/>
              </a:rPr>
              <a:t>`</a:t>
            </a:r>
            <a:endParaRPr lang="en-US" altLang="en-US" sz="3000" dirty="0">
              <a:solidFill>
                <a:prstClr val="black"/>
              </a:solidFill>
              <a:latin typeface="Rupee Foradian" panose="020B0603030804020204" pitchFamily="34" charset="0"/>
            </a:endParaRPr>
          </a:p>
        </p:txBody>
      </p:sp>
      <p:graphicFrame>
        <p:nvGraphicFramePr>
          <p:cNvPr id="9" name="Object 8"/>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21907"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0" name="Picture 9"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645313788"/>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107523">
                                            <p:txEl>
                                              <p:pRg st="2" end="2"/>
                                            </p:txEl>
                                          </p:spTgt>
                                        </p:tgtEl>
                                        <p:attrNameLst>
                                          <p:attrName>style.color</p:attrName>
                                        </p:attrNameLst>
                                      </p:cBhvr>
                                      <p:to>
                                        <p:clrVal>
                                          <a:schemeClr val="accent2"/>
                                        </p:clrVal>
                                      </p:to>
                                    </p:set>
                                    <p:set>
                                      <p:cBhvr>
                                        <p:cTn id="7" dur="500" fill="hold"/>
                                        <p:tgtEl>
                                          <p:spTgt spid="107523">
                                            <p:txEl>
                                              <p:pRg st="2" end="2"/>
                                            </p:txEl>
                                          </p:spTgt>
                                        </p:tgtEl>
                                        <p:attrNameLst>
                                          <p:attrName>fillcolor</p:attrName>
                                        </p:attrNameLst>
                                      </p:cBhvr>
                                      <p:to>
                                        <p:clrVal>
                                          <a:schemeClr val="accent2"/>
                                        </p:clrVal>
                                      </p:to>
                                    </p:set>
                                    <p:set>
                                      <p:cBhvr>
                                        <p:cTn id="8" dur="500" fill="hold"/>
                                        <p:tgtEl>
                                          <p:spTgt spid="107523">
                                            <p:txEl>
                                              <p:pRg st="2" end="2"/>
                                            </p:txEl>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16" presetClass="emph" presetSubtype="0" fill="hold" nodeType="clickEffect">
                                  <p:stCondLst>
                                    <p:cond delay="0"/>
                                  </p:stCondLst>
                                  <p:iterate type="lt">
                                    <p:tmPct val="4000"/>
                                  </p:iterate>
                                  <p:childTnLst>
                                    <p:set>
                                      <p:cBhvr override="childStyle">
                                        <p:cTn id="12" dur="500" fill="hold"/>
                                        <p:tgtEl>
                                          <p:spTgt spid="107523">
                                            <p:txEl>
                                              <p:pRg st="3" end="3"/>
                                            </p:txEl>
                                          </p:spTgt>
                                        </p:tgtEl>
                                        <p:attrNameLst>
                                          <p:attrName>style.color</p:attrName>
                                        </p:attrNameLst>
                                      </p:cBhvr>
                                      <p:to>
                                        <p:clrVal>
                                          <a:schemeClr val="accent2"/>
                                        </p:clrVal>
                                      </p:to>
                                    </p:set>
                                    <p:set>
                                      <p:cBhvr>
                                        <p:cTn id="13" dur="500" fill="hold"/>
                                        <p:tgtEl>
                                          <p:spTgt spid="107523">
                                            <p:txEl>
                                              <p:pRg st="3" end="3"/>
                                            </p:txEl>
                                          </p:spTgt>
                                        </p:tgtEl>
                                        <p:attrNameLst>
                                          <p:attrName>fillcolor</p:attrName>
                                        </p:attrNameLst>
                                      </p:cBhvr>
                                      <p:to>
                                        <p:clrVal>
                                          <a:schemeClr val="accent2"/>
                                        </p:clrVal>
                                      </p:to>
                                    </p:set>
                                    <p:set>
                                      <p:cBhvr>
                                        <p:cTn id="14" dur="500" fill="hold"/>
                                        <p:tgtEl>
                                          <p:spTgt spid="107523">
                                            <p:txEl>
                                              <p:pRg st="3" end="3"/>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16" presetClass="emph" presetSubtype="0" fill="hold" nodeType="clickEffect">
                                  <p:stCondLst>
                                    <p:cond delay="0"/>
                                  </p:stCondLst>
                                  <p:iterate type="lt">
                                    <p:tmPct val="4000"/>
                                  </p:iterate>
                                  <p:childTnLst>
                                    <p:set>
                                      <p:cBhvr override="childStyle">
                                        <p:cTn id="18" dur="500" fill="hold"/>
                                        <p:tgtEl>
                                          <p:spTgt spid="107523">
                                            <p:txEl>
                                              <p:pRg st="5" end="5"/>
                                            </p:txEl>
                                          </p:spTgt>
                                        </p:tgtEl>
                                        <p:attrNameLst>
                                          <p:attrName>style.color</p:attrName>
                                        </p:attrNameLst>
                                      </p:cBhvr>
                                      <p:to>
                                        <p:clrVal>
                                          <a:schemeClr val="accent2"/>
                                        </p:clrVal>
                                      </p:to>
                                    </p:set>
                                    <p:set>
                                      <p:cBhvr>
                                        <p:cTn id="19" dur="500" fill="hold"/>
                                        <p:tgtEl>
                                          <p:spTgt spid="107523">
                                            <p:txEl>
                                              <p:pRg st="5" end="5"/>
                                            </p:txEl>
                                          </p:spTgt>
                                        </p:tgtEl>
                                        <p:attrNameLst>
                                          <p:attrName>fillcolor</p:attrName>
                                        </p:attrNameLst>
                                      </p:cBhvr>
                                      <p:to>
                                        <p:clrVal>
                                          <a:schemeClr val="accent2"/>
                                        </p:clrVal>
                                      </p:to>
                                    </p:set>
                                    <p:set>
                                      <p:cBhvr>
                                        <p:cTn id="20" dur="500" fill="hold"/>
                                        <p:tgtEl>
                                          <p:spTgt spid="107523">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51" name="Rectangle 7"/>
          <p:cNvSpPr>
            <a:spLocks noGrp="1" noChangeArrowheads="1"/>
          </p:cNvSpPr>
          <p:nvPr>
            <p:ph type="title"/>
          </p:nvPr>
        </p:nvSpPr>
        <p:spPr>
          <a:noFill/>
          <a:ln/>
        </p:spPr>
        <p:txBody>
          <a:bodyPr/>
          <a:lstStyle/>
          <a:p>
            <a:pPr>
              <a:lnSpc>
                <a:spcPct val="100000"/>
              </a:lnSpc>
            </a:pPr>
            <a:r>
              <a:rPr lang="en-US" altLang="en-US" sz="4400" dirty="0">
                <a:solidFill>
                  <a:schemeClr val="tx1"/>
                </a:solidFill>
              </a:rPr>
              <a:t>10 Ratios You Must Know</a:t>
            </a:r>
          </a:p>
        </p:txBody>
      </p:sp>
      <p:sp>
        <p:nvSpPr>
          <p:cNvPr id="108547" name="Rectangle 3"/>
          <p:cNvSpPr>
            <a:spLocks noGrp="1" noChangeArrowheads="1"/>
          </p:cNvSpPr>
          <p:nvPr>
            <p:ph idx="1"/>
          </p:nvPr>
        </p:nvSpPr>
        <p:spPr>
          <a:xfrm>
            <a:off x="3572301" y="664191"/>
            <a:ext cx="8185150" cy="4648200"/>
          </a:xfrm>
          <a:noFill/>
          <a:ln/>
        </p:spPr>
        <p:txBody>
          <a:bodyPr>
            <a:noAutofit/>
          </a:bodyPr>
          <a:lstStyle/>
          <a:p>
            <a:pPr algn="ctr">
              <a:lnSpc>
                <a:spcPct val="150000"/>
              </a:lnSpc>
              <a:buFont typeface="Monotype Sorts" pitchFamily="2" charset="2"/>
              <a:buNone/>
            </a:pPr>
            <a:r>
              <a:rPr lang="en-US" altLang="en-US" sz="4800" u="sng" dirty="0"/>
              <a:t>Market Tests</a:t>
            </a:r>
            <a:endParaRPr lang="en-US" altLang="en-US" sz="3200" i="1" dirty="0"/>
          </a:p>
          <a:p>
            <a:pPr lvl="1">
              <a:lnSpc>
                <a:spcPct val="150000"/>
              </a:lnSpc>
              <a:buFont typeface="Wingdings" panose="05000000000000000000" pitchFamily="2" charset="2"/>
              <a:buChar char="ü"/>
            </a:pPr>
            <a:r>
              <a:rPr lang="en-US" altLang="en-US" sz="2800" dirty="0"/>
              <a:t>Earnings yield on </a:t>
            </a:r>
            <a:r>
              <a:rPr lang="en-US" altLang="en-US" sz="2800" dirty="0" smtClean="0"/>
              <a:t>equity share</a:t>
            </a:r>
            <a:endParaRPr lang="en-US" altLang="en-US" sz="2800" dirty="0"/>
          </a:p>
          <a:p>
            <a:pPr marL="845796" lvl="1" indent="-342900">
              <a:lnSpc>
                <a:spcPct val="150000"/>
              </a:lnSpc>
              <a:buSzPct val="100000"/>
              <a:buFont typeface="+mj-lt"/>
              <a:buAutoNum type="arabicParenR" startAt="10"/>
            </a:pPr>
            <a:r>
              <a:rPr lang="en-US" altLang="en-US" sz="2800" b="1" dirty="0">
                <a:solidFill>
                  <a:schemeClr val="tx1"/>
                </a:solidFill>
              </a:rPr>
              <a:t>Price-earnings ratio</a:t>
            </a:r>
          </a:p>
          <a:p>
            <a:pPr lvl="1">
              <a:lnSpc>
                <a:spcPct val="150000"/>
              </a:lnSpc>
              <a:buFont typeface="Wingdings" panose="05000000000000000000" pitchFamily="2" charset="2"/>
              <a:buChar char="ü"/>
            </a:pPr>
            <a:r>
              <a:rPr lang="en-US" altLang="en-US" sz="2800" dirty="0"/>
              <a:t>Payout ratio on </a:t>
            </a:r>
            <a:r>
              <a:rPr lang="en-US" altLang="en-US" sz="2800" dirty="0" smtClean="0"/>
              <a:t>equity share</a:t>
            </a:r>
            <a:endParaRPr lang="en-US" altLang="en-US" sz="2800" dirty="0"/>
          </a:p>
          <a:p>
            <a:pPr lvl="1">
              <a:lnSpc>
                <a:spcPct val="150000"/>
              </a:lnSpc>
              <a:buFont typeface="Wingdings" panose="05000000000000000000" pitchFamily="2" charset="2"/>
              <a:buChar char="ü"/>
            </a:pPr>
            <a:r>
              <a:rPr lang="en-US" altLang="en-US" sz="2800" dirty="0"/>
              <a:t>Dividend yield on </a:t>
            </a:r>
            <a:r>
              <a:rPr lang="en-US" altLang="en-US" sz="2800" dirty="0" smtClean="0"/>
              <a:t>equity share</a:t>
            </a:r>
            <a:endParaRPr lang="en-US" altLang="en-US" sz="2800" dirty="0"/>
          </a:p>
          <a:p>
            <a:pPr lvl="1">
              <a:lnSpc>
                <a:spcPct val="150000"/>
              </a:lnSpc>
              <a:buFont typeface="Wingdings" panose="05000000000000000000" pitchFamily="2" charset="2"/>
              <a:buChar char="ü"/>
            </a:pPr>
            <a:r>
              <a:rPr lang="en-US" altLang="en-US" sz="2800" dirty="0"/>
              <a:t>Dividend yield on </a:t>
            </a:r>
            <a:r>
              <a:rPr lang="en-US" altLang="en-US" sz="2800" dirty="0" smtClean="0"/>
              <a:t>preferential share</a:t>
            </a:r>
            <a:endParaRPr lang="en-US" altLang="en-US" sz="2800" dirty="0"/>
          </a:p>
          <a:p>
            <a:pPr lvl="1">
              <a:lnSpc>
                <a:spcPct val="150000"/>
              </a:lnSpc>
              <a:buFont typeface="Wingdings" panose="05000000000000000000" pitchFamily="2" charset="2"/>
              <a:buChar char="ü"/>
            </a:pPr>
            <a:r>
              <a:rPr lang="en-US" altLang="en-US" sz="2800" dirty="0"/>
              <a:t>Cash flow per </a:t>
            </a:r>
            <a:r>
              <a:rPr lang="en-US" altLang="en-US" sz="2800" dirty="0" smtClean="0"/>
              <a:t>equity share</a:t>
            </a:r>
            <a:endParaRPr lang="en-US" altLang="en-US" sz="2800" dirty="0"/>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2290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411829397"/>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108547">
                                            <p:txEl>
                                              <p:pRg st="2" end="2"/>
                                            </p:txEl>
                                          </p:spTgt>
                                        </p:tgtEl>
                                        <p:attrNameLst>
                                          <p:attrName>style.color</p:attrName>
                                        </p:attrNameLst>
                                      </p:cBhvr>
                                      <p:to>
                                        <p:clrVal>
                                          <a:schemeClr val="accent2"/>
                                        </p:clrVal>
                                      </p:to>
                                    </p:set>
                                    <p:set>
                                      <p:cBhvr>
                                        <p:cTn id="7" dur="500" fill="hold"/>
                                        <p:tgtEl>
                                          <p:spTgt spid="108547">
                                            <p:txEl>
                                              <p:pRg st="2" end="2"/>
                                            </p:txEl>
                                          </p:spTgt>
                                        </p:tgtEl>
                                        <p:attrNameLst>
                                          <p:attrName>fillcolor</p:attrName>
                                        </p:attrNameLst>
                                      </p:cBhvr>
                                      <p:to>
                                        <p:clrVal>
                                          <a:schemeClr val="accent2"/>
                                        </p:clrVal>
                                      </p:to>
                                    </p:set>
                                    <p:set>
                                      <p:cBhvr>
                                        <p:cTn id="8" dur="500" fill="hold"/>
                                        <p:tgtEl>
                                          <p:spTgt spid="108547">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4" name="Object 2">
            <a:hlinkClick r:id="" action="ppaction://ole?verb=0"/>
          </p:cNvPr>
          <p:cNvGraphicFramePr>
            <a:graphicFrameLocks/>
          </p:cNvGraphicFramePr>
          <p:nvPr>
            <p:extLst/>
          </p:nvPr>
        </p:nvGraphicFramePr>
        <p:xfrm>
          <a:off x="5249839" y="204788"/>
          <a:ext cx="5562600" cy="6151566"/>
        </p:xfrm>
        <a:graphic>
          <a:graphicData uri="http://schemas.openxmlformats.org/presentationml/2006/ole">
            <mc:AlternateContent xmlns:mc="http://schemas.openxmlformats.org/markup-compatibility/2006">
              <mc:Choice xmlns:v="urn:schemas-microsoft-com:vml" Requires="v">
                <p:oleObj spid="_x0000_s124978" name="Clip" r:id="rId3" imgW="4960800" imgH="6010200" progId="MS_ClipArt_Gallery.2">
                  <p:embed/>
                </p:oleObj>
              </mc:Choice>
              <mc:Fallback>
                <p:oleObj name="Clip" r:id="rId3" imgW="4960800" imgH="601020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9839" y="204788"/>
                        <a:ext cx="5562600" cy="6151566"/>
                      </a:xfrm>
                      <a:prstGeom prst="rect">
                        <a:avLst/>
                      </a:prstGeom>
                      <a:noFill/>
                      <a:ln>
                        <a:noFill/>
                      </a:ln>
                      <a:effectLst/>
                      <a:extLst/>
                    </p:spPr>
                  </p:pic>
                </p:oleObj>
              </mc:Fallback>
            </mc:AlternateContent>
          </a:graphicData>
        </a:graphic>
      </p:graphicFrame>
      <p:sp>
        <p:nvSpPr>
          <p:cNvPr id="33795" name="Rectangle 3"/>
          <p:cNvSpPr>
            <a:spLocks noChangeArrowheads="1"/>
          </p:cNvSpPr>
          <p:nvPr/>
        </p:nvSpPr>
        <p:spPr bwMode="auto">
          <a:xfrm>
            <a:off x="7690913" y="545982"/>
            <a:ext cx="2943225" cy="1505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50000"/>
              </a:spcBef>
            </a:pPr>
            <a:r>
              <a:rPr lang="en-US" altLang="en-US" sz="2300" dirty="0">
                <a:solidFill>
                  <a:prstClr val="black"/>
                </a:solidFill>
              </a:rPr>
              <a:t>Now, let’s look at Norton Corporation’s 1999 and 1998 financial statements.</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24979"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700494416"/>
      </p:ext>
    </p:extLst>
  </p:cSld>
  <p:clrMapOvr>
    <a:masterClrMapping/>
  </p:clrMapOvr>
  <p:transition>
    <p:cover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8" name="Object 2">
            <a:hlinkClick r:id="" action="ppaction://ole?verb=0"/>
          </p:cNvPr>
          <p:cNvGraphicFramePr>
            <a:graphicFrameLocks/>
          </p:cNvGraphicFramePr>
          <p:nvPr>
            <p:extLst/>
          </p:nvPr>
        </p:nvGraphicFramePr>
        <p:xfrm>
          <a:off x="3453262" y="177804"/>
          <a:ext cx="8311108" cy="6031928"/>
        </p:xfrm>
        <a:graphic>
          <a:graphicData uri="http://schemas.openxmlformats.org/presentationml/2006/ole">
            <mc:AlternateContent xmlns:mc="http://schemas.openxmlformats.org/markup-compatibility/2006">
              <mc:Choice xmlns:v="urn:schemas-microsoft-com:vml" Requires="v">
                <p:oleObj spid="_x0000_s126004" name="Worksheet" r:id="rId3" imgW="3876480" imgH="3350880" progId="Excel.Sheet.8">
                  <p:embed/>
                </p:oleObj>
              </mc:Choice>
              <mc:Fallback>
                <p:oleObj name="Worksheet" r:id="rId3" imgW="3876480" imgH="335088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6902"/>
                      <a:stretch>
                        <a:fillRect/>
                      </a:stretch>
                    </p:blipFill>
                    <p:spPr bwMode="auto">
                      <a:xfrm>
                        <a:off x="3453262" y="177804"/>
                        <a:ext cx="8311108" cy="6031928"/>
                      </a:xfrm>
                      <a:prstGeom prst="rect">
                        <a:avLst/>
                      </a:prstGeom>
                      <a:noFill/>
                      <a:ln w="50800">
                        <a:solidFill>
                          <a:schemeClr val="bg2"/>
                        </a:solidFill>
                        <a:miter lim="800000"/>
                        <a:headEnd/>
                        <a:tailEnd/>
                      </a:ln>
                      <a:effectLst/>
                      <a:extLst/>
                    </p:spPr>
                  </p:pic>
                </p:oleObj>
              </mc:Fallback>
            </mc:AlternateContent>
          </a:graphicData>
        </a:graphic>
      </p:graphicFrame>
      <p:sp>
        <p:nvSpPr>
          <p:cNvPr id="6" name="Rectangle 5"/>
          <p:cNvSpPr/>
          <p:nvPr/>
        </p:nvSpPr>
        <p:spPr>
          <a:xfrm>
            <a:off x="8483336" y="2385852"/>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7" name="Rectangle 6"/>
          <p:cNvSpPr/>
          <p:nvPr/>
        </p:nvSpPr>
        <p:spPr>
          <a:xfrm>
            <a:off x="8483336" y="5813706"/>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8" name="Rectangle 7"/>
          <p:cNvSpPr/>
          <p:nvPr/>
        </p:nvSpPr>
        <p:spPr>
          <a:xfrm>
            <a:off x="10161195" y="2385852"/>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10161195" y="5800058"/>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0" name="Object 9"/>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26005"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1" name="Picture 10"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271033239"/>
      </p:ext>
    </p:extLst>
  </p:cSld>
  <p:clrMapOvr>
    <a:masterClrMapping/>
  </p:clrMapOvr>
  <p:transition>
    <p:wip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2" name="Object 2">
            <a:hlinkClick r:id="" action="ppaction://ole?verb=0"/>
          </p:cNvPr>
          <p:cNvGraphicFramePr>
            <a:graphicFrameLocks/>
          </p:cNvGraphicFramePr>
          <p:nvPr>
            <p:extLst/>
          </p:nvPr>
        </p:nvGraphicFramePr>
        <p:xfrm>
          <a:off x="4103450" y="147642"/>
          <a:ext cx="7565385" cy="5830078"/>
        </p:xfrm>
        <a:graphic>
          <a:graphicData uri="http://schemas.openxmlformats.org/presentationml/2006/ole">
            <mc:AlternateContent xmlns:mc="http://schemas.openxmlformats.org/markup-compatibility/2006">
              <mc:Choice xmlns:v="urn:schemas-microsoft-com:vml" Requires="v">
                <p:oleObj spid="_x0000_s127026" name="Worksheet" r:id="rId3" imgW="4055760" imgH="3951000" progId="Excel.Sheet.8">
                  <p:embed/>
                </p:oleObj>
              </mc:Choice>
              <mc:Fallback>
                <p:oleObj name="Worksheet" r:id="rId3" imgW="4055760" imgH="395100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5693"/>
                      <a:stretch>
                        <a:fillRect/>
                      </a:stretch>
                    </p:blipFill>
                    <p:spPr bwMode="auto">
                      <a:xfrm>
                        <a:off x="4103450" y="147642"/>
                        <a:ext cx="7565385" cy="5830078"/>
                      </a:xfrm>
                      <a:prstGeom prst="rect">
                        <a:avLst/>
                      </a:prstGeom>
                      <a:solidFill>
                        <a:schemeClr val="bg1"/>
                      </a:solidFill>
                      <a:ln w="50800">
                        <a:solidFill>
                          <a:schemeClr val="bg2"/>
                        </a:solidFill>
                        <a:miter lim="800000"/>
                        <a:headEnd/>
                        <a:tailEnd/>
                      </a:ln>
                      <a:effectLst/>
                      <a:extLst/>
                    </p:spPr>
                  </p:pic>
                </p:oleObj>
              </mc:Fallback>
            </mc:AlternateContent>
          </a:graphicData>
        </a:graphic>
      </p:graphicFrame>
      <p:sp>
        <p:nvSpPr>
          <p:cNvPr id="6" name="Rectangle 5"/>
          <p:cNvSpPr/>
          <p:nvPr/>
        </p:nvSpPr>
        <p:spPr>
          <a:xfrm>
            <a:off x="9097486" y="1908183"/>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7" name="Rectangle 6"/>
          <p:cNvSpPr/>
          <p:nvPr/>
        </p:nvSpPr>
        <p:spPr>
          <a:xfrm>
            <a:off x="10421638" y="1908183"/>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8" name="Rectangle 7"/>
          <p:cNvSpPr/>
          <p:nvPr/>
        </p:nvSpPr>
        <p:spPr>
          <a:xfrm>
            <a:off x="9097486" y="5579431"/>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10421638" y="5592310"/>
            <a:ext cx="212500" cy="257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6031533" y="4095788"/>
            <a:ext cx="175621" cy="1935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N" dirty="0" smtClean="0">
                <a:solidFill>
                  <a:prstClr val="black"/>
                </a:solidFill>
                <a:latin typeface="Rupee Foradian" panose="020B0603030804020204" pitchFamily="34" charset="0"/>
              </a:rPr>
              <a:t>`</a:t>
            </a:r>
            <a:endParaRPr lang="en-IN" dirty="0">
              <a:solidFill>
                <a:prstClr val="black"/>
              </a:solidFill>
              <a:latin typeface="Rupee Foradian" panose="020B0603030804020204" pitchFamily="34" charset="0"/>
            </a:endParaRPr>
          </a:p>
        </p:txBody>
      </p:sp>
      <p:graphicFrame>
        <p:nvGraphicFramePr>
          <p:cNvPr id="11" name="Object 10"/>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27027"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2" name="Picture 11"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938660550"/>
      </p:ext>
    </p:extLst>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1"/>
                </a:solidFill>
              </a:rPr>
              <a:t>PURPOSES OF ANALYTICAL PROCEDURES</a:t>
            </a:r>
          </a:p>
        </p:txBody>
      </p:sp>
      <p:sp>
        <p:nvSpPr>
          <p:cNvPr id="3" name="Content Placeholder 2"/>
          <p:cNvSpPr>
            <a:spLocks noGrp="1"/>
          </p:cNvSpPr>
          <p:nvPr>
            <p:ph idx="1"/>
          </p:nvPr>
        </p:nvSpPr>
        <p:spPr>
          <a:xfrm>
            <a:off x="3869268" y="864108"/>
            <a:ext cx="7771348" cy="5120640"/>
          </a:xfrm>
        </p:spPr>
        <p:txBody>
          <a:bodyPr>
            <a:normAutofit fontScale="92500" lnSpcReduction="10000"/>
          </a:bodyPr>
          <a:lstStyle/>
          <a:p>
            <a:pPr marL="0" indent="0">
              <a:lnSpc>
                <a:spcPct val="170000"/>
              </a:lnSpc>
              <a:buNone/>
            </a:pPr>
            <a:r>
              <a:rPr lang="en-IN" dirty="0"/>
              <a:t>Analytical procedures are used throughout the audit process and are conducted for three primary purposes:</a:t>
            </a:r>
          </a:p>
          <a:p>
            <a:pPr marL="0" indent="0">
              <a:lnSpc>
                <a:spcPct val="170000"/>
              </a:lnSpc>
              <a:buNone/>
            </a:pPr>
            <a:r>
              <a:rPr lang="en-IN" b="1" dirty="0"/>
              <a:t>Preliminary analytical review – risk assessment (required by </a:t>
            </a:r>
            <a:r>
              <a:rPr lang="en-IN" b="1" dirty="0">
                <a:hlinkClick r:id="rId3" action="ppaction://hlinkfile"/>
              </a:rPr>
              <a:t>ISA </a:t>
            </a:r>
            <a:r>
              <a:rPr lang="en-IN" b="1" dirty="0" smtClean="0">
                <a:hlinkClick r:id="rId3" action="ppaction://hlinkfile"/>
              </a:rPr>
              <a:t>315/ISSAI 1315</a:t>
            </a:r>
            <a:r>
              <a:rPr lang="en-IN" b="1" dirty="0" smtClean="0"/>
              <a:t>)</a:t>
            </a:r>
            <a:endParaRPr lang="en-IN" b="1" dirty="0"/>
          </a:p>
          <a:p>
            <a:pPr marL="0" indent="0">
              <a:lnSpc>
                <a:spcPct val="170000"/>
              </a:lnSpc>
              <a:buNone/>
            </a:pPr>
            <a:r>
              <a:rPr lang="en-IN" dirty="0"/>
              <a:t>Preliminary analytical reviews are performed to obtain an understanding of the business and its environment </a:t>
            </a:r>
            <a:r>
              <a:rPr lang="en-IN" dirty="0" smtClean="0"/>
              <a:t>(e.g. </a:t>
            </a:r>
            <a:r>
              <a:rPr lang="en-IN" dirty="0"/>
              <a:t>financial performance relative to prior years and relevant industry and comparison groups), to help assess the risk of material misstatement in order to determine the nature, timing and extent of audit procedures, </a:t>
            </a:r>
            <a:r>
              <a:rPr lang="en-IN" dirty="0" smtClean="0"/>
              <a:t>i.e. </a:t>
            </a:r>
            <a:r>
              <a:rPr lang="en-IN" dirty="0"/>
              <a:t>to help the auditor develop the audit strategy and programme.</a:t>
            </a:r>
          </a:p>
          <a:p>
            <a:pPr marL="0" indent="0">
              <a:lnSpc>
                <a:spcPct val="170000"/>
              </a:lnSpc>
              <a:buNone/>
            </a:pPr>
            <a:endParaRPr lang="en-IN" dirty="0"/>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3794"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098617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866" name="Object 2">
            <a:hlinkClick r:id="" action="ppaction://ole?verb=0"/>
          </p:cNvPr>
          <p:cNvGraphicFramePr>
            <a:graphicFrameLocks/>
          </p:cNvGraphicFramePr>
          <p:nvPr>
            <p:extLst/>
          </p:nvPr>
        </p:nvGraphicFramePr>
        <p:xfrm>
          <a:off x="3521121" y="261961"/>
          <a:ext cx="8215953" cy="5661167"/>
        </p:xfrm>
        <a:graphic>
          <a:graphicData uri="http://schemas.openxmlformats.org/presentationml/2006/ole">
            <mc:AlternateContent xmlns:mc="http://schemas.openxmlformats.org/markup-compatibility/2006">
              <mc:Choice xmlns:v="urn:schemas-microsoft-com:vml" Requires="v">
                <p:oleObj spid="_x0000_s128050" name="Worksheet" r:id="rId3" imgW="3419280" imgH="2751120" progId="Excel.Sheet.8">
                  <p:embed/>
                </p:oleObj>
              </mc:Choice>
              <mc:Fallback>
                <p:oleObj name="Worksheet" r:id="rId3" imgW="3419280" imgH="275112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b="8516"/>
                      <a:stretch>
                        <a:fillRect/>
                      </a:stretch>
                    </p:blipFill>
                    <p:spPr bwMode="auto">
                      <a:xfrm>
                        <a:off x="3521121" y="261961"/>
                        <a:ext cx="8215953" cy="5661167"/>
                      </a:xfrm>
                      <a:prstGeom prst="rect">
                        <a:avLst/>
                      </a:prstGeom>
                      <a:noFill/>
                      <a:ln w="50800">
                        <a:solidFill>
                          <a:schemeClr val="bg2"/>
                        </a:solidFill>
                        <a:miter lim="800000"/>
                        <a:headEnd/>
                        <a:tailEnd/>
                      </a:ln>
                      <a:effectLst/>
                      <a:extLst/>
                    </p:spPr>
                  </p:pic>
                </p:oleObj>
              </mc:Fallback>
            </mc:AlternateContent>
          </a:graphicData>
        </a:graphic>
      </p:graphicFrame>
      <p:sp>
        <p:nvSpPr>
          <p:cNvPr id="6" name="Rectangle 5"/>
          <p:cNvSpPr/>
          <p:nvPr/>
        </p:nvSpPr>
        <p:spPr>
          <a:xfrm>
            <a:off x="8019313" y="2017364"/>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7" name="Rectangle 6"/>
          <p:cNvSpPr/>
          <p:nvPr/>
        </p:nvSpPr>
        <p:spPr>
          <a:xfrm>
            <a:off x="8019313" y="5524840"/>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8" name="Rectangle 7"/>
          <p:cNvSpPr/>
          <p:nvPr/>
        </p:nvSpPr>
        <p:spPr>
          <a:xfrm>
            <a:off x="9984590" y="2017364"/>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9" name="Rectangle 8"/>
          <p:cNvSpPr/>
          <p:nvPr/>
        </p:nvSpPr>
        <p:spPr>
          <a:xfrm>
            <a:off x="9984590" y="5524840"/>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0" name="Object 9"/>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28051"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1" name="Picture 10"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653372184"/>
      </p:ext>
    </p:extLst>
  </p:cSld>
  <p:clrMapOvr>
    <a:masterClrMapping/>
  </p:clrMapOvr>
  <p:transition>
    <p:wipe dir="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90" name="Object 2">
            <a:hlinkClick r:id="" action="ppaction://ole?verb=0"/>
          </p:cNvPr>
          <p:cNvGraphicFramePr>
            <a:graphicFrameLocks/>
          </p:cNvGraphicFramePr>
          <p:nvPr>
            <p:extLst/>
          </p:nvPr>
        </p:nvGraphicFramePr>
        <p:xfrm>
          <a:off x="5562601" y="19053"/>
          <a:ext cx="5562600" cy="6519863"/>
        </p:xfrm>
        <a:graphic>
          <a:graphicData uri="http://schemas.openxmlformats.org/presentationml/2006/ole">
            <mc:AlternateContent xmlns:mc="http://schemas.openxmlformats.org/markup-compatibility/2006">
              <mc:Choice xmlns:v="urn:schemas-microsoft-com:vml" Requires="v">
                <p:oleObj spid="_x0000_s129074" name="Clip" r:id="rId3" imgW="4960800" imgH="6010200" progId="MS_ClipArt_Gallery.2">
                  <p:embed/>
                </p:oleObj>
              </mc:Choice>
              <mc:Fallback>
                <p:oleObj name="Clip" r:id="rId3" imgW="4960800" imgH="601020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1" y="19053"/>
                        <a:ext cx="5562600" cy="651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891" name="Rectangle 3"/>
          <p:cNvSpPr>
            <a:spLocks noChangeArrowheads="1"/>
          </p:cNvSpPr>
          <p:nvPr/>
        </p:nvSpPr>
        <p:spPr bwMode="auto">
          <a:xfrm>
            <a:off x="7910016" y="417465"/>
            <a:ext cx="2885363" cy="149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defTabSz="457200">
              <a:spcBef>
                <a:spcPct val="50000"/>
              </a:spcBef>
            </a:pPr>
            <a:r>
              <a:rPr lang="en-US" altLang="en-US" sz="2300" dirty="0">
                <a:solidFill>
                  <a:prstClr val="black"/>
                </a:solidFill>
              </a:rPr>
              <a:t>Now, let’s calculate the 10 ratios based on Norton’s financial statements.</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29075"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848844888"/>
      </p:ext>
    </p:extLst>
  </p:cSld>
  <p:clrMapOvr>
    <a:masterClrMapping/>
  </p:clrMapOvr>
  <p:transition>
    <p:cover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914" name="Object 2">
            <a:hlinkClick r:id="" action="ppaction://ole?verb=0"/>
          </p:cNvPr>
          <p:cNvGraphicFramePr>
            <a:graphicFrameLocks/>
          </p:cNvGraphicFramePr>
          <p:nvPr>
            <p:extLst/>
          </p:nvPr>
        </p:nvGraphicFramePr>
        <p:xfrm>
          <a:off x="6250699" y="0"/>
          <a:ext cx="5492750" cy="6402388"/>
        </p:xfrm>
        <a:graphic>
          <a:graphicData uri="http://schemas.openxmlformats.org/presentationml/2006/ole">
            <mc:AlternateContent xmlns:mc="http://schemas.openxmlformats.org/markup-compatibility/2006">
              <mc:Choice xmlns:v="urn:schemas-microsoft-com:vml" Requires="v">
                <p:oleObj spid="_x0000_s130096" name="Worksheet" r:id="rId3" imgW="2253960" imgH="2781000" progId="Excel.Sheet.8">
                  <p:embed/>
                </p:oleObj>
              </mc:Choice>
              <mc:Fallback>
                <p:oleObj name="Worksheet" r:id="rId3" imgW="2253960" imgH="278100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0699" y="0"/>
                        <a:ext cx="5492750" cy="6402388"/>
                      </a:xfrm>
                      <a:prstGeom prst="rect">
                        <a:avLst/>
                      </a:prstGeom>
                      <a:noFill/>
                      <a:ln w="5080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8915" name="Rectangle 3"/>
          <p:cNvSpPr>
            <a:spLocks noGrp="1" noChangeArrowheads="1"/>
          </p:cNvSpPr>
          <p:nvPr>
            <p:ph type="body" sz="half" idx="1"/>
          </p:nvPr>
        </p:nvSpPr>
        <p:spPr>
          <a:xfrm>
            <a:off x="3534770" y="1596231"/>
            <a:ext cx="2470245" cy="3209925"/>
          </a:xfrm>
          <a:noFill/>
          <a:ln/>
        </p:spPr>
        <p:txBody>
          <a:bodyPr/>
          <a:lstStyle/>
          <a:p>
            <a:pPr algn="ctr">
              <a:spcBef>
                <a:spcPct val="0"/>
              </a:spcBef>
              <a:buFont typeface="Monotype Sorts" pitchFamily="2" charset="2"/>
              <a:buNone/>
            </a:pPr>
            <a:r>
              <a:rPr lang="en-US" altLang="en-US" sz="2800" dirty="0">
                <a:solidFill>
                  <a:schemeClr val="tx1"/>
                </a:solidFill>
              </a:rPr>
              <a:t>  We </a:t>
            </a:r>
            <a:r>
              <a:rPr lang="en-US" altLang="en-US" sz="2800" dirty="0" smtClean="0">
                <a:solidFill>
                  <a:schemeClr val="tx1"/>
                </a:solidFill>
              </a:rPr>
              <a:t>will use </a:t>
            </a:r>
            <a:r>
              <a:rPr lang="en-US" altLang="en-US" sz="2800" dirty="0">
                <a:solidFill>
                  <a:schemeClr val="tx1"/>
                </a:solidFill>
              </a:rPr>
              <a:t>this </a:t>
            </a:r>
            <a:r>
              <a:rPr lang="en-US" altLang="en-US" sz="2800" dirty="0" smtClean="0">
                <a:solidFill>
                  <a:schemeClr val="tx1"/>
                </a:solidFill>
              </a:rPr>
              <a:t>information to </a:t>
            </a:r>
            <a:r>
              <a:rPr lang="en-US" altLang="en-US" sz="2800" dirty="0">
                <a:solidFill>
                  <a:schemeClr val="tx1"/>
                </a:solidFill>
              </a:rPr>
              <a:t>calculate</a:t>
            </a:r>
            <a:br>
              <a:rPr lang="en-US" altLang="en-US" sz="2800" dirty="0">
                <a:solidFill>
                  <a:schemeClr val="tx1"/>
                </a:solidFill>
              </a:rPr>
            </a:br>
            <a:r>
              <a:rPr lang="en-US" altLang="en-US" sz="2800" dirty="0">
                <a:solidFill>
                  <a:schemeClr val="tx1"/>
                </a:solidFill>
              </a:rPr>
              <a:t>the liquidity ratios for Norton.</a:t>
            </a:r>
          </a:p>
        </p:txBody>
      </p:sp>
      <p:sp>
        <p:nvSpPr>
          <p:cNvPr id="4" name="Rectangle 3"/>
          <p:cNvSpPr/>
          <p:nvPr/>
        </p:nvSpPr>
        <p:spPr>
          <a:xfrm>
            <a:off x="10366728" y="1149119"/>
            <a:ext cx="212500" cy="283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5" name="Object 4"/>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0097"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6" name="Picture 5"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25237579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Working Capital*</a:t>
            </a:r>
          </a:p>
        </p:txBody>
      </p:sp>
      <p:sp>
        <p:nvSpPr>
          <p:cNvPr id="39940" name="Rectangle 4"/>
          <p:cNvSpPr>
            <a:spLocks noGrp="1" noChangeArrowheads="1"/>
          </p:cNvSpPr>
          <p:nvPr>
            <p:ph idx="1"/>
          </p:nvPr>
        </p:nvSpPr>
        <p:spPr>
          <a:xfrm>
            <a:off x="3736074" y="552341"/>
            <a:ext cx="8185150" cy="1143000"/>
          </a:xfrm>
          <a:noFill/>
          <a:ln/>
        </p:spPr>
        <p:txBody>
          <a:bodyPr>
            <a:normAutofit/>
          </a:bodyPr>
          <a:lstStyle/>
          <a:p>
            <a:pPr algn="ctr">
              <a:buFont typeface="Monotype Sorts" pitchFamily="2" charset="2"/>
              <a:buNone/>
            </a:pPr>
            <a:r>
              <a:rPr lang="en-US" altLang="en-US" sz="2800" dirty="0">
                <a:solidFill>
                  <a:schemeClr val="tx1"/>
                </a:solidFill>
              </a:rPr>
              <a:t>The excess of current assets over current liabilities.</a:t>
            </a:r>
          </a:p>
        </p:txBody>
      </p:sp>
      <p:graphicFrame>
        <p:nvGraphicFramePr>
          <p:cNvPr id="39939" name="Object 3">
            <a:hlinkClick r:id="" action="ppaction://ole?verb=0"/>
          </p:cNvPr>
          <p:cNvGraphicFramePr>
            <a:graphicFrameLocks/>
          </p:cNvGraphicFramePr>
          <p:nvPr>
            <p:extLst/>
          </p:nvPr>
        </p:nvGraphicFramePr>
        <p:xfrm>
          <a:off x="3701151" y="1815991"/>
          <a:ext cx="7940390" cy="2660650"/>
        </p:xfrm>
        <a:graphic>
          <a:graphicData uri="http://schemas.openxmlformats.org/presentationml/2006/ole">
            <mc:AlternateContent xmlns:mc="http://schemas.openxmlformats.org/markup-compatibility/2006">
              <mc:Choice xmlns:v="urn:schemas-microsoft-com:vml" Requires="v">
                <p:oleObj spid="_x0000_s131122" name="Worksheet" r:id="rId3" imgW="2400120" imgH="799920" progId="Excel.Sheet.8">
                  <p:embed/>
                </p:oleObj>
              </mc:Choice>
              <mc:Fallback>
                <p:oleObj name="Worksheet" r:id="rId3" imgW="2400120" imgH="79992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1151" y="1815991"/>
                        <a:ext cx="7940390" cy="2660650"/>
                      </a:xfrm>
                      <a:prstGeom prst="rect">
                        <a:avLst/>
                      </a:prstGeom>
                      <a:noFill/>
                      <a:ln w="50800">
                        <a:solidFill>
                          <a:srgbClr val="4C2E00"/>
                        </a:solidFill>
                        <a:miter lim="800000"/>
                        <a:headEnd/>
                        <a:tailEnd/>
                      </a:ln>
                      <a:effectLst/>
                      <a:extLst/>
                    </p:spPr>
                  </p:pic>
                </p:oleObj>
              </mc:Fallback>
            </mc:AlternateContent>
          </a:graphicData>
        </a:graphic>
      </p:graphicFrame>
      <p:sp>
        <p:nvSpPr>
          <p:cNvPr id="39941" name="Rectangle 5"/>
          <p:cNvSpPr>
            <a:spLocks noChangeArrowheads="1"/>
          </p:cNvSpPr>
          <p:nvPr/>
        </p:nvSpPr>
        <p:spPr bwMode="auto">
          <a:xfrm>
            <a:off x="4802874" y="4667141"/>
            <a:ext cx="60198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lgn="l">
              <a:buChar char="l"/>
              <a:defRPr sz="3200" b="1">
                <a:solidFill>
                  <a:schemeClr val="bg2"/>
                </a:solidFill>
                <a:latin typeface="Arial" panose="020B0604020202020204" pitchFamily="34" charset="0"/>
              </a:defRPr>
            </a:lvl1pPr>
            <a:lvl2pPr marL="742950" indent="-285750" algn="l">
              <a:buChar char="u"/>
              <a:defRPr sz="2800" b="1">
                <a:solidFill>
                  <a:srgbClr val="4C2E00"/>
                </a:solidFill>
                <a:latin typeface="Arial" panose="020B0604020202020204" pitchFamily="34" charset="0"/>
              </a:defRPr>
            </a:lvl2pPr>
            <a:lvl3pPr marL="1143000" indent="-228600" algn="l">
              <a:defRPr sz="2400" b="1">
                <a:solidFill>
                  <a:srgbClr val="900784"/>
                </a:solidFill>
                <a:latin typeface="Arial" panose="020B0604020202020204" pitchFamily="34" charset="0"/>
              </a:defRPr>
            </a:lvl3pPr>
            <a:lvl4pPr marL="1600200" indent="-228600" algn="l">
              <a:buChar char="–"/>
              <a:defRPr sz="2000">
                <a:solidFill>
                  <a:schemeClr val="tx1"/>
                </a:solidFill>
                <a:latin typeface="Times New Roman" panose="02020603050405020304" pitchFamily="18" charset="0"/>
              </a:defRPr>
            </a:lvl4pPr>
            <a:lvl5pPr marL="2057400" indent="-228600" algn="l">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defTabSz="457200">
              <a:buFont typeface="Monotype Sorts" pitchFamily="2" charset="2"/>
              <a:buNone/>
            </a:pPr>
            <a:r>
              <a:rPr lang="en-US" altLang="en-US" sz="2400">
                <a:solidFill>
                  <a:srgbClr val="005400"/>
                </a:solidFill>
              </a:rPr>
              <a:t>* While this is </a:t>
            </a:r>
            <a:r>
              <a:rPr lang="en-US" altLang="en-US" sz="2400" u="sng">
                <a:solidFill>
                  <a:srgbClr val="005400"/>
                </a:solidFill>
              </a:rPr>
              <a:t>not</a:t>
            </a:r>
            <a:r>
              <a:rPr lang="en-US" altLang="en-US" sz="2400">
                <a:solidFill>
                  <a:srgbClr val="005400"/>
                </a:solidFill>
              </a:rPr>
              <a:t> a ratio, it does give an indication of a company’s liquidity.</a:t>
            </a:r>
          </a:p>
        </p:txBody>
      </p:sp>
      <p:sp>
        <p:nvSpPr>
          <p:cNvPr id="9" name="Rectangle 8"/>
          <p:cNvSpPr/>
          <p:nvPr/>
        </p:nvSpPr>
        <p:spPr>
          <a:xfrm>
            <a:off x="8673646" y="2533961"/>
            <a:ext cx="252745" cy="443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sp>
        <p:nvSpPr>
          <p:cNvPr id="10" name="Rectangle 9"/>
          <p:cNvSpPr/>
          <p:nvPr/>
        </p:nvSpPr>
        <p:spPr>
          <a:xfrm>
            <a:off x="8673646" y="3951489"/>
            <a:ext cx="252745" cy="443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11" name="Object 10"/>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1123"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2" name="Picture 11"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113389691"/>
      </p:ext>
    </p:extLst>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279855" y="1055603"/>
            <a:ext cx="2947483" cy="4601183"/>
          </a:xfrm>
          <a:noFill/>
          <a:ln/>
        </p:spPr>
        <p:txBody>
          <a:bodyPr/>
          <a:lstStyle/>
          <a:p>
            <a:pPr>
              <a:lnSpc>
                <a:spcPct val="150000"/>
              </a:lnSpc>
            </a:pPr>
            <a:r>
              <a:rPr lang="en-US" altLang="en-US" sz="4400" dirty="0">
                <a:solidFill>
                  <a:schemeClr val="tx1"/>
                </a:solidFill>
              </a:rPr>
              <a:t>Current (Working Capital) Ratio</a:t>
            </a:r>
          </a:p>
        </p:txBody>
      </p:sp>
      <p:sp>
        <p:nvSpPr>
          <p:cNvPr id="40981" name="Rectangle 21"/>
          <p:cNvSpPr>
            <a:spLocks noGrp="1" noChangeArrowheads="1"/>
          </p:cNvSpPr>
          <p:nvPr>
            <p:ph idx="1"/>
          </p:nvPr>
        </p:nvSpPr>
        <p:spPr>
          <a:xfrm>
            <a:off x="3613244" y="527714"/>
            <a:ext cx="8185150" cy="838200"/>
          </a:xfrm>
          <a:noFill/>
          <a:ln/>
        </p:spPr>
        <p:txBody>
          <a:bodyPr>
            <a:normAutofit/>
          </a:bodyPr>
          <a:lstStyle/>
          <a:p>
            <a:pPr algn="ctr">
              <a:buFont typeface="Monotype Sorts" pitchFamily="2" charset="2"/>
              <a:buNone/>
            </a:pPr>
            <a:r>
              <a:rPr lang="en-US" altLang="en-US" sz="4800" u="sng">
                <a:solidFill>
                  <a:srgbClr val="247C18"/>
                </a:solidFill>
                <a:effectLst>
                  <a:outerShdw blurRad="38100" dist="38100" dir="2700000" algn="tl">
                    <a:srgbClr val="000000"/>
                  </a:outerShdw>
                </a:effectLst>
              </a:rPr>
              <a:t>#1</a:t>
            </a:r>
            <a:endParaRPr lang="en-US" altLang="en-US" sz="4800">
              <a:solidFill>
                <a:srgbClr val="247C18"/>
              </a:solidFill>
              <a:effectLst>
                <a:outerShdw blurRad="38100" dist="38100" dir="2700000" algn="tl">
                  <a:srgbClr val="000000"/>
                </a:outerShdw>
              </a:effectLst>
            </a:endParaRPr>
          </a:p>
        </p:txBody>
      </p:sp>
      <p:grpSp>
        <p:nvGrpSpPr>
          <p:cNvPr id="40970" name="Group 10"/>
          <p:cNvGrpSpPr>
            <a:grpSpLocks/>
          </p:cNvGrpSpPr>
          <p:nvPr/>
        </p:nvGrpSpPr>
        <p:grpSpPr bwMode="auto">
          <a:xfrm>
            <a:off x="4562569" y="2469233"/>
            <a:ext cx="5686427" cy="950914"/>
            <a:chOff x="934" y="2183"/>
            <a:chExt cx="3582" cy="599"/>
          </a:xfrm>
        </p:grpSpPr>
        <p:grpSp>
          <p:nvGrpSpPr>
            <p:cNvPr id="40967" name="Group 7"/>
            <p:cNvGrpSpPr>
              <a:grpSpLocks/>
            </p:cNvGrpSpPr>
            <p:nvPr/>
          </p:nvGrpSpPr>
          <p:grpSpPr bwMode="auto">
            <a:xfrm>
              <a:off x="934" y="2183"/>
              <a:ext cx="2371" cy="599"/>
              <a:chOff x="934" y="2183"/>
              <a:chExt cx="2371" cy="599"/>
            </a:xfrm>
          </p:grpSpPr>
          <p:sp>
            <p:nvSpPr>
              <p:cNvPr id="40964" name="Rectangle 4"/>
              <p:cNvSpPr>
                <a:spLocks noChangeArrowheads="1"/>
              </p:cNvSpPr>
              <p:nvPr/>
            </p:nvSpPr>
            <p:spPr bwMode="auto">
              <a:xfrm>
                <a:off x="934" y="2183"/>
                <a:ext cx="814"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Current</a:t>
                </a:r>
              </a:p>
              <a:p>
                <a:pPr defTabSz="457200">
                  <a:spcBef>
                    <a:spcPct val="0"/>
                  </a:spcBef>
                </a:pPr>
                <a:r>
                  <a:rPr lang="en-US" altLang="en-US" sz="2800">
                    <a:solidFill>
                      <a:prstClr val="black"/>
                    </a:solidFill>
                  </a:rPr>
                  <a:t>Ratio</a:t>
                </a:r>
              </a:p>
            </p:txBody>
          </p:sp>
          <p:sp>
            <p:nvSpPr>
              <p:cNvPr id="40965" name="Rectangle 5"/>
              <p:cNvSpPr>
                <a:spLocks noChangeArrowheads="1"/>
              </p:cNvSpPr>
              <p:nvPr/>
            </p:nvSpPr>
            <p:spPr bwMode="auto">
              <a:xfrm>
                <a:off x="2136" y="2183"/>
                <a:ext cx="1169"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dirty="0">
                    <a:solidFill>
                      <a:prstClr val="black"/>
                    </a:solidFill>
                  </a:rPr>
                  <a:t>   </a:t>
                </a:r>
                <a:r>
                  <a:rPr lang="en-US" altLang="en-US" sz="2800" u="sng" dirty="0" smtClean="0">
                    <a:solidFill>
                      <a:prstClr val="black"/>
                    </a:solidFill>
                    <a:latin typeface="Rupee Foradian" panose="020B0603030804020204" pitchFamily="34" charset="0"/>
                  </a:rPr>
                  <a:t>`</a:t>
                </a:r>
                <a:r>
                  <a:rPr lang="en-US" altLang="en-US" sz="2800" u="sng" dirty="0" smtClean="0">
                    <a:solidFill>
                      <a:prstClr val="black"/>
                    </a:solidFill>
                  </a:rPr>
                  <a:t>65,000   </a:t>
                </a:r>
                <a:endParaRPr lang="en-US" altLang="en-US" sz="2800" dirty="0">
                  <a:solidFill>
                    <a:prstClr val="black"/>
                  </a:solidFill>
                </a:endParaRPr>
              </a:p>
              <a:p>
                <a:pPr defTabSz="457200">
                  <a:spcBef>
                    <a:spcPct val="0"/>
                  </a:spcBef>
                </a:pP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42,000</a:t>
                </a:r>
                <a:endParaRPr lang="en-US" altLang="en-US" sz="2800" dirty="0">
                  <a:solidFill>
                    <a:prstClr val="black"/>
                  </a:solidFill>
                </a:endParaRPr>
              </a:p>
            </p:txBody>
          </p:sp>
          <p:sp>
            <p:nvSpPr>
              <p:cNvPr id="40966" name="Rectangle 6"/>
              <p:cNvSpPr>
                <a:spLocks noChangeArrowheads="1"/>
              </p:cNvSpPr>
              <p:nvPr/>
            </p:nvSpPr>
            <p:spPr bwMode="auto">
              <a:xfrm>
                <a:off x="1847" y="2279"/>
                <a:ext cx="228"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grpSp>
        <p:sp>
          <p:nvSpPr>
            <p:cNvPr id="40968" name="Rectangle 8"/>
            <p:cNvSpPr>
              <a:spLocks noChangeArrowheads="1"/>
            </p:cNvSpPr>
            <p:nvPr/>
          </p:nvSpPr>
          <p:spPr bwMode="auto">
            <a:xfrm>
              <a:off x="3383" y="2279"/>
              <a:ext cx="228"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sp>
          <p:nvSpPr>
            <p:cNvPr id="40969" name="Rectangle 9"/>
            <p:cNvSpPr>
              <a:spLocks noChangeArrowheads="1"/>
            </p:cNvSpPr>
            <p:nvPr/>
          </p:nvSpPr>
          <p:spPr bwMode="auto">
            <a:xfrm>
              <a:off x="3719" y="2279"/>
              <a:ext cx="797"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dirty="0">
                  <a:solidFill>
                    <a:prstClr val="black"/>
                  </a:solidFill>
                </a:rPr>
                <a:t>1.55 : 1</a:t>
              </a:r>
            </a:p>
          </p:txBody>
        </p:sp>
      </p:grpSp>
      <p:sp>
        <p:nvSpPr>
          <p:cNvPr id="40971" name="Rectangle 11"/>
          <p:cNvSpPr>
            <a:spLocks noChangeArrowheads="1"/>
          </p:cNvSpPr>
          <p:nvPr/>
        </p:nvSpPr>
        <p:spPr bwMode="auto">
          <a:xfrm>
            <a:off x="5383307" y="3837653"/>
            <a:ext cx="4599978" cy="1382430"/>
          </a:xfrm>
          <a:prstGeom prst="rect">
            <a:avLst/>
          </a:prstGeom>
          <a:solidFill>
            <a:schemeClr val="accent3">
              <a:lumMod val="40000"/>
              <a:lumOff val="60000"/>
            </a:schemeClr>
          </a:solidFill>
          <a:ln w="57150" cmpd="thinThick">
            <a:solidFill>
              <a:srgbClr val="00279F"/>
            </a:solidFill>
            <a:miter lim="800000"/>
            <a:headEnd/>
            <a:tailEnd/>
          </a:ln>
          <a:effectLst/>
          <a:extLst/>
        </p:spPr>
        <p:txBody>
          <a:bodyPr wrap="none" lIns="90488" tIns="44450" rIns="90488" bIns="44450">
            <a:spAutoFit/>
          </a:bodyPr>
          <a:lstStyle/>
          <a:p>
            <a:pPr defTabSz="457200">
              <a:spcBef>
                <a:spcPct val="0"/>
              </a:spcBef>
            </a:pPr>
            <a:r>
              <a:rPr lang="en-US" altLang="en-US" sz="2800" dirty="0">
                <a:solidFill>
                  <a:prstClr val="black"/>
                </a:solidFill>
              </a:rPr>
              <a:t>Measures the ability</a:t>
            </a:r>
          </a:p>
          <a:p>
            <a:pPr defTabSz="457200">
              <a:spcBef>
                <a:spcPct val="0"/>
              </a:spcBef>
            </a:pPr>
            <a:r>
              <a:rPr lang="en-US" altLang="en-US" sz="2800" dirty="0">
                <a:solidFill>
                  <a:prstClr val="black"/>
                </a:solidFill>
              </a:rPr>
              <a:t>of the company to pay current</a:t>
            </a:r>
          </a:p>
          <a:p>
            <a:pPr defTabSz="457200">
              <a:spcBef>
                <a:spcPct val="0"/>
              </a:spcBef>
            </a:pPr>
            <a:r>
              <a:rPr lang="en-US" altLang="en-US" sz="2800" dirty="0">
                <a:solidFill>
                  <a:prstClr val="black"/>
                </a:solidFill>
              </a:rPr>
              <a:t>debts as they become due.</a:t>
            </a:r>
          </a:p>
        </p:txBody>
      </p:sp>
      <p:grpSp>
        <p:nvGrpSpPr>
          <p:cNvPr id="40975" name="Group 15"/>
          <p:cNvGrpSpPr>
            <a:grpSpLocks/>
          </p:cNvGrpSpPr>
          <p:nvPr/>
        </p:nvGrpSpPr>
        <p:grpSpPr bwMode="auto">
          <a:xfrm>
            <a:off x="4562570" y="1478632"/>
            <a:ext cx="5032377" cy="950914"/>
            <a:chOff x="934" y="1559"/>
            <a:chExt cx="3170" cy="599"/>
          </a:xfrm>
        </p:grpSpPr>
        <p:sp>
          <p:nvSpPr>
            <p:cNvPr id="40972" name="Rectangle 12"/>
            <p:cNvSpPr>
              <a:spLocks noChangeArrowheads="1"/>
            </p:cNvSpPr>
            <p:nvPr/>
          </p:nvSpPr>
          <p:spPr bwMode="auto">
            <a:xfrm>
              <a:off x="934" y="1559"/>
              <a:ext cx="814"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Current</a:t>
              </a:r>
            </a:p>
            <a:p>
              <a:pPr defTabSz="457200">
                <a:spcBef>
                  <a:spcPct val="0"/>
                </a:spcBef>
              </a:pPr>
              <a:r>
                <a:rPr lang="en-US" altLang="en-US" sz="2800">
                  <a:solidFill>
                    <a:prstClr val="black"/>
                  </a:solidFill>
                </a:rPr>
                <a:t>Ratio</a:t>
              </a:r>
            </a:p>
          </p:txBody>
        </p:sp>
        <p:sp>
          <p:nvSpPr>
            <p:cNvPr id="40973" name="Rectangle 13"/>
            <p:cNvSpPr>
              <a:spLocks noChangeArrowheads="1"/>
            </p:cNvSpPr>
            <p:nvPr/>
          </p:nvSpPr>
          <p:spPr bwMode="auto">
            <a:xfrm>
              <a:off x="2242" y="1559"/>
              <a:ext cx="1862"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dirty="0">
                  <a:solidFill>
                    <a:prstClr val="black"/>
                  </a:solidFill>
                </a:rPr>
                <a:t>    Current Assets    </a:t>
              </a:r>
              <a:endParaRPr lang="en-US" altLang="en-US" sz="2800" dirty="0">
                <a:solidFill>
                  <a:prstClr val="black"/>
                </a:solidFill>
              </a:endParaRPr>
            </a:p>
            <a:p>
              <a:pPr defTabSz="457200">
                <a:spcBef>
                  <a:spcPct val="0"/>
                </a:spcBef>
              </a:pPr>
              <a:r>
                <a:rPr lang="en-US" altLang="en-US" sz="2800" dirty="0">
                  <a:solidFill>
                    <a:prstClr val="black"/>
                  </a:solidFill>
                </a:rPr>
                <a:t>Current Liabilities</a:t>
              </a:r>
            </a:p>
          </p:txBody>
        </p:sp>
        <p:sp>
          <p:nvSpPr>
            <p:cNvPr id="40974" name="Rectangle 14"/>
            <p:cNvSpPr>
              <a:spLocks noChangeArrowheads="1"/>
            </p:cNvSpPr>
            <p:nvPr/>
          </p:nvSpPr>
          <p:spPr bwMode="auto">
            <a:xfrm>
              <a:off x="1847" y="1655"/>
              <a:ext cx="228"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grpSp>
      <p:graphicFrame>
        <p:nvGraphicFramePr>
          <p:cNvPr id="41012" name="Object 52"/>
          <p:cNvGraphicFramePr>
            <a:graphicFrameLocks noChangeAspect="1"/>
          </p:cNvGraphicFramePr>
          <p:nvPr>
            <p:extLst/>
          </p:nvPr>
        </p:nvGraphicFramePr>
        <p:xfrm>
          <a:off x="10248996" y="4192786"/>
          <a:ext cx="1389063" cy="1546225"/>
        </p:xfrm>
        <a:graphic>
          <a:graphicData uri="http://schemas.openxmlformats.org/presentationml/2006/ole">
            <mc:AlternateContent xmlns:mc="http://schemas.openxmlformats.org/markup-compatibility/2006">
              <mc:Choice xmlns:v="urn:schemas-microsoft-com:vml" Requires="v">
                <p:oleObj spid="_x0000_s132146" name="Clip" r:id="rId3" imgW="691200" imgH="769320" progId="MS_ClipArt_Gallery.2">
                  <p:embed/>
                </p:oleObj>
              </mc:Choice>
              <mc:Fallback>
                <p:oleObj name="Clip" r:id="rId3" imgW="691200" imgH="769320"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48996" y="4192786"/>
                        <a:ext cx="1389063" cy="154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 name="Object 19"/>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2147"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1" name="Picture 20"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36447876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971"/>
                                        </p:tgtEl>
                                        <p:attrNameLst>
                                          <p:attrName>style.visibility</p:attrName>
                                        </p:attrNameLst>
                                      </p:cBhvr>
                                      <p:to>
                                        <p:strVal val="visible"/>
                                      </p:to>
                                    </p:set>
                                    <p:animEffect transition="in" filter="wipe(left)">
                                      <p:cBhvr>
                                        <p:cTn id="7" dur="500"/>
                                        <p:tgtEl>
                                          <p:spTgt spid="40971"/>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41012"/>
                                        </p:tgtEl>
                                        <p:attrNameLst>
                                          <p:attrName>style.visibility</p:attrName>
                                        </p:attrNameLst>
                                      </p:cBhvr>
                                      <p:to>
                                        <p:strVal val="visible"/>
                                      </p:to>
                                    </p:set>
                                    <p:animEffect transition="in" filter="wipe(left)">
                                      <p:cBhvr>
                                        <p:cTn id="11" dur="500"/>
                                        <p:tgtEl>
                                          <p:spTgt spid="4101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40970"/>
                                        </p:tgtEl>
                                        <p:attrNameLst>
                                          <p:attrName>style.visibility</p:attrName>
                                        </p:attrNameLst>
                                      </p:cBhvr>
                                      <p:to>
                                        <p:strVal val="visible"/>
                                      </p:to>
                                    </p:set>
                                    <p:animEffect transition="in" filter="wipe(left)">
                                      <p:cBhvr>
                                        <p:cTn id="16" dur="500"/>
                                        <p:tgtEl>
                                          <p:spTgt spid="40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1" grpId="0" animBg="1"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a:ln/>
        </p:spPr>
        <p:txBody>
          <a:bodyPr/>
          <a:lstStyle/>
          <a:p>
            <a:pPr>
              <a:lnSpc>
                <a:spcPct val="150000"/>
              </a:lnSpc>
            </a:pPr>
            <a:r>
              <a:rPr lang="en-US" altLang="en-US" sz="4400" b="1" dirty="0">
                <a:solidFill>
                  <a:schemeClr val="tx1"/>
                </a:solidFill>
              </a:rPr>
              <a:t>Acid-Test (Quick) Ratio</a:t>
            </a:r>
          </a:p>
        </p:txBody>
      </p:sp>
      <p:sp>
        <p:nvSpPr>
          <p:cNvPr id="41998" name="Rectangle 14"/>
          <p:cNvSpPr>
            <a:spLocks noGrp="1" noChangeArrowheads="1"/>
          </p:cNvSpPr>
          <p:nvPr>
            <p:ph idx="1"/>
          </p:nvPr>
        </p:nvSpPr>
        <p:spPr>
          <a:xfrm>
            <a:off x="3599597" y="841612"/>
            <a:ext cx="8185150" cy="838200"/>
          </a:xfrm>
          <a:noFill/>
          <a:ln/>
        </p:spPr>
        <p:txBody>
          <a:bodyPr>
            <a:normAutofit/>
          </a:bodyPr>
          <a:lstStyle/>
          <a:p>
            <a:pPr algn="ctr">
              <a:buFont typeface="Monotype Sorts" pitchFamily="2" charset="2"/>
              <a:buNone/>
            </a:pPr>
            <a:r>
              <a:rPr lang="en-US" altLang="en-US" sz="4800" u="sng">
                <a:solidFill>
                  <a:srgbClr val="247C18"/>
                </a:solidFill>
                <a:effectLst>
                  <a:outerShdw blurRad="38100" dist="38100" dir="2700000" algn="tl">
                    <a:srgbClr val="000000"/>
                  </a:outerShdw>
                </a:effectLst>
              </a:rPr>
              <a:t>#2</a:t>
            </a:r>
            <a:endParaRPr lang="en-US" altLang="en-US" sz="4800">
              <a:solidFill>
                <a:srgbClr val="247C18"/>
              </a:solidFill>
              <a:effectLst>
                <a:outerShdw blurRad="38100" dist="38100" dir="2700000" algn="tl">
                  <a:srgbClr val="000000"/>
                </a:outerShdw>
              </a:effectLst>
            </a:endParaRPr>
          </a:p>
        </p:txBody>
      </p:sp>
      <p:grpSp>
        <p:nvGrpSpPr>
          <p:cNvPr id="41991" name="Group 7"/>
          <p:cNvGrpSpPr>
            <a:grpSpLocks/>
          </p:cNvGrpSpPr>
          <p:nvPr/>
        </p:nvGrpSpPr>
        <p:grpSpPr bwMode="auto">
          <a:xfrm>
            <a:off x="4550511" y="1792530"/>
            <a:ext cx="4899023" cy="950914"/>
            <a:chOff x="935" y="1559"/>
            <a:chExt cx="3086" cy="599"/>
          </a:xfrm>
        </p:grpSpPr>
        <p:sp>
          <p:nvSpPr>
            <p:cNvPr id="41988" name="Rectangle 4"/>
            <p:cNvSpPr>
              <a:spLocks noChangeArrowheads="1"/>
            </p:cNvSpPr>
            <p:nvPr/>
          </p:nvSpPr>
          <p:spPr bwMode="auto">
            <a:xfrm>
              <a:off x="2233" y="1559"/>
              <a:ext cx="1788"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a:solidFill>
                    <a:prstClr val="black"/>
                  </a:solidFill>
                </a:rPr>
                <a:t>     Quick Assets     </a:t>
              </a:r>
              <a:endParaRPr lang="en-US" altLang="en-US" sz="2800">
                <a:solidFill>
                  <a:prstClr val="black"/>
                </a:solidFill>
              </a:endParaRPr>
            </a:p>
            <a:p>
              <a:pPr defTabSz="457200">
                <a:spcBef>
                  <a:spcPct val="0"/>
                </a:spcBef>
              </a:pPr>
              <a:r>
                <a:rPr lang="en-US" altLang="en-US" sz="2800">
                  <a:solidFill>
                    <a:prstClr val="black"/>
                  </a:solidFill>
                </a:rPr>
                <a:t>Current Liabilities</a:t>
              </a:r>
            </a:p>
          </p:txBody>
        </p:sp>
        <p:sp>
          <p:nvSpPr>
            <p:cNvPr id="41989" name="Rectangle 5"/>
            <p:cNvSpPr>
              <a:spLocks noChangeArrowheads="1"/>
            </p:cNvSpPr>
            <p:nvPr/>
          </p:nvSpPr>
          <p:spPr bwMode="auto">
            <a:xfrm>
              <a:off x="1919" y="1674"/>
              <a:ext cx="228"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sp>
          <p:nvSpPr>
            <p:cNvPr id="41990" name="Rectangle 6"/>
            <p:cNvSpPr>
              <a:spLocks noChangeArrowheads="1"/>
            </p:cNvSpPr>
            <p:nvPr/>
          </p:nvSpPr>
          <p:spPr bwMode="auto">
            <a:xfrm>
              <a:off x="935" y="1559"/>
              <a:ext cx="1021"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a:solidFill>
                    <a:prstClr val="black"/>
                  </a:solidFill>
                </a:rPr>
                <a:t>Acid-Test</a:t>
              </a:r>
            </a:p>
            <a:p>
              <a:pPr defTabSz="457200">
                <a:spcBef>
                  <a:spcPct val="0"/>
                </a:spcBef>
              </a:pPr>
              <a:r>
                <a:rPr lang="en-US" altLang="en-US" sz="2800">
                  <a:solidFill>
                    <a:prstClr val="black"/>
                  </a:solidFill>
                </a:rPr>
                <a:t>Ratio</a:t>
              </a:r>
            </a:p>
          </p:txBody>
        </p:sp>
      </p:grpSp>
      <p:grpSp>
        <p:nvGrpSpPr>
          <p:cNvPr id="42025" name="Group 41"/>
          <p:cNvGrpSpPr>
            <a:grpSpLocks/>
          </p:cNvGrpSpPr>
          <p:nvPr/>
        </p:nvGrpSpPr>
        <p:grpSpPr bwMode="auto">
          <a:xfrm rot="1726480">
            <a:off x="4341134" y="3176375"/>
            <a:ext cx="1608138" cy="1843088"/>
            <a:chOff x="528" y="2784"/>
            <a:chExt cx="1013" cy="1161"/>
          </a:xfrm>
        </p:grpSpPr>
        <p:sp>
          <p:nvSpPr>
            <p:cNvPr id="42000" name="Freeform 16"/>
            <p:cNvSpPr>
              <a:spLocks/>
            </p:cNvSpPr>
            <p:nvPr/>
          </p:nvSpPr>
          <p:spPr bwMode="auto">
            <a:xfrm>
              <a:off x="575" y="3565"/>
              <a:ext cx="561" cy="305"/>
            </a:xfrm>
            <a:custGeom>
              <a:avLst/>
              <a:gdLst>
                <a:gd name="T0" fmla="*/ 134 w 561"/>
                <a:gd name="T1" fmla="*/ 0 h 305"/>
                <a:gd name="T2" fmla="*/ 0 w 561"/>
                <a:gd name="T3" fmla="*/ 19 h 305"/>
                <a:gd name="T4" fmla="*/ 0 w 561"/>
                <a:gd name="T5" fmla="*/ 27 h 305"/>
                <a:gd name="T6" fmla="*/ 0 w 561"/>
                <a:gd name="T7" fmla="*/ 37 h 305"/>
                <a:gd name="T8" fmla="*/ 0 w 561"/>
                <a:gd name="T9" fmla="*/ 49 h 305"/>
                <a:gd name="T10" fmla="*/ 2 w 561"/>
                <a:gd name="T11" fmla="*/ 60 h 305"/>
                <a:gd name="T12" fmla="*/ 7 w 561"/>
                <a:gd name="T13" fmla="*/ 74 h 305"/>
                <a:gd name="T14" fmla="*/ 14 w 561"/>
                <a:gd name="T15" fmla="*/ 88 h 305"/>
                <a:gd name="T16" fmla="*/ 24 w 561"/>
                <a:gd name="T17" fmla="*/ 104 h 305"/>
                <a:gd name="T18" fmla="*/ 39 w 561"/>
                <a:gd name="T19" fmla="*/ 121 h 305"/>
                <a:gd name="T20" fmla="*/ 60 w 561"/>
                <a:gd name="T21" fmla="*/ 138 h 305"/>
                <a:gd name="T22" fmla="*/ 87 w 561"/>
                <a:gd name="T23" fmla="*/ 158 h 305"/>
                <a:gd name="T24" fmla="*/ 119 w 561"/>
                <a:gd name="T25" fmla="*/ 177 h 305"/>
                <a:gd name="T26" fmla="*/ 159 w 561"/>
                <a:gd name="T27" fmla="*/ 198 h 305"/>
                <a:gd name="T28" fmla="*/ 207 w 561"/>
                <a:gd name="T29" fmla="*/ 220 h 305"/>
                <a:gd name="T30" fmla="*/ 264 w 561"/>
                <a:gd name="T31" fmla="*/ 243 h 305"/>
                <a:gd name="T32" fmla="*/ 331 w 561"/>
                <a:gd name="T33" fmla="*/ 267 h 305"/>
                <a:gd name="T34" fmla="*/ 407 w 561"/>
                <a:gd name="T35" fmla="*/ 293 h 305"/>
                <a:gd name="T36" fmla="*/ 430 w 561"/>
                <a:gd name="T37" fmla="*/ 298 h 305"/>
                <a:gd name="T38" fmla="*/ 451 w 561"/>
                <a:gd name="T39" fmla="*/ 303 h 305"/>
                <a:gd name="T40" fmla="*/ 471 w 561"/>
                <a:gd name="T41" fmla="*/ 305 h 305"/>
                <a:gd name="T42" fmla="*/ 488 w 561"/>
                <a:gd name="T43" fmla="*/ 305 h 305"/>
                <a:gd name="T44" fmla="*/ 504 w 561"/>
                <a:gd name="T45" fmla="*/ 304 h 305"/>
                <a:gd name="T46" fmla="*/ 519 w 561"/>
                <a:gd name="T47" fmla="*/ 302 h 305"/>
                <a:gd name="T48" fmla="*/ 531 w 561"/>
                <a:gd name="T49" fmla="*/ 297 h 305"/>
                <a:gd name="T50" fmla="*/ 541 w 561"/>
                <a:gd name="T51" fmla="*/ 293 h 305"/>
                <a:gd name="T52" fmla="*/ 549 w 561"/>
                <a:gd name="T53" fmla="*/ 287 h 305"/>
                <a:gd name="T54" fmla="*/ 555 w 561"/>
                <a:gd name="T55" fmla="*/ 280 h 305"/>
                <a:gd name="T56" fmla="*/ 558 w 561"/>
                <a:gd name="T57" fmla="*/ 273 h 305"/>
                <a:gd name="T58" fmla="*/ 561 w 561"/>
                <a:gd name="T59" fmla="*/ 266 h 305"/>
                <a:gd name="T60" fmla="*/ 560 w 561"/>
                <a:gd name="T61" fmla="*/ 258 h 305"/>
                <a:gd name="T62" fmla="*/ 556 w 561"/>
                <a:gd name="T63" fmla="*/ 250 h 305"/>
                <a:gd name="T64" fmla="*/ 550 w 561"/>
                <a:gd name="T65" fmla="*/ 242 h 305"/>
                <a:gd name="T66" fmla="*/ 542 w 561"/>
                <a:gd name="T67" fmla="*/ 235 h 305"/>
                <a:gd name="T68" fmla="*/ 531 w 561"/>
                <a:gd name="T69" fmla="*/ 228 h 305"/>
                <a:gd name="T70" fmla="*/ 517 w 561"/>
                <a:gd name="T71" fmla="*/ 220 h 305"/>
                <a:gd name="T72" fmla="*/ 500 w 561"/>
                <a:gd name="T73" fmla="*/ 213 h 305"/>
                <a:gd name="T74" fmla="*/ 480 w 561"/>
                <a:gd name="T75" fmla="*/ 205 h 305"/>
                <a:gd name="T76" fmla="*/ 458 w 561"/>
                <a:gd name="T77" fmla="*/ 197 h 305"/>
                <a:gd name="T78" fmla="*/ 434 w 561"/>
                <a:gd name="T79" fmla="*/ 188 h 305"/>
                <a:gd name="T80" fmla="*/ 409 w 561"/>
                <a:gd name="T81" fmla="*/ 177 h 305"/>
                <a:gd name="T82" fmla="*/ 381 w 561"/>
                <a:gd name="T83" fmla="*/ 166 h 305"/>
                <a:gd name="T84" fmla="*/ 352 w 561"/>
                <a:gd name="T85" fmla="*/ 153 h 305"/>
                <a:gd name="T86" fmla="*/ 323 w 561"/>
                <a:gd name="T87" fmla="*/ 138 h 305"/>
                <a:gd name="T88" fmla="*/ 291 w 561"/>
                <a:gd name="T89" fmla="*/ 121 h 305"/>
                <a:gd name="T90" fmla="*/ 260 w 561"/>
                <a:gd name="T91" fmla="*/ 103 h 305"/>
                <a:gd name="T92" fmla="*/ 228 w 561"/>
                <a:gd name="T93" fmla="*/ 81 h 305"/>
                <a:gd name="T94" fmla="*/ 197 w 561"/>
                <a:gd name="T95" fmla="*/ 57 h 305"/>
                <a:gd name="T96" fmla="*/ 165 w 561"/>
                <a:gd name="T97" fmla="*/ 30 h 305"/>
                <a:gd name="T98" fmla="*/ 134 w 561"/>
                <a:gd name="T99"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1" h="305">
                  <a:moveTo>
                    <a:pt x="134" y="0"/>
                  </a:moveTo>
                  <a:lnTo>
                    <a:pt x="0" y="19"/>
                  </a:lnTo>
                  <a:lnTo>
                    <a:pt x="0" y="27"/>
                  </a:lnTo>
                  <a:lnTo>
                    <a:pt x="0" y="37"/>
                  </a:lnTo>
                  <a:lnTo>
                    <a:pt x="0" y="49"/>
                  </a:lnTo>
                  <a:lnTo>
                    <a:pt x="2" y="60"/>
                  </a:lnTo>
                  <a:lnTo>
                    <a:pt x="7" y="74"/>
                  </a:lnTo>
                  <a:lnTo>
                    <a:pt x="14" y="88"/>
                  </a:lnTo>
                  <a:lnTo>
                    <a:pt x="24" y="104"/>
                  </a:lnTo>
                  <a:lnTo>
                    <a:pt x="39" y="121"/>
                  </a:lnTo>
                  <a:lnTo>
                    <a:pt x="60" y="138"/>
                  </a:lnTo>
                  <a:lnTo>
                    <a:pt x="87" y="158"/>
                  </a:lnTo>
                  <a:lnTo>
                    <a:pt x="119" y="177"/>
                  </a:lnTo>
                  <a:lnTo>
                    <a:pt x="159" y="198"/>
                  </a:lnTo>
                  <a:lnTo>
                    <a:pt x="207" y="220"/>
                  </a:lnTo>
                  <a:lnTo>
                    <a:pt x="264" y="243"/>
                  </a:lnTo>
                  <a:lnTo>
                    <a:pt x="331" y="267"/>
                  </a:lnTo>
                  <a:lnTo>
                    <a:pt x="407" y="293"/>
                  </a:lnTo>
                  <a:lnTo>
                    <a:pt x="430" y="298"/>
                  </a:lnTo>
                  <a:lnTo>
                    <a:pt x="451" y="303"/>
                  </a:lnTo>
                  <a:lnTo>
                    <a:pt x="471" y="305"/>
                  </a:lnTo>
                  <a:lnTo>
                    <a:pt x="488" y="305"/>
                  </a:lnTo>
                  <a:lnTo>
                    <a:pt x="504" y="304"/>
                  </a:lnTo>
                  <a:lnTo>
                    <a:pt x="519" y="302"/>
                  </a:lnTo>
                  <a:lnTo>
                    <a:pt x="531" y="297"/>
                  </a:lnTo>
                  <a:lnTo>
                    <a:pt x="541" y="293"/>
                  </a:lnTo>
                  <a:lnTo>
                    <a:pt x="549" y="287"/>
                  </a:lnTo>
                  <a:lnTo>
                    <a:pt x="555" y="280"/>
                  </a:lnTo>
                  <a:lnTo>
                    <a:pt x="558" y="273"/>
                  </a:lnTo>
                  <a:lnTo>
                    <a:pt x="561" y="266"/>
                  </a:lnTo>
                  <a:lnTo>
                    <a:pt x="560" y="258"/>
                  </a:lnTo>
                  <a:lnTo>
                    <a:pt x="556" y="250"/>
                  </a:lnTo>
                  <a:lnTo>
                    <a:pt x="550" y="242"/>
                  </a:lnTo>
                  <a:lnTo>
                    <a:pt x="542" y="235"/>
                  </a:lnTo>
                  <a:lnTo>
                    <a:pt x="531" y="228"/>
                  </a:lnTo>
                  <a:lnTo>
                    <a:pt x="517" y="220"/>
                  </a:lnTo>
                  <a:lnTo>
                    <a:pt x="500" y="213"/>
                  </a:lnTo>
                  <a:lnTo>
                    <a:pt x="480" y="205"/>
                  </a:lnTo>
                  <a:lnTo>
                    <a:pt x="458" y="197"/>
                  </a:lnTo>
                  <a:lnTo>
                    <a:pt x="434" y="188"/>
                  </a:lnTo>
                  <a:lnTo>
                    <a:pt x="409" y="177"/>
                  </a:lnTo>
                  <a:lnTo>
                    <a:pt x="381" y="166"/>
                  </a:lnTo>
                  <a:lnTo>
                    <a:pt x="352" y="153"/>
                  </a:lnTo>
                  <a:lnTo>
                    <a:pt x="323" y="138"/>
                  </a:lnTo>
                  <a:lnTo>
                    <a:pt x="291" y="121"/>
                  </a:lnTo>
                  <a:lnTo>
                    <a:pt x="260" y="103"/>
                  </a:lnTo>
                  <a:lnTo>
                    <a:pt x="228" y="81"/>
                  </a:lnTo>
                  <a:lnTo>
                    <a:pt x="197" y="57"/>
                  </a:lnTo>
                  <a:lnTo>
                    <a:pt x="165" y="30"/>
                  </a:lnTo>
                  <a:lnTo>
                    <a:pt x="134"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01" name="Freeform 17"/>
            <p:cNvSpPr>
              <a:spLocks/>
            </p:cNvSpPr>
            <p:nvPr/>
          </p:nvSpPr>
          <p:spPr bwMode="auto">
            <a:xfrm>
              <a:off x="576" y="3687"/>
              <a:ext cx="450" cy="207"/>
            </a:xfrm>
            <a:custGeom>
              <a:avLst/>
              <a:gdLst>
                <a:gd name="T0" fmla="*/ 28 w 450"/>
                <a:gd name="T1" fmla="*/ 6 h 207"/>
                <a:gd name="T2" fmla="*/ 29 w 450"/>
                <a:gd name="T3" fmla="*/ 7 h 207"/>
                <a:gd name="T4" fmla="*/ 30 w 450"/>
                <a:gd name="T5" fmla="*/ 9 h 207"/>
                <a:gd name="T6" fmla="*/ 35 w 450"/>
                <a:gd name="T7" fmla="*/ 14 h 207"/>
                <a:gd name="T8" fmla="*/ 42 w 450"/>
                <a:gd name="T9" fmla="*/ 21 h 207"/>
                <a:gd name="T10" fmla="*/ 51 w 450"/>
                <a:gd name="T11" fmla="*/ 29 h 207"/>
                <a:gd name="T12" fmla="*/ 64 w 450"/>
                <a:gd name="T13" fmla="*/ 38 h 207"/>
                <a:gd name="T14" fmla="*/ 80 w 450"/>
                <a:gd name="T15" fmla="*/ 50 h 207"/>
                <a:gd name="T16" fmla="*/ 99 w 450"/>
                <a:gd name="T17" fmla="*/ 62 h 207"/>
                <a:gd name="T18" fmla="*/ 124 w 450"/>
                <a:gd name="T19" fmla="*/ 76 h 207"/>
                <a:gd name="T20" fmla="*/ 152 w 450"/>
                <a:gd name="T21" fmla="*/ 92 h 207"/>
                <a:gd name="T22" fmla="*/ 187 w 450"/>
                <a:gd name="T23" fmla="*/ 108 h 207"/>
                <a:gd name="T24" fmla="*/ 227 w 450"/>
                <a:gd name="T25" fmla="*/ 127 h 207"/>
                <a:gd name="T26" fmla="*/ 273 w 450"/>
                <a:gd name="T27" fmla="*/ 145 h 207"/>
                <a:gd name="T28" fmla="*/ 325 w 450"/>
                <a:gd name="T29" fmla="*/ 165 h 207"/>
                <a:gd name="T30" fmla="*/ 384 w 450"/>
                <a:gd name="T31" fmla="*/ 186 h 207"/>
                <a:gd name="T32" fmla="*/ 450 w 450"/>
                <a:gd name="T33" fmla="*/ 207 h 207"/>
                <a:gd name="T34" fmla="*/ 433 w 450"/>
                <a:gd name="T35" fmla="*/ 205 h 207"/>
                <a:gd name="T36" fmla="*/ 412 w 450"/>
                <a:gd name="T37" fmla="*/ 200 h 207"/>
                <a:gd name="T38" fmla="*/ 388 w 450"/>
                <a:gd name="T39" fmla="*/ 196 h 207"/>
                <a:gd name="T40" fmla="*/ 362 w 450"/>
                <a:gd name="T41" fmla="*/ 189 h 207"/>
                <a:gd name="T42" fmla="*/ 333 w 450"/>
                <a:gd name="T43" fmla="*/ 181 h 207"/>
                <a:gd name="T44" fmla="*/ 303 w 450"/>
                <a:gd name="T45" fmla="*/ 172 h 207"/>
                <a:gd name="T46" fmla="*/ 272 w 450"/>
                <a:gd name="T47" fmla="*/ 161 h 207"/>
                <a:gd name="T48" fmla="*/ 240 w 450"/>
                <a:gd name="T49" fmla="*/ 149 h 207"/>
                <a:gd name="T50" fmla="*/ 206 w 450"/>
                <a:gd name="T51" fmla="*/ 136 h 207"/>
                <a:gd name="T52" fmla="*/ 174 w 450"/>
                <a:gd name="T53" fmla="*/ 121 h 207"/>
                <a:gd name="T54" fmla="*/ 142 w 450"/>
                <a:gd name="T55" fmla="*/ 105 h 207"/>
                <a:gd name="T56" fmla="*/ 110 w 450"/>
                <a:gd name="T57" fmla="*/ 87 h 207"/>
                <a:gd name="T58" fmla="*/ 80 w 450"/>
                <a:gd name="T59" fmla="*/ 67 h 207"/>
                <a:gd name="T60" fmla="*/ 51 w 450"/>
                <a:gd name="T61" fmla="*/ 46 h 207"/>
                <a:gd name="T62" fmla="*/ 25 w 450"/>
                <a:gd name="T63" fmla="*/ 24 h 207"/>
                <a:gd name="T64" fmla="*/ 0 w 450"/>
                <a:gd name="T65" fmla="*/ 0 h 207"/>
                <a:gd name="T66" fmla="*/ 28 w 450"/>
                <a:gd name="T67" fmla="*/ 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0" h="207">
                  <a:moveTo>
                    <a:pt x="28" y="6"/>
                  </a:moveTo>
                  <a:lnTo>
                    <a:pt x="29" y="7"/>
                  </a:lnTo>
                  <a:lnTo>
                    <a:pt x="30" y="9"/>
                  </a:lnTo>
                  <a:lnTo>
                    <a:pt x="35" y="14"/>
                  </a:lnTo>
                  <a:lnTo>
                    <a:pt x="42" y="21"/>
                  </a:lnTo>
                  <a:lnTo>
                    <a:pt x="51" y="29"/>
                  </a:lnTo>
                  <a:lnTo>
                    <a:pt x="64" y="38"/>
                  </a:lnTo>
                  <a:lnTo>
                    <a:pt x="80" y="50"/>
                  </a:lnTo>
                  <a:lnTo>
                    <a:pt x="99" y="62"/>
                  </a:lnTo>
                  <a:lnTo>
                    <a:pt x="124" y="76"/>
                  </a:lnTo>
                  <a:lnTo>
                    <a:pt x="152" y="92"/>
                  </a:lnTo>
                  <a:lnTo>
                    <a:pt x="187" y="108"/>
                  </a:lnTo>
                  <a:lnTo>
                    <a:pt x="227" y="127"/>
                  </a:lnTo>
                  <a:lnTo>
                    <a:pt x="273" y="145"/>
                  </a:lnTo>
                  <a:lnTo>
                    <a:pt x="325" y="165"/>
                  </a:lnTo>
                  <a:lnTo>
                    <a:pt x="384" y="186"/>
                  </a:lnTo>
                  <a:lnTo>
                    <a:pt x="450" y="207"/>
                  </a:lnTo>
                  <a:lnTo>
                    <a:pt x="433" y="205"/>
                  </a:lnTo>
                  <a:lnTo>
                    <a:pt x="412" y="200"/>
                  </a:lnTo>
                  <a:lnTo>
                    <a:pt x="388" y="196"/>
                  </a:lnTo>
                  <a:lnTo>
                    <a:pt x="362" y="189"/>
                  </a:lnTo>
                  <a:lnTo>
                    <a:pt x="333" y="181"/>
                  </a:lnTo>
                  <a:lnTo>
                    <a:pt x="303" y="172"/>
                  </a:lnTo>
                  <a:lnTo>
                    <a:pt x="272" y="161"/>
                  </a:lnTo>
                  <a:lnTo>
                    <a:pt x="240" y="149"/>
                  </a:lnTo>
                  <a:lnTo>
                    <a:pt x="206" y="136"/>
                  </a:lnTo>
                  <a:lnTo>
                    <a:pt x="174" y="121"/>
                  </a:lnTo>
                  <a:lnTo>
                    <a:pt x="142" y="105"/>
                  </a:lnTo>
                  <a:lnTo>
                    <a:pt x="110" y="87"/>
                  </a:lnTo>
                  <a:lnTo>
                    <a:pt x="80" y="67"/>
                  </a:lnTo>
                  <a:lnTo>
                    <a:pt x="51" y="46"/>
                  </a:lnTo>
                  <a:lnTo>
                    <a:pt x="25" y="24"/>
                  </a:lnTo>
                  <a:lnTo>
                    <a:pt x="0" y="0"/>
                  </a:lnTo>
                  <a:lnTo>
                    <a:pt x="28" y="6"/>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02" name="Freeform 18"/>
            <p:cNvSpPr>
              <a:spLocks/>
            </p:cNvSpPr>
            <p:nvPr/>
          </p:nvSpPr>
          <p:spPr bwMode="auto">
            <a:xfrm>
              <a:off x="603" y="3752"/>
              <a:ext cx="60" cy="57"/>
            </a:xfrm>
            <a:custGeom>
              <a:avLst/>
              <a:gdLst>
                <a:gd name="T0" fmla="*/ 18 w 60"/>
                <a:gd name="T1" fmla="*/ 0 h 57"/>
                <a:gd name="T2" fmla="*/ 52 w 60"/>
                <a:gd name="T3" fmla="*/ 11 h 57"/>
                <a:gd name="T4" fmla="*/ 60 w 60"/>
                <a:gd name="T5" fmla="*/ 51 h 57"/>
                <a:gd name="T6" fmla="*/ 24 w 60"/>
                <a:gd name="T7" fmla="*/ 57 h 57"/>
                <a:gd name="T8" fmla="*/ 0 w 60"/>
                <a:gd name="T9" fmla="*/ 25 h 57"/>
                <a:gd name="T10" fmla="*/ 18 w 60"/>
                <a:gd name="T11" fmla="*/ 0 h 57"/>
              </a:gdLst>
              <a:ahLst/>
              <a:cxnLst>
                <a:cxn ang="0">
                  <a:pos x="T0" y="T1"/>
                </a:cxn>
                <a:cxn ang="0">
                  <a:pos x="T2" y="T3"/>
                </a:cxn>
                <a:cxn ang="0">
                  <a:pos x="T4" y="T5"/>
                </a:cxn>
                <a:cxn ang="0">
                  <a:pos x="T6" y="T7"/>
                </a:cxn>
                <a:cxn ang="0">
                  <a:pos x="T8" y="T9"/>
                </a:cxn>
                <a:cxn ang="0">
                  <a:pos x="T10" y="T11"/>
                </a:cxn>
              </a:cxnLst>
              <a:rect l="0" t="0" r="r" b="b"/>
              <a:pathLst>
                <a:path w="60" h="57">
                  <a:moveTo>
                    <a:pt x="18" y="0"/>
                  </a:moveTo>
                  <a:lnTo>
                    <a:pt x="52" y="11"/>
                  </a:lnTo>
                  <a:lnTo>
                    <a:pt x="60" y="51"/>
                  </a:lnTo>
                  <a:lnTo>
                    <a:pt x="24" y="57"/>
                  </a:lnTo>
                  <a:lnTo>
                    <a:pt x="0" y="25"/>
                  </a:lnTo>
                  <a:lnTo>
                    <a:pt x="1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03" name="Freeform 19"/>
            <p:cNvSpPr>
              <a:spLocks/>
            </p:cNvSpPr>
            <p:nvPr/>
          </p:nvSpPr>
          <p:spPr bwMode="auto">
            <a:xfrm>
              <a:off x="909" y="3892"/>
              <a:ext cx="62" cy="53"/>
            </a:xfrm>
            <a:custGeom>
              <a:avLst/>
              <a:gdLst>
                <a:gd name="T0" fmla="*/ 46 w 62"/>
                <a:gd name="T1" fmla="*/ 2 h 53"/>
                <a:gd name="T2" fmla="*/ 62 w 62"/>
                <a:gd name="T3" fmla="*/ 32 h 53"/>
                <a:gd name="T4" fmla="*/ 38 w 62"/>
                <a:gd name="T5" fmla="*/ 53 h 53"/>
                <a:gd name="T6" fmla="*/ 0 w 62"/>
                <a:gd name="T7" fmla="*/ 35 h 53"/>
                <a:gd name="T8" fmla="*/ 12 w 62"/>
                <a:gd name="T9" fmla="*/ 0 h 53"/>
                <a:gd name="T10" fmla="*/ 46 w 62"/>
                <a:gd name="T11" fmla="*/ 2 h 53"/>
              </a:gdLst>
              <a:ahLst/>
              <a:cxnLst>
                <a:cxn ang="0">
                  <a:pos x="T0" y="T1"/>
                </a:cxn>
                <a:cxn ang="0">
                  <a:pos x="T2" y="T3"/>
                </a:cxn>
                <a:cxn ang="0">
                  <a:pos x="T4" y="T5"/>
                </a:cxn>
                <a:cxn ang="0">
                  <a:pos x="T6" y="T7"/>
                </a:cxn>
                <a:cxn ang="0">
                  <a:pos x="T8" y="T9"/>
                </a:cxn>
                <a:cxn ang="0">
                  <a:pos x="T10" y="T11"/>
                </a:cxn>
              </a:cxnLst>
              <a:rect l="0" t="0" r="r" b="b"/>
              <a:pathLst>
                <a:path w="62" h="53">
                  <a:moveTo>
                    <a:pt x="46" y="2"/>
                  </a:moveTo>
                  <a:lnTo>
                    <a:pt x="62" y="32"/>
                  </a:lnTo>
                  <a:lnTo>
                    <a:pt x="38" y="53"/>
                  </a:lnTo>
                  <a:lnTo>
                    <a:pt x="0" y="35"/>
                  </a:lnTo>
                  <a:lnTo>
                    <a:pt x="12" y="0"/>
                  </a:lnTo>
                  <a:lnTo>
                    <a:pt x="46" y="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04" name="Freeform 20"/>
            <p:cNvSpPr>
              <a:spLocks/>
            </p:cNvSpPr>
            <p:nvPr/>
          </p:nvSpPr>
          <p:spPr bwMode="auto">
            <a:xfrm>
              <a:off x="841" y="2938"/>
              <a:ext cx="395" cy="559"/>
            </a:xfrm>
            <a:custGeom>
              <a:avLst/>
              <a:gdLst>
                <a:gd name="T0" fmla="*/ 176 w 395"/>
                <a:gd name="T1" fmla="*/ 6 h 559"/>
                <a:gd name="T2" fmla="*/ 182 w 395"/>
                <a:gd name="T3" fmla="*/ 5 h 559"/>
                <a:gd name="T4" fmla="*/ 197 w 395"/>
                <a:gd name="T5" fmla="*/ 2 h 559"/>
                <a:gd name="T6" fmla="*/ 219 w 395"/>
                <a:gd name="T7" fmla="*/ 0 h 559"/>
                <a:gd name="T8" fmla="*/ 245 w 395"/>
                <a:gd name="T9" fmla="*/ 0 h 559"/>
                <a:gd name="T10" fmla="*/ 274 w 395"/>
                <a:gd name="T11" fmla="*/ 5 h 559"/>
                <a:gd name="T12" fmla="*/ 303 w 395"/>
                <a:gd name="T13" fmla="*/ 15 h 559"/>
                <a:gd name="T14" fmla="*/ 329 w 395"/>
                <a:gd name="T15" fmla="*/ 34 h 559"/>
                <a:gd name="T16" fmla="*/ 350 w 395"/>
                <a:gd name="T17" fmla="*/ 61 h 559"/>
                <a:gd name="T18" fmla="*/ 357 w 395"/>
                <a:gd name="T19" fmla="*/ 90 h 559"/>
                <a:gd name="T20" fmla="*/ 366 w 395"/>
                <a:gd name="T21" fmla="*/ 147 h 559"/>
                <a:gd name="T22" fmla="*/ 374 w 395"/>
                <a:gd name="T23" fmla="*/ 223 h 559"/>
                <a:gd name="T24" fmla="*/ 383 w 395"/>
                <a:gd name="T25" fmla="*/ 310 h 559"/>
                <a:gd name="T26" fmla="*/ 389 w 395"/>
                <a:gd name="T27" fmla="*/ 395 h 559"/>
                <a:gd name="T28" fmla="*/ 394 w 395"/>
                <a:gd name="T29" fmla="*/ 472 h 559"/>
                <a:gd name="T30" fmla="*/ 395 w 395"/>
                <a:gd name="T31" fmla="*/ 529 h 559"/>
                <a:gd name="T32" fmla="*/ 391 w 395"/>
                <a:gd name="T33" fmla="*/ 559 h 559"/>
                <a:gd name="T34" fmla="*/ 379 w 395"/>
                <a:gd name="T35" fmla="*/ 551 h 559"/>
                <a:gd name="T36" fmla="*/ 365 w 395"/>
                <a:gd name="T37" fmla="*/ 542 h 559"/>
                <a:gd name="T38" fmla="*/ 348 w 395"/>
                <a:gd name="T39" fmla="*/ 534 h 559"/>
                <a:gd name="T40" fmla="*/ 329 w 395"/>
                <a:gd name="T41" fmla="*/ 526 h 559"/>
                <a:gd name="T42" fmla="*/ 310 w 395"/>
                <a:gd name="T43" fmla="*/ 518 h 559"/>
                <a:gd name="T44" fmla="*/ 289 w 395"/>
                <a:gd name="T45" fmla="*/ 511 h 559"/>
                <a:gd name="T46" fmla="*/ 267 w 395"/>
                <a:gd name="T47" fmla="*/ 504 h 559"/>
                <a:gd name="T48" fmla="*/ 245 w 395"/>
                <a:gd name="T49" fmla="*/ 497 h 559"/>
                <a:gd name="T50" fmla="*/ 225 w 395"/>
                <a:gd name="T51" fmla="*/ 492 h 559"/>
                <a:gd name="T52" fmla="*/ 204 w 395"/>
                <a:gd name="T53" fmla="*/ 487 h 559"/>
                <a:gd name="T54" fmla="*/ 183 w 395"/>
                <a:gd name="T55" fmla="*/ 481 h 559"/>
                <a:gd name="T56" fmla="*/ 165 w 395"/>
                <a:gd name="T57" fmla="*/ 478 h 559"/>
                <a:gd name="T58" fmla="*/ 149 w 395"/>
                <a:gd name="T59" fmla="*/ 474 h 559"/>
                <a:gd name="T60" fmla="*/ 134 w 395"/>
                <a:gd name="T61" fmla="*/ 472 h 559"/>
                <a:gd name="T62" fmla="*/ 121 w 395"/>
                <a:gd name="T63" fmla="*/ 471 h 559"/>
                <a:gd name="T64" fmla="*/ 112 w 395"/>
                <a:gd name="T65" fmla="*/ 470 h 559"/>
                <a:gd name="T66" fmla="*/ 97 w 395"/>
                <a:gd name="T67" fmla="*/ 465 h 559"/>
                <a:gd name="T68" fmla="*/ 81 w 395"/>
                <a:gd name="T69" fmla="*/ 452 h 559"/>
                <a:gd name="T70" fmla="*/ 65 w 395"/>
                <a:gd name="T71" fmla="*/ 436 h 559"/>
                <a:gd name="T72" fmla="*/ 48 w 395"/>
                <a:gd name="T73" fmla="*/ 416 h 559"/>
                <a:gd name="T74" fmla="*/ 33 w 395"/>
                <a:gd name="T75" fmla="*/ 395 h 559"/>
                <a:gd name="T76" fmla="*/ 21 w 395"/>
                <a:gd name="T77" fmla="*/ 373 h 559"/>
                <a:gd name="T78" fmla="*/ 9 w 395"/>
                <a:gd name="T79" fmla="*/ 355 h 559"/>
                <a:gd name="T80" fmla="*/ 0 w 395"/>
                <a:gd name="T81" fmla="*/ 340 h 559"/>
                <a:gd name="T82" fmla="*/ 17 w 395"/>
                <a:gd name="T83" fmla="*/ 329 h 559"/>
                <a:gd name="T84" fmla="*/ 35 w 395"/>
                <a:gd name="T85" fmla="*/ 318 h 559"/>
                <a:gd name="T86" fmla="*/ 52 w 395"/>
                <a:gd name="T87" fmla="*/ 304 h 559"/>
                <a:gd name="T88" fmla="*/ 68 w 395"/>
                <a:gd name="T89" fmla="*/ 290 h 559"/>
                <a:gd name="T90" fmla="*/ 82 w 395"/>
                <a:gd name="T91" fmla="*/ 276 h 559"/>
                <a:gd name="T92" fmla="*/ 93 w 395"/>
                <a:gd name="T93" fmla="*/ 261 h 559"/>
                <a:gd name="T94" fmla="*/ 101 w 395"/>
                <a:gd name="T95" fmla="*/ 246 h 559"/>
                <a:gd name="T96" fmla="*/ 106 w 395"/>
                <a:gd name="T97" fmla="*/ 231 h 559"/>
                <a:gd name="T98" fmla="*/ 108 w 395"/>
                <a:gd name="T99" fmla="*/ 211 h 559"/>
                <a:gd name="T100" fmla="*/ 112 w 395"/>
                <a:gd name="T101" fmla="*/ 180 h 559"/>
                <a:gd name="T102" fmla="*/ 118 w 395"/>
                <a:gd name="T103" fmla="*/ 143 h 559"/>
                <a:gd name="T104" fmla="*/ 124 w 395"/>
                <a:gd name="T105" fmla="*/ 104 h 559"/>
                <a:gd name="T106" fmla="*/ 134 w 395"/>
                <a:gd name="T107" fmla="*/ 67 h 559"/>
                <a:gd name="T108" fmla="*/ 145 w 395"/>
                <a:gd name="T109" fmla="*/ 36 h 559"/>
                <a:gd name="T110" fmla="*/ 159 w 395"/>
                <a:gd name="T111" fmla="*/ 14 h 559"/>
                <a:gd name="T112" fmla="*/ 176 w 395"/>
                <a:gd name="T113" fmla="*/ 6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5" h="559">
                  <a:moveTo>
                    <a:pt x="176" y="6"/>
                  </a:moveTo>
                  <a:lnTo>
                    <a:pt x="182" y="5"/>
                  </a:lnTo>
                  <a:lnTo>
                    <a:pt x="197" y="2"/>
                  </a:lnTo>
                  <a:lnTo>
                    <a:pt x="219" y="0"/>
                  </a:lnTo>
                  <a:lnTo>
                    <a:pt x="245" y="0"/>
                  </a:lnTo>
                  <a:lnTo>
                    <a:pt x="274" y="5"/>
                  </a:lnTo>
                  <a:lnTo>
                    <a:pt x="303" y="15"/>
                  </a:lnTo>
                  <a:lnTo>
                    <a:pt x="329" y="34"/>
                  </a:lnTo>
                  <a:lnTo>
                    <a:pt x="350" y="61"/>
                  </a:lnTo>
                  <a:lnTo>
                    <a:pt x="357" y="90"/>
                  </a:lnTo>
                  <a:lnTo>
                    <a:pt x="366" y="147"/>
                  </a:lnTo>
                  <a:lnTo>
                    <a:pt x="374" y="223"/>
                  </a:lnTo>
                  <a:lnTo>
                    <a:pt x="383" y="310"/>
                  </a:lnTo>
                  <a:lnTo>
                    <a:pt x="389" y="395"/>
                  </a:lnTo>
                  <a:lnTo>
                    <a:pt x="394" y="472"/>
                  </a:lnTo>
                  <a:lnTo>
                    <a:pt x="395" y="529"/>
                  </a:lnTo>
                  <a:lnTo>
                    <a:pt x="391" y="559"/>
                  </a:lnTo>
                  <a:lnTo>
                    <a:pt x="379" y="551"/>
                  </a:lnTo>
                  <a:lnTo>
                    <a:pt x="365" y="542"/>
                  </a:lnTo>
                  <a:lnTo>
                    <a:pt x="348" y="534"/>
                  </a:lnTo>
                  <a:lnTo>
                    <a:pt x="329" y="526"/>
                  </a:lnTo>
                  <a:lnTo>
                    <a:pt x="310" y="518"/>
                  </a:lnTo>
                  <a:lnTo>
                    <a:pt x="289" y="511"/>
                  </a:lnTo>
                  <a:lnTo>
                    <a:pt x="267" y="504"/>
                  </a:lnTo>
                  <a:lnTo>
                    <a:pt x="245" y="497"/>
                  </a:lnTo>
                  <a:lnTo>
                    <a:pt x="225" y="492"/>
                  </a:lnTo>
                  <a:lnTo>
                    <a:pt x="204" y="487"/>
                  </a:lnTo>
                  <a:lnTo>
                    <a:pt x="183" y="481"/>
                  </a:lnTo>
                  <a:lnTo>
                    <a:pt x="165" y="478"/>
                  </a:lnTo>
                  <a:lnTo>
                    <a:pt x="149" y="474"/>
                  </a:lnTo>
                  <a:lnTo>
                    <a:pt x="134" y="472"/>
                  </a:lnTo>
                  <a:lnTo>
                    <a:pt x="121" y="471"/>
                  </a:lnTo>
                  <a:lnTo>
                    <a:pt x="112" y="470"/>
                  </a:lnTo>
                  <a:lnTo>
                    <a:pt x="97" y="465"/>
                  </a:lnTo>
                  <a:lnTo>
                    <a:pt x="81" y="452"/>
                  </a:lnTo>
                  <a:lnTo>
                    <a:pt x="65" y="436"/>
                  </a:lnTo>
                  <a:lnTo>
                    <a:pt x="48" y="416"/>
                  </a:lnTo>
                  <a:lnTo>
                    <a:pt x="33" y="395"/>
                  </a:lnTo>
                  <a:lnTo>
                    <a:pt x="21" y="373"/>
                  </a:lnTo>
                  <a:lnTo>
                    <a:pt x="9" y="355"/>
                  </a:lnTo>
                  <a:lnTo>
                    <a:pt x="0" y="340"/>
                  </a:lnTo>
                  <a:lnTo>
                    <a:pt x="17" y="329"/>
                  </a:lnTo>
                  <a:lnTo>
                    <a:pt x="35" y="318"/>
                  </a:lnTo>
                  <a:lnTo>
                    <a:pt x="52" y="304"/>
                  </a:lnTo>
                  <a:lnTo>
                    <a:pt x="68" y="290"/>
                  </a:lnTo>
                  <a:lnTo>
                    <a:pt x="82" y="276"/>
                  </a:lnTo>
                  <a:lnTo>
                    <a:pt x="93" y="261"/>
                  </a:lnTo>
                  <a:lnTo>
                    <a:pt x="101" y="246"/>
                  </a:lnTo>
                  <a:lnTo>
                    <a:pt x="106" y="231"/>
                  </a:lnTo>
                  <a:lnTo>
                    <a:pt x="108" y="211"/>
                  </a:lnTo>
                  <a:lnTo>
                    <a:pt x="112" y="180"/>
                  </a:lnTo>
                  <a:lnTo>
                    <a:pt x="118" y="143"/>
                  </a:lnTo>
                  <a:lnTo>
                    <a:pt x="124" y="104"/>
                  </a:lnTo>
                  <a:lnTo>
                    <a:pt x="134" y="67"/>
                  </a:lnTo>
                  <a:lnTo>
                    <a:pt x="145" y="36"/>
                  </a:lnTo>
                  <a:lnTo>
                    <a:pt x="159" y="14"/>
                  </a:lnTo>
                  <a:lnTo>
                    <a:pt x="176" y="6"/>
                  </a:lnTo>
                  <a:close/>
                </a:path>
              </a:pathLst>
            </a:custGeom>
            <a:solidFill>
              <a:srgbClr val="7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05" name="Freeform 21"/>
            <p:cNvSpPr>
              <a:spLocks/>
            </p:cNvSpPr>
            <p:nvPr/>
          </p:nvSpPr>
          <p:spPr bwMode="auto">
            <a:xfrm>
              <a:off x="1167" y="2985"/>
              <a:ext cx="168" cy="146"/>
            </a:xfrm>
            <a:custGeom>
              <a:avLst/>
              <a:gdLst>
                <a:gd name="T0" fmla="*/ 0 w 168"/>
                <a:gd name="T1" fmla="*/ 31 h 146"/>
                <a:gd name="T2" fmla="*/ 26 w 168"/>
                <a:gd name="T3" fmla="*/ 0 h 146"/>
                <a:gd name="T4" fmla="*/ 168 w 168"/>
                <a:gd name="T5" fmla="*/ 80 h 146"/>
                <a:gd name="T6" fmla="*/ 143 w 168"/>
                <a:gd name="T7" fmla="*/ 146 h 146"/>
                <a:gd name="T8" fmla="*/ 101 w 168"/>
                <a:gd name="T9" fmla="*/ 112 h 146"/>
                <a:gd name="T10" fmla="*/ 33 w 168"/>
                <a:gd name="T11" fmla="*/ 115 h 146"/>
                <a:gd name="T12" fmla="*/ 0 w 168"/>
                <a:gd name="T13" fmla="*/ 31 h 146"/>
              </a:gdLst>
              <a:ahLst/>
              <a:cxnLst>
                <a:cxn ang="0">
                  <a:pos x="T0" y="T1"/>
                </a:cxn>
                <a:cxn ang="0">
                  <a:pos x="T2" y="T3"/>
                </a:cxn>
                <a:cxn ang="0">
                  <a:pos x="T4" y="T5"/>
                </a:cxn>
                <a:cxn ang="0">
                  <a:pos x="T6" y="T7"/>
                </a:cxn>
                <a:cxn ang="0">
                  <a:pos x="T8" y="T9"/>
                </a:cxn>
                <a:cxn ang="0">
                  <a:pos x="T10" y="T11"/>
                </a:cxn>
                <a:cxn ang="0">
                  <a:pos x="T12" y="T13"/>
                </a:cxn>
              </a:cxnLst>
              <a:rect l="0" t="0" r="r" b="b"/>
              <a:pathLst>
                <a:path w="168" h="146">
                  <a:moveTo>
                    <a:pt x="0" y="31"/>
                  </a:moveTo>
                  <a:lnTo>
                    <a:pt x="26" y="0"/>
                  </a:lnTo>
                  <a:lnTo>
                    <a:pt x="168" y="80"/>
                  </a:lnTo>
                  <a:lnTo>
                    <a:pt x="143" y="146"/>
                  </a:lnTo>
                  <a:lnTo>
                    <a:pt x="101" y="112"/>
                  </a:lnTo>
                  <a:lnTo>
                    <a:pt x="33" y="115"/>
                  </a:lnTo>
                  <a:lnTo>
                    <a:pt x="0" y="31"/>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06" name="Freeform 22"/>
            <p:cNvSpPr>
              <a:spLocks/>
            </p:cNvSpPr>
            <p:nvPr/>
          </p:nvSpPr>
          <p:spPr bwMode="auto">
            <a:xfrm>
              <a:off x="945" y="3509"/>
              <a:ext cx="113" cy="190"/>
            </a:xfrm>
            <a:custGeom>
              <a:avLst/>
              <a:gdLst>
                <a:gd name="T0" fmla="*/ 62 w 113"/>
                <a:gd name="T1" fmla="*/ 0 h 190"/>
                <a:gd name="T2" fmla="*/ 0 w 113"/>
                <a:gd name="T3" fmla="*/ 6 h 190"/>
                <a:gd name="T4" fmla="*/ 79 w 113"/>
                <a:gd name="T5" fmla="*/ 190 h 190"/>
                <a:gd name="T6" fmla="*/ 113 w 113"/>
                <a:gd name="T7" fmla="*/ 140 h 190"/>
                <a:gd name="T8" fmla="*/ 95 w 113"/>
                <a:gd name="T9" fmla="*/ 71 h 190"/>
                <a:gd name="T10" fmla="*/ 91 w 113"/>
                <a:gd name="T11" fmla="*/ 30 h 190"/>
                <a:gd name="T12" fmla="*/ 62 w 113"/>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113" h="190">
                  <a:moveTo>
                    <a:pt x="62" y="0"/>
                  </a:moveTo>
                  <a:lnTo>
                    <a:pt x="0" y="6"/>
                  </a:lnTo>
                  <a:lnTo>
                    <a:pt x="79" y="190"/>
                  </a:lnTo>
                  <a:lnTo>
                    <a:pt x="113" y="140"/>
                  </a:lnTo>
                  <a:lnTo>
                    <a:pt x="95" y="71"/>
                  </a:lnTo>
                  <a:lnTo>
                    <a:pt x="91" y="30"/>
                  </a:lnTo>
                  <a:lnTo>
                    <a:pt x="62" y="0"/>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07" name="Freeform 23"/>
            <p:cNvSpPr>
              <a:spLocks/>
            </p:cNvSpPr>
            <p:nvPr/>
          </p:nvSpPr>
          <p:spPr bwMode="auto">
            <a:xfrm>
              <a:off x="887" y="3593"/>
              <a:ext cx="200" cy="221"/>
            </a:xfrm>
            <a:custGeom>
              <a:avLst/>
              <a:gdLst>
                <a:gd name="T0" fmla="*/ 106 w 200"/>
                <a:gd name="T1" fmla="*/ 101 h 221"/>
                <a:gd name="T2" fmla="*/ 12 w 200"/>
                <a:gd name="T3" fmla="*/ 166 h 221"/>
                <a:gd name="T4" fmla="*/ 0 w 200"/>
                <a:gd name="T5" fmla="*/ 198 h 221"/>
                <a:gd name="T6" fmla="*/ 81 w 200"/>
                <a:gd name="T7" fmla="*/ 221 h 221"/>
                <a:gd name="T8" fmla="*/ 127 w 200"/>
                <a:gd name="T9" fmla="*/ 184 h 221"/>
                <a:gd name="T10" fmla="*/ 169 w 200"/>
                <a:gd name="T11" fmla="*/ 185 h 221"/>
                <a:gd name="T12" fmla="*/ 177 w 200"/>
                <a:gd name="T13" fmla="*/ 122 h 221"/>
                <a:gd name="T14" fmla="*/ 200 w 200"/>
                <a:gd name="T15" fmla="*/ 25 h 221"/>
                <a:gd name="T16" fmla="*/ 98 w 200"/>
                <a:gd name="T17" fmla="*/ 0 h 221"/>
                <a:gd name="T18" fmla="*/ 106 w 200"/>
                <a:gd name="T19" fmla="*/ 10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21">
                  <a:moveTo>
                    <a:pt x="106" y="101"/>
                  </a:moveTo>
                  <a:lnTo>
                    <a:pt x="12" y="166"/>
                  </a:lnTo>
                  <a:lnTo>
                    <a:pt x="0" y="198"/>
                  </a:lnTo>
                  <a:lnTo>
                    <a:pt x="81" y="221"/>
                  </a:lnTo>
                  <a:lnTo>
                    <a:pt x="127" y="184"/>
                  </a:lnTo>
                  <a:lnTo>
                    <a:pt x="169" y="185"/>
                  </a:lnTo>
                  <a:lnTo>
                    <a:pt x="177" y="122"/>
                  </a:lnTo>
                  <a:lnTo>
                    <a:pt x="200" y="25"/>
                  </a:lnTo>
                  <a:lnTo>
                    <a:pt x="98" y="0"/>
                  </a:lnTo>
                  <a:lnTo>
                    <a:pt x="106"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08" name="Freeform 24"/>
            <p:cNvSpPr>
              <a:spLocks/>
            </p:cNvSpPr>
            <p:nvPr/>
          </p:nvSpPr>
          <p:spPr bwMode="auto">
            <a:xfrm>
              <a:off x="924" y="3327"/>
              <a:ext cx="252" cy="177"/>
            </a:xfrm>
            <a:custGeom>
              <a:avLst/>
              <a:gdLst>
                <a:gd name="T0" fmla="*/ 214 w 252"/>
                <a:gd name="T1" fmla="*/ 0 h 177"/>
                <a:gd name="T2" fmla="*/ 252 w 252"/>
                <a:gd name="T3" fmla="*/ 93 h 177"/>
                <a:gd name="T4" fmla="*/ 46 w 252"/>
                <a:gd name="T5" fmla="*/ 177 h 177"/>
                <a:gd name="T6" fmla="*/ 14 w 252"/>
                <a:gd name="T7" fmla="*/ 173 h 177"/>
                <a:gd name="T8" fmla="*/ 0 w 252"/>
                <a:gd name="T9" fmla="*/ 126 h 177"/>
                <a:gd name="T10" fmla="*/ 14 w 252"/>
                <a:gd name="T11" fmla="*/ 100 h 177"/>
                <a:gd name="T12" fmla="*/ 214 w 252"/>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252" h="177">
                  <a:moveTo>
                    <a:pt x="214" y="0"/>
                  </a:moveTo>
                  <a:lnTo>
                    <a:pt x="252" y="93"/>
                  </a:lnTo>
                  <a:lnTo>
                    <a:pt x="46" y="177"/>
                  </a:lnTo>
                  <a:lnTo>
                    <a:pt x="14" y="173"/>
                  </a:lnTo>
                  <a:lnTo>
                    <a:pt x="0" y="126"/>
                  </a:lnTo>
                  <a:lnTo>
                    <a:pt x="14" y="100"/>
                  </a:lnTo>
                  <a:lnTo>
                    <a:pt x="2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09" name="Freeform 25"/>
            <p:cNvSpPr>
              <a:spLocks/>
            </p:cNvSpPr>
            <p:nvPr/>
          </p:nvSpPr>
          <p:spPr bwMode="auto">
            <a:xfrm>
              <a:off x="1283" y="3090"/>
              <a:ext cx="138" cy="106"/>
            </a:xfrm>
            <a:custGeom>
              <a:avLst/>
              <a:gdLst>
                <a:gd name="T0" fmla="*/ 50 w 138"/>
                <a:gd name="T1" fmla="*/ 0 h 106"/>
                <a:gd name="T2" fmla="*/ 138 w 138"/>
                <a:gd name="T3" fmla="*/ 86 h 106"/>
                <a:gd name="T4" fmla="*/ 112 w 138"/>
                <a:gd name="T5" fmla="*/ 106 h 106"/>
                <a:gd name="T6" fmla="*/ 0 w 138"/>
                <a:gd name="T7" fmla="*/ 36 h 106"/>
                <a:gd name="T8" fmla="*/ 50 w 138"/>
                <a:gd name="T9" fmla="*/ 0 h 106"/>
              </a:gdLst>
              <a:ahLst/>
              <a:cxnLst>
                <a:cxn ang="0">
                  <a:pos x="T0" y="T1"/>
                </a:cxn>
                <a:cxn ang="0">
                  <a:pos x="T2" y="T3"/>
                </a:cxn>
                <a:cxn ang="0">
                  <a:pos x="T4" y="T5"/>
                </a:cxn>
                <a:cxn ang="0">
                  <a:pos x="T6" y="T7"/>
                </a:cxn>
                <a:cxn ang="0">
                  <a:pos x="T8" y="T9"/>
                </a:cxn>
              </a:cxnLst>
              <a:rect l="0" t="0" r="r" b="b"/>
              <a:pathLst>
                <a:path w="138" h="106">
                  <a:moveTo>
                    <a:pt x="50" y="0"/>
                  </a:moveTo>
                  <a:lnTo>
                    <a:pt x="138" y="86"/>
                  </a:lnTo>
                  <a:lnTo>
                    <a:pt x="112" y="106"/>
                  </a:lnTo>
                  <a:lnTo>
                    <a:pt x="0" y="36"/>
                  </a:lnTo>
                  <a:lnTo>
                    <a:pt x="50" y="0"/>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0" name="Freeform 26"/>
            <p:cNvSpPr>
              <a:spLocks/>
            </p:cNvSpPr>
            <p:nvPr/>
          </p:nvSpPr>
          <p:spPr bwMode="auto">
            <a:xfrm>
              <a:off x="1380" y="3189"/>
              <a:ext cx="161" cy="152"/>
            </a:xfrm>
            <a:custGeom>
              <a:avLst/>
              <a:gdLst>
                <a:gd name="T0" fmla="*/ 48 w 161"/>
                <a:gd name="T1" fmla="*/ 0 h 152"/>
                <a:gd name="T2" fmla="*/ 2 w 161"/>
                <a:gd name="T3" fmla="*/ 44 h 152"/>
                <a:gd name="T4" fmla="*/ 0 w 161"/>
                <a:gd name="T5" fmla="*/ 67 h 152"/>
                <a:gd name="T6" fmla="*/ 36 w 161"/>
                <a:gd name="T7" fmla="*/ 61 h 152"/>
                <a:gd name="T8" fmla="*/ 37 w 161"/>
                <a:gd name="T9" fmla="*/ 127 h 152"/>
                <a:gd name="T10" fmla="*/ 57 w 161"/>
                <a:gd name="T11" fmla="*/ 140 h 152"/>
                <a:gd name="T12" fmla="*/ 64 w 161"/>
                <a:gd name="T13" fmla="*/ 79 h 152"/>
                <a:gd name="T14" fmla="*/ 83 w 161"/>
                <a:gd name="T15" fmla="*/ 152 h 152"/>
                <a:gd name="T16" fmla="*/ 102 w 161"/>
                <a:gd name="T17" fmla="*/ 150 h 152"/>
                <a:gd name="T18" fmla="*/ 83 w 161"/>
                <a:gd name="T19" fmla="*/ 73 h 152"/>
                <a:gd name="T20" fmla="*/ 118 w 161"/>
                <a:gd name="T21" fmla="*/ 132 h 152"/>
                <a:gd name="T22" fmla="*/ 140 w 161"/>
                <a:gd name="T23" fmla="*/ 122 h 152"/>
                <a:gd name="T24" fmla="*/ 97 w 161"/>
                <a:gd name="T25" fmla="*/ 55 h 152"/>
                <a:gd name="T26" fmla="*/ 145 w 161"/>
                <a:gd name="T27" fmla="*/ 101 h 152"/>
                <a:gd name="T28" fmla="*/ 161 w 161"/>
                <a:gd name="T29" fmla="*/ 98 h 152"/>
                <a:gd name="T30" fmla="*/ 90 w 161"/>
                <a:gd name="T31" fmla="*/ 14 h 152"/>
                <a:gd name="T32" fmla="*/ 48 w 161"/>
                <a:gd name="T3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1" h="152">
                  <a:moveTo>
                    <a:pt x="48" y="0"/>
                  </a:moveTo>
                  <a:lnTo>
                    <a:pt x="2" y="44"/>
                  </a:lnTo>
                  <a:lnTo>
                    <a:pt x="0" y="67"/>
                  </a:lnTo>
                  <a:lnTo>
                    <a:pt x="36" y="61"/>
                  </a:lnTo>
                  <a:lnTo>
                    <a:pt x="37" y="127"/>
                  </a:lnTo>
                  <a:lnTo>
                    <a:pt x="57" y="140"/>
                  </a:lnTo>
                  <a:lnTo>
                    <a:pt x="64" y="79"/>
                  </a:lnTo>
                  <a:lnTo>
                    <a:pt x="83" y="152"/>
                  </a:lnTo>
                  <a:lnTo>
                    <a:pt x="102" y="150"/>
                  </a:lnTo>
                  <a:lnTo>
                    <a:pt x="83" y="73"/>
                  </a:lnTo>
                  <a:lnTo>
                    <a:pt x="118" y="132"/>
                  </a:lnTo>
                  <a:lnTo>
                    <a:pt x="140" y="122"/>
                  </a:lnTo>
                  <a:lnTo>
                    <a:pt x="97" y="55"/>
                  </a:lnTo>
                  <a:lnTo>
                    <a:pt x="145" y="101"/>
                  </a:lnTo>
                  <a:lnTo>
                    <a:pt x="161" y="98"/>
                  </a:lnTo>
                  <a:lnTo>
                    <a:pt x="90" y="14"/>
                  </a:lnTo>
                  <a:lnTo>
                    <a:pt x="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1" name="Freeform 27"/>
            <p:cNvSpPr>
              <a:spLocks/>
            </p:cNvSpPr>
            <p:nvPr/>
          </p:nvSpPr>
          <p:spPr bwMode="auto">
            <a:xfrm>
              <a:off x="788" y="2973"/>
              <a:ext cx="197" cy="79"/>
            </a:xfrm>
            <a:custGeom>
              <a:avLst/>
              <a:gdLst>
                <a:gd name="T0" fmla="*/ 197 w 197"/>
                <a:gd name="T1" fmla="*/ 50 h 79"/>
                <a:gd name="T2" fmla="*/ 195 w 197"/>
                <a:gd name="T3" fmla="*/ 3 h 79"/>
                <a:gd name="T4" fmla="*/ 24 w 197"/>
                <a:gd name="T5" fmla="*/ 0 h 79"/>
                <a:gd name="T6" fmla="*/ 0 w 197"/>
                <a:gd name="T7" fmla="*/ 57 h 79"/>
                <a:gd name="T8" fmla="*/ 36 w 197"/>
                <a:gd name="T9" fmla="*/ 47 h 79"/>
                <a:gd name="T10" fmla="*/ 113 w 197"/>
                <a:gd name="T11" fmla="*/ 79 h 79"/>
                <a:gd name="T12" fmla="*/ 197 w 197"/>
                <a:gd name="T13" fmla="*/ 50 h 79"/>
              </a:gdLst>
              <a:ahLst/>
              <a:cxnLst>
                <a:cxn ang="0">
                  <a:pos x="T0" y="T1"/>
                </a:cxn>
                <a:cxn ang="0">
                  <a:pos x="T2" y="T3"/>
                </a:cxn>
                <a:cxn ang="0">
                  <a:pos x="T4" y="T5"/>
                </a:cxn>
                <a:cxn ang="0">
                  <a:pos x="T6" y="T7"/>
                </a:cxn>
                <a:cxn ang="0">
                  <a:pos x="T8" y="T9"/>
                </a:cxn>
                <a:cxn ang="0">
                  <a:pos x="T10" y="T11"/>
                </a:cxn>
                <a:cxn ang="0">
                  <a:pos x="T12" y="T13"/>
                </a:cxn>
              </a:cxnLst>
              <a:rect l="0" t="0" r="r" b="b"/>
              <a:pathLst>
                <a:path w="197" h="79">
                  <a:moveTo>
                    <a:pt x="197" y="50"/>
                  </a:moveTo>
                  <a:lnTo>
                    <a:pt x="195" y="3"/>
                  </a:lnTo>
                  <a:lnTo>
                    <a:pt x="24" y="0"/>
                  </a:lnTo>
                  <a:lnTo>
                    <a:pt x="0" y="57"/>
                  </a:lnTo>
                  <a:lnTo>
                    <a:pt x="36" y="47"/>
                  </a:lnTo>
                  <a:lnTo>
                    <a:pt x="113" y="79"/>
                  </a:lnTo>
                  <a:lnTo>
                    <a:pt x="197" y="50"/>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2" name="Freeform 28"/>
            <p:cNvSpPr>
              <a:spLocks/>
            </p:cNvSpPr>
            <p:nvPr/>
          </p:nvSpPr>
          <p:spPr bwMode="auto">
            <a:xfrm>
              <a:off x="656" y="2988"/>
              <a:ext cx="155" cy="51"/>
            </a:xfrm>
            <a:custGeom>
              <a:avLst/>
              <a:gdLst>
                <a:gd name="T0" fmla="*/ 113 w 155"/>
                <a:gd name="T1" fmla="*/ 1 h 51"/>
                <a:gd name="T2" fmla="*/ 0 w 155"/>
                <a:gd name="T3" fmla="*/ 0 h 51"/>
                <a:gd name="T4" fmla="*/ 30 w 155"/>
                <a:gd name="T5" fmla="*/ 30 h 51"/>
                <a:gd name="T6" fmla="*/ 155 w 155"/>
                <a:gd name="T7" fmla="*/ 51 h 51"/>
                <a:gd name="T8" fmla="*/ 113 w 155"/>
                <a:gd name="T9" fmla="*/ 1 h 51"/>
              </a:gdLst>
              <a:ahLst/>
              <a:cxnLst>
                <a:cxn ang="0">
                  <a:pos x="T0" y="T1"/>
                </a:cxn>
                <a:cxn ang="0">
                  <a:pos x="T2" y="T3"/>
                </a:cxn>
                <a:cxn ang="0">
                  <a:pos x="T4" y="T5"/>
                </a:cxn>
                <a:cxn ang="0">
                  <a:pos x="T6" y="T7"/>
                </a:cxn>
                <a:cxn ang="0">
                  <a:pos x="T8" y="T9"/>
                </a:cxn>
              </a:cxnLst>
              <a:rect l="0" t="0" r="r" b="b"/>
              <a:pathLst>
                <a:path w="155" h="51">
                  <a:moveTo>
                    <a:pt x="113" y="1"/>
                  </a:moveTo>
                  <a:lnTo>
                    <a:pt x="0" y="0"/>
                  </a:lnTo>
                  <a:lnTo>
                    <a:pt x="30" y="30"/>
                  </a:lnTo>
                  <a:lnTo>
                    <a:pt x="155" y="51"/>
                  </a:lnTo>
                  <a:lnTo>
                    <a:pt x="113" y="1"/>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3" name="Freeform 29"/>
            <p:cNvSpPr>
              <a:spLocks/>
            </p:cNvSpPr>
            <p:nvPr/>
          </p:nvSpPr>
          <p:spPr bwMode="auto">
            <a:xfrm>
              <a:off x="528" y="2966"/>
              <a:ext cx="134" cy="126"/>
            </a:xfrm>
            <a:custGeom>
              <a:avLst/>
              <a:gdLst>
                <a:gd name="T0" fmla="*/ 134 w 134"/>
                <a:gd name="T1" fmla="*/ 56 h 126"/>
                <a:gd name="T2" fmla="*/ 131 w 134"/>
                <a:gd name="T3" fmla="*/ 107 h 126"/>
                <a:gd name="T4" fmla="*/ 121 w 134"/>
                <a:gd name="T5" fmla="*/ 126 h 126"/>
                <a:gd name="T6" fmla="*/ 108 w 134"/>
                <a:gd name="T7" fmla="*/ 93 h 126"/>
                <a:gd name="T8" fmla="*/ 51 w 134"/>
                <a:gd name="T9" fmla="*/ 123 h 126"/>
                <a:gd name="T10" fmla="*/ 29 w 134"/>
                <a:gd name="T11" fmla="*/ 111 h 126"/>
                <a:gd name="T12" fmla="*/ 79 w 134"/>
                <a:gd name="T13" fmla="*/ 77 h 126"/>
                <a:gd name="T14" fmla="*/ 7 w 134"/>
                <a:gd name="T15" fmla="*/ 94 h 126"/>
                <a:gd name="T16" fmla="*/ 0 w 134"/>
                <a:gd name="T17" fmla="*/ 76 h 126"/>
                <a:gd name="T18" fmla="*/ 77 w 134"/>
                <a:gd name="T19" fmla="*/ 57 h 126"/>
                <a:gd name="T20" fmla="*/ 6 w 134"/>
                <a:gd name="T21" fmla="*/ 54 h 126"/>
                <a:gd name="T22" fmla="*/ 6 w 134"/>
                <a:gd name="T23" fmla="*/ 30 h 126"/>
                <a:gd name="T24" fmla="*/ 85 w 134"/>
                <a:gd name="T25" fmla="*/ 37 h 126"/>
                <a:gd name="T26" fmla="*/ 22 w 134"/>
                <a:gd name="T27" fmla="*/ 16 h 126"/>
                <a:gd name="T28" fmla="*/ 17 w 134"/>
                <a:gd name="T29" fmla="*/ 0 h 126"/>
                <a:gd name="T30" fmla="*/ 114 w 134"/>
                <a:gd name="T31" fmla="*/ 24 h 126"/>
                <a:gd name="T32" fmla="*/ 134 w 134"/>
                <a:gd name="T33" fmla="*/ 5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26">
                  <a:moveTo>
                    <a:pt x="134" y="56"/>
                  </a:moveTo>
                  <a:lnTo>
                    <a:pt x="131" y="107"/>
                  </a:lnTo>
                  <a:lnTo>
                    <a:pt x="121" y="126"/>
                  </a:lnTo>
                  <a:lnTo>
                    <a:pt x="108" y="93"/>
                  </a:lnTo>
                  <a:lnTo>
                    <a:pt x="51" y="123"/>
                  </a:lnTo>
                  <a:lnTo>
                    <a:pt x="29" y="111"/>
                  </a:lnTo>
                  <a:lnTo>
                    <a:pt x="79" y="77"/>
                  </a:lnTo>
                  <a:lnTo>
                    <a:pt x="7" y="94"/>
                  </a:lnTo>
                  <a:lnTo>
                    <a:pt x="0" y="76"/>
                  </a:lnTo>
                  <a:lnTo>
                    <a:pt x="77" y="57"/>
                  </a:lnTo>
                  <a:lnTo>
                    <a:pt x="6" y="54"/>
                  </a:lnTo>
                  <a:lnTo>
                    <a:pt x="6" y="30"/>
                  </a:lnTo>
                  <a:lnTo>
                    <a:pt x="85" y="37"/>
                  </a:lnTo>
                  <a:lnTo>
                    <a:pt x="22" y="16"/>
                  </a:lnTo>
                  <a:lnTo>
                    <a:pt x="17" y="0"/>
                  </a:lnTo>
                  <a:lnTo>
                    <a:pt x="114" y="24"/>
                  </a:lnTo>
                  <a:lnTo>
                    <a:pt x="134"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4" name="Freeform 30"/>
            <p:cNvSpPr>
              <a:spLocks/>
            </p:cNvSpPr>
            <p:nvPr/>
          </p:nvSpPr>
          <p:spPr bwMode="auto">
            <a:xfrm>
              <a:off x="754" y="3408"/>
              <a:ext cx="99" cy="99"/>
            </a:xfrm>
            <a:custGeom>
              <a:avLst/>
              <a:gdLst>
                <a:gd name="T0" fmla="*/ 54 w 99"/>
                <a:gd name="T1" fmla="*/ 0 h 99"/>
                <a:gd name="T2" fmla="*/ 0 w 99"/>
                <a:gd name="T3" fmla="*/ 19 h 99"/>
                <a:gd name="T4" fmla="*/ 38 w 99"/>
                <a:gd name="T5" fmla="*/ 93 h 99"/>
                <a:gd name="T6" fmla="*/ 89 w 99"/>
                <a:gd name="T7" fmla="*/ 99 h 99"/>
                <a:gd name="T8" fmla="*/ 99 w 99"/>
                <a:gd name="T9" fmla="*/ 79 h 99"/>
                <a:gd name="T10" fmla="*/ 54 w 99"/>
                <a:gd name="T11" fmla="*/ 0 h 99"/>
              </a:gdLst>
              <a:ahLst/>
              <a:cxnLst>
                <a:cxn ang="0">
                  <a:pos x="T0" y="T1"/>
                </a:cxn>
                <a:cxn ang="0">
                  <a:pos x="T2" y="T3"/>
                </a:cxn>
                <a:cxn ang="0">
                  <a:pos x="T4" y="T5"/>
                </a:cxn>
                <a:cxn ang="0">
                  <a:pos x="T6" y="T7"/>
                </a:cxn>
                <a:cxn ang="0">
                  <a:pos x="T8" y="T9"/>
                </a:cxn>
                <a:cxn ang="0">
                  <a:pos x="T10" y="T11"/>
                </a:cxn>
              </a:cxnLst>
              <a:rect l="0" t="0" r="r" b="b"/>
              <a:pathLst>
                <a:path w="99" h="99">
                  <a:moveTo>
                    <a:pt x="54" y="0"/>
                  </a:moveTo>
                  <a:lnTo>
                    <a:pt x="0" y="19"/>
                  </a:lnTo>
                  <a:lnTo>
                    <a:pt x="38" y="93"/>
                  </a:lnTo>
                  <a:lnTo>
                    <a:pt x="89" y="99"/>
                  </a:lnTo>
                  <a:lnTo>
                    <a:pt x="99" y="79"/>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5" name="Freeform 31"/>
            <p:cNvSpPr>
              <a:spLocks/>
            </p:cNvSpPr>
            <p:nvPr/>
          </p:nvSpPr>
          <p:spPr bwMode="auto">
            <a:xfrm>
              <a:off x="732" y="3273"/>
              <a:ext cx="316" cy="137"/>
            </a:xfrm>
            <a:custGeom>
              <a:avLst/>
              <a:gdLst>
                <a:gd name="T0" fmla="*/ 292 w 316"/>
                <a:gd name="T1" fmla="*/ 0 h 137"/>
                <a:gd name="T2" fmla="*/ 316 w 316"/>
                <a:gd name="T3" fmla="*/ 82 h 137"/>
                <a:gd name="T4" fmla="*/ 34 w 316"/>
                <a:gd name="T5" fmla="*/ 137 h 137"/>
                <a:gd name="T6" fmla="*/ 4 w 316"/>
                <a:gd name="T7" fmla="*/ 127 h 137"/>
                <a:gd name="T8" fmla="*/ 0 w 316"/>
                <a:gd name="T9" fmla="*/ 96 h 137"/>
                <a:gd name="T10" fmla="*/ 18 w 316"/>
                <a:gd name="T11" fmla="*/ 46 h 137"/>
                <a:gd name="T12" fmla="*/ 292 w 316"/>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316" h="137">
                  <a:moveTo>
                    <a:pt x="292" y="0"/>
                  </a:moveTo>
                  <a:lnTo>
                    <a:pt x="316" y="82"/>
                  </a:lnTo>
                  <a:lnTo>
                    <a:pt x="34" y="137"/>
                  </a:lnTo>
                  <a:lnTo>
                    <a:pt x="4" y="127"/>
                  </a:lnTo>
                  <a:lnTo>
                    <a:pt x="0" y="96"/>
                  </a:lnTo>
                  <a:lnTo>
                    <a:pt x="18" y="46"/>
                  </a:lnTo>
                  <a:lnTo>
                    <a:pt x="292" y="0"/>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6" name="Freeform 32"/>
            <p:cNvSpPr>
              <a:spLocks/>
            </p:cNvSpPr>
            <p:nvPr/>
          </p:nvSpPr>
          <p:spPr bwMode="auto">
            <a:xfrm>
              <a:off x="685" y="3504"/>
              <a:ext cx="195" cy="192"/>
            </a:xfrm>
            <a:custGeom>
              <a:avLst/>
              <a:gdLst>
                <a:gd name="T0" fmla="*/ 178 w 195"/>
                <a:gd name="T1" fmla="*/ 102 h 192"/>
                <a:gd name="T2" fmla="*/ 170 w 195"/>
                <a:gd name="T3" fmla="*/ 151 h 192"/>
                <a:gd name="T4" fmla="*/ 123 w 195"/>
                <a:gd name="T5" fmla="*/ 161 h 192"/>
                <a:gd name="T6" fmla="*/ 76 w 195"/>
                <a:gd name="T7" fmla="*/ 192 h 192"/>
                <a:gd name="T8" fmla="*/ 0 w 195"/>
                <a:gd name="T9" fmla="*/ 163 h 192"/>
                <a:gd name="T10" fmla="*/ 16 w 195"/>
                <a:gd name="T11" fmla="*/ 129 h 192"/>
                <a:gd name="T12" fmla="*/ 109 w 195"/>
                <a:gd name="T13" fmla="*/ 89 h 192"/>
                <a:gd name="T14" fmla="*/ 87 w 195"/>
                <a:gd name="T15" fmla="*/ 0 h 192"/>
                <a:gd name="T16" fmla="*/ 195 w 195"/>
                <a:gd name="T17" fmla="*/ 21 h 192"/>
                <a:gd name="T18" fmla="*/ 178 w 195"/>
                <a:gd name="T19" fmla="*/ 10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192">
                  <a:moveTo>
                    <a:pt x="178" y="102"/>
                  </a:moveTo>
                  <a:lnTo>
                    <a:pt x="170" y="151"/>
                  </a:lnTo>
                  <a:lnTo>
                    <a:pt x="123" y="161"/>
                  </a:lnTo>
                  <a:lnTo>
                    <a:pt x="76" y="192"/>
                  </a:lnTo>
                  <a:lnTo>
                    <a:pt x="0" y="163"/>
                  </a:lnTo>
                  <a:lnTo>
                    <a:pt x="16" y="129"/>
                  </a:lnTo>
                  <a:lnTo>
                    <a:pt x="109" y="89"/>
                  </a:lnTo>
                  <a:lnTo>
                    <a:pt x="87" y="0"/>
                  </a:lnTo>
                  <a:lnTo>
                    <a:pt x="195" y="21"/>
                  </a:lnTo>
                  <a:lnTo>
                    <a:pt x="178" y="102"/>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7" name="Freeform 33"/>
            <p:cNvSpPr>
              <a:spLocks/>
            </p:cNvSpPr>
            <p:nvPr/>
          </p:nvSpPr>
          <p:spPr bwMode="auto">
            <a:xfrm>
              <a:off x="795" y="3251"/>
              <a:ext cx="411" cy="286"/>
            </a:xfrm>
            <a:custGeom>
              <a:avLst/>
              <a:gdLst>
                <a:gd name="T0" fmla="*/ 0 w 411"/>
                <a:gd name="T1" fmla="*/ 39 h 286"/>
                <a:gd name="T2" fmla="*/ 67 w 411"/>
                <a:gd name="T3" fmla="*/ 189 h 286"/>
                <a:gd name="T4" fmla="*/ 190 w 411"/>
                <a:gd name="T5" fmla="*/ 142 h 286"/>
                <a:gd name="T6" fmla="*/ 136 w 411"/>
                <a:gd name="T7" fmla="*/ 177 h 286"/>
                <a:gd name="T8" fmla="*/ 275 w 411"/>
                <a:gd name="T9" fmla="*/ 286 h 286"/>
                <a:gd name="T10" fmla="*/ 411 w 411"/>
                <a:gd name="T11" fmla="*/ 132 h 286"/>
                <a:gd name="T12" fmla="*/ 233 w 411"/>
                <a:gd name="T13" fmla="*/ 0 h 286"/>
                <a:gd name="T14" fmla="*/ 0 w 411"/>
                <a:gd name="T15" fmla="*/ 39 h 2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1" h="286">
                  <a:moveTo>
                    <a:pt x="0" y="39"/>
                  </a:moveTo>
                  <a:lnTo>
                    <a:pt x="67" y="189"/>
                  </a:lnTo>
                  <a:lnTo>
                    <a:pt x="190" y="142"/>
                  </a:lnTo>
                  <a:lnTo>
                    <a:pt x="136" y="177"/>
                  </a:lnTo>
                  <a:lnTo>
                    <a:pt x="275" y="286"/>
                  </a:lnTo>
                  <a:lnTo>
                    <a:pt x="411" y="132"/>
                  </a:lnTo>
                  <a:lnTo>
                    <a:pt x="233" y="0"/>
                  </a:lnTo>
                  <a:lnTo>
                    <a:pt x="0" y="39"/>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8" name="Freeform 34"/>
            <p:cNvSpPr>
              <a:spLocks/>
            </p:cNvSpPr>
            <p:nvPr/>
          </p:nvSpPr>
          <p:spPr bwMode="auto">
            <a:xfrm>
              <a:off x="952" y="2960"/>
              <a:ext cx="251" cy="465"/>
            </a:xfrm>
            <a:custGeom>
              <a:avLst/>
              <a:gdLst>
                <a:gd name="T0" fmla="*/ 0 w 251"/>
                <a:gd name="T1" fmla="*/ 7 h 465"/>
                <a:gd name="T2" fmla="*/ 86 w 251"/>
                <a:gd name="T3" fmla="*/ 0 h 465"/>
                <a:gd name="T4" fmla="*/ 251 w 251"/>
                <a:gd name="T5" fmla="*/ 43 h 465"/>
                <a:gd name="T6" fmla="*/ 248 w 251"/>
                <a:gd name="T7" fmla="*/ 60 h 465"/>
                <a:gd name="T8" fmla="*/ 243 w 251"/>
                <a:gd name="T9" fmla="*/ 106 h 465"/>
                <a:gd name="T10" fmla="*/ 234 w 251"/>
                <a:gd name="T11" fmla="*/ 171 h 465"/>
                <a:gd name="T12" fmla="*/ 225 w 251"/>
                <a:gd name="T13" fmla="*/ 247 h 465"/>
                <a:gd name="T14" fmla="*/ 216 w 251"/>
                <a:gd name="T15" fmla="*/ 323 h 465"/>
                <a:gd name="T16" fmla="*/ 207 w 251"/>
                <a:gd name="T17" fmla="*/ 391 h 465"/>
                <a:gd name="T18" fmla="*/ 201 w 251"/>
                <a:gd name="T19" fmla="*/ 442 h 465"/>
                <a:gd name="T20" fmla="*/ 198 w 251"/>
                <a:gd name="T21" fmla="*/ 464 h 465"/>
                <a:gd name="T22" fmla="*/ 163 w 251"/>
                <a:gd name="T23" fmla="*/ 465 h 465"/>
                <a:gd name="T24" fmla="*/ 135 w 251"/>
                <a:gd name="T25" fmla="*/ 464 h 465"/>
                <a:gd name="T26" fmla="*/ 114 w 251"/>
                <a:gd name="T27" fmla="*/ 458 h 465"/>
                <a:gd name="T28" fmla="*/ 96 w 251"/>
                <a:gd name="T29" fmla="*/ 450 h 465"/>
                <a:gd name="T30" fmla="*/ 83 w 251"/>
                <a:gd name="T31" fmla="*/ 441 h 465"/>
                <a:gd name="T32" fmla="*/ 72 w 251"/>
                <a:gd name="T33" fmla="*/ 428 h 465"/>
                <a:gd name="T34" fmla="*/ 65 w 251"/>
                <a:gd name="T35" fmla="*/ 415 h 465"/>
                <a:gd name="T36" fmla="*/ 59 w 251"/>
                <a:gd name="T37" fmla="*/ 400 h 465"/>
                <a:gd name="T38" fmla="*/ 56 w 251"/>
                <a:gd name="T39" fmla="*/ 387 h 465"/>
                <a:gd name="T40" fmla="*/ 53 w 251"/>
                <a:gd name="T41" fmla="*/ 372 h 465"/>
                <a:gd name="T42" fmla="*/ 48 w 251"/>
                <a:gd name="T43" fmla="*/ 358 h 465"/>
                <a:gd name="T44" fmla="*/ 43 w 251"/>
                <a:gd name="T45" fmla="*/ 344 h 465"/>
                <a:gd name="T46" fmla="*/ 38 w 251"/>
                <a:gd name="T47" fmla="*/ 333 h 465"/>
                <a:gd name="T48" fmla="*/ 28 w 251"/>
                <a:gd name="T49" fmla="*/ 323 h 465"/>
                <a:gd name="T50" fmla="*/ 17 w 251"/>
                <a:gd name="T51" fmla="*/ 316 h 465"/>
                <a:gd name="T52" fmla="*/ 1 w 251"/>
                <a:gd name="T53" fmla="*/ 312 h 465"/>
                <a:gd name="T54" fmla="*/ 2 w 251"/>
                <a:gd name="T55" fmla="*/ 254 h 465"/>
                <a:gd name="T56" fmla="*/ 1 w 251"/>
                <a:gd name="T57" fmla="*/ 151 h 465"/>
                <a:gd name="T58" fmla="*/ 0 w 251"/>
                <a:gd name="T59" fmla="*/ 51 h 465"/>
                <a:gd name="T60" fmla="*/ 0 w 251"/>
                <a:gd name="T61" fmla="*/ 7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1" h="465">
                  <a:moveTo>
                    <a:pt x="0" y="7"/>
                  </a:moveTo>
                  <a:lnTo>
                    <a:pt x="86" y="0"/>
                  </a:lnTo>
                  <a:lnTo>
                    <a:pt x="251" y="43"/>
                  </a:lnTo>
                  <a:lnTo>
                    <a:pt x="248" y="60"/>
                  </a:lnTo>
                  <a:lnTo>
                    <a:pt x="243" y="106"/>
                  </a:lnTo>
                  <a:lnTo>
                    <a:pt x="234" y="171"/>
                  </a:lnTo>
                  <a:lnTo>
                    <a:pt x="225" y="247"/>
                  </a:lnTo>
                  <a:lnTo>
                    <a:pt x="216" y="323"/>
                  </a:lnTo>
                  <a:lnTo>
                    <a:pt x="207" y="391"/>
                  </a:lnTo>
                  <a:lnTo>
                    <a:pt x="201" y="442"/>
                  </a:lnTo>
                  <a:lnTo>
                    <a:pt x="198" y="464"/>
                  </a:lnTo>
                  <a:lnTo>
                    <a:pt x="163" y="465"/>
                  </a:lnTo>
                  <a:lnTo>
                    <a:pt x="135" y="464"/>
                  </a:lnTo>
                  <a:lnTo>
                    <a:pt x="114" y="458"/>
                  </a:lnTo>
                  <a:lnTo>
                    <a:pt x="96" y="450"/>
                  </a:lnTo>
                  <a:lnTo>
                    <a:pt x="83" y="441"/>
                  </a:lnTo>
                  <a:lnTo>
                    <a:pt x="72" y="428"/>
                  </a:lnTo>
                  <a:lnTo>
                    <a:pt x="65" y="415"/>
                  </a:lnTo>
                  <a:lnTo>
                    <a:pt x="59" y="400"/>
                  </a:lnTo>
                  <a:lnTo>
                    <a:pt x="56" y="387"/>
                  </a:lnTo>
                  <a:lnTo>
                    <a:pt x="53" y="372"/>
                  </a:lnTo>
                  <a:lnTo>
                    <a:pt x="48" y="358"/>
                  </a:lnTo>
                  <a:lnTo>
                    <a:pt x="43" y="344"/>
                  </a:lnTo>
                  <a:lnTo>
                    <a:pt x="38" y="333"/>
                  </a:lnTo>
                  <a:lnTo>
                    <a:pt x="28" y="323"/>
                  </a:lnTo>
                  <a:lnTo>
                    <a:pt x="17" y="316"/>
                  </a:lnTo>
                  <a:lnTo>
                    <a:pt x="1" y="312"/>
                  </a:lnTo>
                  <a:lnTo>
                    <a:pt x="2" y="254"/>
                  </a:lnTo>
                  <a:lnTo>
                    <a:pt x="1" y="151"/>
                  </a:lnTo>
                  <a:lnTo>
                    <a:pt x="0" y="51"/>
                  </a:lnTo>
                  <a:lnTo>
                    <a:pt x="0" y="7"/>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19" name="Freeform 35"/>
            <p:cNvSpPr>
              <a:spLocks/>
            </p:cNvSpPr>
            <p:nvPr/>
          </p:nvSpPr>
          <p:spPr bwMode="auto">
            <a:xfrm>
              <a:off x="702" y="2944"/>
              <a:ext cx="315" cy="398"/>
            </a:xfrm>
            <a:custGeom>
              <a:avLst/>
              <a:gdLst>
                <a:gd name="T0" fmla="*/ 315 w 315"/>
                <a:gd name="T1" fmla="*/ 0 h 398"/>
                <a:gd name="T2" fmla="*/ 205 w 315"/>
                <a:gd name="T3" fmla="*/ 23 h 398"/>
                <a:gd name="T4" fmla="*/ 0 w 315"/>
                <a:gd name="T5" fmla="*/ 23 h 398"/>
                <a:gd name="T6" fmla="*/ 38 w 315"/>
                <a:gd name="T7" fmla="*/ 145 h 398"/>
                <a:gd name="T8" fmla="*/ 129 w 315"/>
                <a:gd name="T9" fmla="*/ 112 h 398"/>
                <a:gd name="T10" fmla="*/ 242 w 315"/>
                <a:gd name="T11" fmla="*/ 118 h 398"/>
                <a:gd name="T12" fmla="*/ 239 w 315"/>
                <a:gd name="T13" fmla="*/ 128 h 398"/>
                <a:gd name="T14" fmla="*/ 235 w 315"/>
                <a:gd name="T15" fmla="*/ 151 h 398"/>
                <a:gd name="T16" fmla="*/ 225 w 315"/>
                <a:gd name="T17" fmla="*/ 183 h 398"/>
                <a:gd name="T18" fmla="*/ 214 w 315"/>
                <a:gd name="T19" fmla="*/ 221 h 398"/>
                <a:gd name="T20" fmla="*/ 199 w 315"/>
                <a:gd name="T21" fmla="*/ 260 h 398"/>
                <a:gd name="T22" fmla="*/ 182 w 315"/>
                <a:gd name="T23" fmla="*/ 295 h 398"/>
                <a:gd name="T24" fmla="*/ 161 w 315"/>
                <a:gd name="T25" fmla="*/ 321 h 398"/>
                <a:gd name="T26" fmla="*/ 139 w 315"/>
                <a:gd name="T27" fmla="*/ 334 h 398"/>
                <a:gd name="T28" fmla="*/ 160 w 315"/>
                <a:gd name="T29" fmla="*/ 338 h 398"/>
                <a:gd name="T30" fmla="*/ 177 w 315"/>
                <a:gd name="T31" fmla="*/ 347 h 398"/>
                <a:gd name="T32" fmla="*/ 193 w 315"/>
                <a:gd name="T33" fmla="*/ 358 h 398"/>
                <a:gd name="T34" fmla="*/ 206 w 315"/>
                <a:gd name="T35" fmla="*/ 369 h 398"/>
                <a:gd name="T36" fmla="*/ 216 w 315"/>
                <a:gd name="T37" fmla="*/ 380 h 398"/>
                <a:gd name="T38" fmla="*/ 224 w 315"/>
                <a:gd name="T39" fmla="*/ 389 h 398"/>
                <a:gd name="T40" fmla="*/ 229 w 315"/>
                <a:gd name="T41" fmla="*/ 396 h 398"/>
                <a:gd name="T42" fmla="*/ 230 w 315"/>
                <a:gd name="T43" fmla="*/ 398 h 398"/>
                <a:gd name="T44" fmla="*/ 244 w 315"/>
                <a:gd name="T45" fmla="*/ 370 h 398"/>
                <a:gd name="T46" fmla="*/ 257 w 315"/>
                <a:gd name="T47" fmla="*/ 339 h 398"/>
                <a:gd name="T48" fmla="*/ 268 w 315"/>
                <a:gd name="T49" fmla="*/ 307 h 398"/>
                <a:gd name="T50" fmla="*/ 278 w 315"/>
                <a:gd name="T51" fmla="*/ 274 h 398"/>
                <a:gd name="T52" fmla="*/ 286 w 315"/>
                <a:gd name="T53" fmla="*/ 243 h 398"/>
                <a:gd name="T54" fmla="*/ 292 w 315"/>
                <a:gd name="T55" fmla="*/ 214 h 398"/>
                <a:gd name="T56" fmla="*/ 296 w 315"/>
                <a:gd name="T57" fmla="*/ 190 h 398"/>
                <a:gd name="T58" fmla="*/ 297 w 315"/>
                <a:gd name="T59" fmla="*/ 171 h 398"/>
                <a:gd name="T60" fmla="*/ 297 w 315"/>
                <a:gd name="T61" fmla="*/ 131 h 398"/>
                <a:gd name="T62" fmla="*/ 301 w 315"/>
                <a:gd name="T63" fmla="*/ 79 h 398"/>
                <a:gd name="T64" fmla="*/ 307 w 315"/>
                <a:gd name="T65" fmla="*/ 31 h 398"/>
                <a:gd name="T66" fmla="*/ 315 w 315"/>
                <a:gd name="T67" fmla="*/ 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5" h="398">
                  <a:moveTo>
                    <a:pt x="315" y="0"/>
                  </a:moveTo>
                  <a:lnTo>
                    <a:pt x="205" y="23"/>
                  </a:lnTo>
                  <a:lnTo>
                    <a:pt x="0" y="23"/>
                  </a:lnTo>
                  <a:lnTo>
                    <a:pt x="38" y="145"/>
                  </a:lnTo>
                  <a:lnTo>
                    <a:pt x="129" y="112"/>
                  </a:lnTo>
                  <a:lnTo>
                    <a:pt x="242" y="118"/>
                  </a:lnTo>
                  <a:lnTo>
                    <a:pt x="239" y="128"/>
                  </a:lnTo>
                  <a:lnTo>
                    <a:pt x="235" y="151"/>
                  </a:lnTo>
                  <a:lnTo>
                    <a:pt x="225" y="183"/>
                  </a:lnTo>
                  <a:lnTo>
                    <a:pt x="214" y="221"/>
                  </a:lnTo>
                  <a:lnTo>
                    <a:pt x="199" y="260"/>
                  </a:lnTo>
                  <a:lnTo>
                    <a:pt x="182" y="295"/>
                  </a:lnTo>
                  <a:lnTo>
                    <a:pt x="161" y="321"/>
                  </a:lnTo>
                  <a:lnTo>
                    <a:pt x="139" y="334"/>
                  </a:lnTo>
                  <a:lnTo>
                    <a:pt x="160" y="338"/>
                  </a:lnTo>
                  <a:lnTo>
                    <a:pt x="177" y="347"/>
                  </a:lnTo>
                  <a:lnTo>
                    <a:pt x="193" y="358"/>
                  </a:lnTo>
                  <a:lnTo>
                    <a:pt x="206" y="369"/>
                  </a:lnTo>
                  <a:lnTo>
                    <a:pt x="216" y="380"/>
                  </a:lnTo>
                  <a:lnTo>
                    <a:pt x="224" y="389"/>
                  </a:lnTo>
                  <a:lnTo>
                    <a:pt x="229" y="396"/>
                  </a:lnTo>
                  <a:lnTo>
                    <a:pt x="230" y="398"/>
                  </a:lnTo>
                  <a:lnTo>
                    <a:pt x="244" y="370"/>
                  </a:lnTo>
                  <a:lnTo>
                    <a:pt x="257" y="339"/>
                  </a:lnTo>
                  <a:lnTo>
                    <a:pt x="268" y="307"/>
                  </a:lnTo>
                  <a:lnTo>
                    <a:pt x="278" y="274"/>
                  </a:lnTo>
                  <a:lnTo>
                    <a:pt x="286" y="243"/>
                  </a:lnTo>
                  <a:lnTo>
                    <a:pt x="292" y="214"/>
                  </a:lnTo>
                  <a:lnTo>
                    <a:pt x="296" y="190"/>
                  </a:lnTo>
                  <a:lnTo>
                    <a:pt x="297" y="171"/>
                  </a:lnTo>
                  <a:lnTo>
                    <a:pt x="297" y="131"/>
                  </a:lnTo>
                  <a:lnTo>
                    <a:pt x="301" y="79"/>
                  </a:lnTo>
                  <a:lnTo>
                    <a:pt x="307" y="31"/>
                  </a:lnTo>
                  <a:lnTo>
                    <a:pt x="315" y="0"/>
                  </a:lnTo>
                  <a:close/>
                </a:path>
              </a:pathLst>
            </a:custGeom>
            <a:solidFill>
              <a:srgbClr val="E5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20" name="Freeform 36"/>
            <p:cNvSpPr>
              <a:spLocks/>
            </p:cNvSpPr>
            <p:nvPr/>
          </p:nvSpPr>
          <p:spPr bwMode="auto">
            <a:xfrm>
              <a:off x="1074" y="2970"/>
              <a:ext cx="353" cy="527"/>
            </a:xfrm>
            <a:custGeom>
              <a:avLst/>
              <a:gdLst>
                <a:gd name="T0" fmla="*/ 92 w 353"/>
                <a:gd name="T1" fmla="*/ 0 h 527"/>
                <a:gd name="T2" fmla="*/ 91 w 353"/>
                <a:gd name="T3" fmla="*/ 25 h 527"/>
                <a:gd name="T4" fmla="*/ 85 w 353"/>
                <a:gd name="T5" fmla="*/ 73 h 527"/>
                <a:gd name="T6" fmla="*/ 73 w 353"/>
                <a:gd name="T7" fmla="*/ 137 h 527"/>
                <a:gd name="T8" fmla="*/ 59 w 353"/>
                <a:gd name="T9" fmla="*/ 211 h 527"/>
                <a:gd name="T10" fmla="*/ 43 w 353"/>
                <a:gd name="T11" fmla="*/ 285 h 527"/>
                <a:gd name="T12" fmla="*/ 27 w 353"/>
                <a:gd name="T13" fmla="*/ 350 h 527"/>
                <a:gd name="T14" fmla="*/ 12 w 353"/>
                <a:gd name="T15" fmla="*/ 400 h 527"/>
                <a:gd name="T16" fmla="*/ 0 w 353"/>
                <a:gd name="T17" fmla="*/ 426 h 527"/>
                <a:gd name="T18" fmla="*/ 30 w 353"/>
                <a:gd name="T19" fmla="*/ 439 h 527"/>
                <a:gd name="T20" fmla="*/ 58 w 353"/>
                <a:gd name="T21" fmla="*/ 450 h 527"/>
                <a:gd name="T22" fmla="*/ 85 w 353"/>
                <a:gd name="T23" fmla="*/ 463 h 527"/>
                <a:gd name="T24" fmla="*/ 110 w 353"/>
                <a:gd name="T25" fmla="*/ 474 h 527"/>
                <a:gd name="T26" fmla="*/ 131 w 353"/>
                <a:gd name="T27" fmla="*/ 487 h 527"/>
                <a:gd name="T28" fmla="*/ 146 w 353"/>
                <a:gd name="T29" fmla="*/ 501 h 527"/>
                <a:gd name="T30" fmla="*/ 156 w 353"/>
                <a:gd name="T31" fmla="*/ 514 h 527"/>
                <a:gd name="T32" fmla="*/ 158 w 353"/>
                <a:gd name="T33" fmla="*/ 527 h 527"/>
                <a:gd name="T34" fmla="*/ 169 w 353"/>
                <a:gd name="T35" fmla="*/ 489 h 527"/>
                <a:gd name="T36" fmla="*/ 173 w 353"/>
                <a:gd name="T37" fmla="*/ 438 h 527"/>
                <a:gd name="T38" fmla="*/ 173 w 353"/>
                <a:gd name="T39" fmla="*/ 378 h 527"/>
                <a:gd name="T40" fmla="*/ 171 w 353"/>
                <a:gd name="T41" fmla="*/ 315 h 527"/>
                <a:gd name="T42" fmla="*/ 167 w 353"/>
                <a:gd name="T43" fmla="*/ 255 h 527"/>
                <a:gd name="T44" fmla="*/ 162 w 353"/>
                <a:gd name="T45" fmla="*/ 203 h 527"/>
                <a:gd name="T46" fmla="*/ 157 w 353"/>
                <a:gd name="T47" fmla="*/ 164 h 527"/>
                <a:gd name="T48" fmla="*/ 155 w 353"/>
                <a:gd name="T49" fmla="*/ 145 h 527"/>
                <a:gd name="T50" fmla="*/ 168 w 353"/>
                <a:gd name="T51" fmla="*/ 158 h 527"/>
                <a:gd name="T52" fmla="*/ 185 w 353"/>
                <a:gd name="T53" fmla="*/ 175 h 527"/>
                <a:gd name="T54" fmla="*/ 203 w 353"/>
                <a:gd name="T55" fmla="*/ 195 h 527"/>
                <a:gd name="T56" fmla="*/ 222 w 353"/>
                <a:gd name="T57" fmla="*/ 213 h 527"/>
                <a:gd name="T58" fmla="*/ 239 w 353"/>
                <a:gd name="T59" fmla="*/ 232 h 527"/>
                <a:gd name="T60" fmla="*/ 253 w 353"/>
                <a:gd name="T61" fmla="*/ 247 h 527"/>
                <a:gd name="T62" fmla="*/ 263 w 353"/>
                <a:gd name="T63" fmla="*/ 257 h 527"/>
                <a:gd name="T64" fmla="*/ 267 w 353"/>
                <a:gd name="T65" fmla="*/ 260 h 527"/>
                <a:gd name="T66" fmla="*/ 353 w 353"/>
                <a:gd name="T67" fmla="*/ 159 h 527"/>
                <a:gd name="T68" fmla="*/ 214 w 353"/>
                <a:gd name="T69" fmla="*/ 38 h 527"/>
                <a:gd name="T70" fmla="*/ 92 w 353"/>
                <a:gd name="T71" fmla="*/ 0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3" h="527">
                  <a:moveTo>
                    <a:pt x="92" y="0"/>
                  </a:moveTo>
                  <a:lnTo>
                    <a:pt x="91" y="25"/>
                  </a:lnTo>
                  <a:lnTo>
                    <a:pt x="85" y="73"/>
                  </a:lnTo>
                  <a:lnTo>
                    <a:pt x="73" y="137"/>
                  </a:lnTo>
                  <a:lnTo>
                    <a:pt x="59" y="211"/>
                  </a:lnTo>
                  <a:lnTo>
                    <a:pt x="43" y="285"/>
                  </a:lnTo>
                  <a:lnTo>
                    <a:pt x="27" y="350"/>
                  </a:lnTo>
                  <a:lnTo>
                    <a:pt x="12" y="400"/>
                  </a:lnTo>
                  <a:lnTo>
                    <a:pt x="0" y="426"/>
                  </a:lnTo>
                  <a:lnTo>
                    <a:pt x="30" y="439"/>
                  </a:lnTo>
                  <a:lnTo>
                    <a:pt x="58" y="450"/>
                  </a:lnTo>
                  <a:lnTo>
                    <a:pt x="85" y="463"/>
                  </a:lnTo>
                  <a:lnTo>
                    <a:pt x="110" y="474"/>
                  </a:lnTo>
                  <a:lnTo>
                    <a:pt x="131" y="487"/>
                  </a:lnTo>
                  <a:lnTo>
                    <a:pt x="146" y="501"/>
                  </a:lnTo>
                  <a:lnTo>
                    <a:pt x="156" y="514"/>
                  </a:lnTo>
                  <a:lnTo>
                    <a:pt x="158" y="527"/>
                  </a:lnTo>
                  <a:lnTo>
                    <a:pt x="169" y="489"/>
                  </a:lnTo>
                  <a:lnTo>
                    <a:pt x="173" y="438"/>
                  </a:lnTo>
                  <a:lnTo>
                    <a:pt x="173" y="378"/>
                  </a:lnTo>
                  <a:lnTo>
                    <a:pt x="171" y="315"/>
                  </a:lnTo>
                  <a:lnTo>
                    <a:pt x="167" y="255"/>
                  </a:lnTo>
                  <a:lnTo>
                    <a:pt x="162" y="203"/>
                  </a:lnTo>
                  <a:lnTo>
                    <a:pt x="157" y="164"/>
                  </a:lnTo>
                  <a:lnTo>
                    <a:pt x="155" y="145"/>
                  </a:lnTo>
                  <a:lnTo>
                    <a:pt x="168" y="158"/>
                  </a:lnTo>
                  <a:lnTo>
                    <a:pt x="185" y="175"/>
                  </a:lnTo>
                  <a:lnTo>
                    <a:pt x="203" y="195"/>
                  </a:lnTo>
                  <a:lnTo>
                    <a:pt x="222" y="213"/>
                  </a:lnTo>
                  <a:lnTo>
                    <a:pt x="239" y="232"/>
                  </a:lnTo>
                  <a:lnTo>
                    <a:pt x="253" y="247"/>
                  </a:lnTo>
                  <a:lnTo>
                    <a:pt x="263" y="257"/>
                  </a:lnTo>
                  <a:lnTo>
                    <a:pt x="267" y="260"/>
                  </a:lnTo>
                  <a:lnTo>
                    <a:pt x="353" y="159"/>
                  </a:lnTo>
                  <a:lnTo>
                    <a:pt x="214" y="38"/>
                  </a:lnTo>
                  <a:lnTo>
                    <a:pt x="92" y="0"/>
                  </a:lnTo>
                  <a:close/>
                </a:path>
              </a:pathLst>
            </a:custGeom>
            <a:solidFill>
              <a:srgbClr val="E5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21" name="Freeform 37"/>
            <p:cNvSpPr>
              <a:spLocks/>
            </p:cNvSpPr>
            <p:nvPr/>
          </p:nvSpPr>
          <p:spPr bwMode="auto">
            <a:xfrm>
              <a:off x="1028" y="2806"/>
              <a:ext cx="194" cy="223"/>
            </a:xfrm>
            <a:custGeom>
              <a:avLst/>
              <a:gdLst>
                <a:gd name="T0" fmla="*/ 112 w 194"/>
                <a:gd name="T1" fmla="*/ 0 h 223"/>
                <a:gd name="T2" fmla="*/ 40 w 194"/>
                <a:gd name="T3" fmla="*/ 24 h 223"/>
                <a:gd name="T4" fmla="*/ 26 w 194"/>
                <a:gd name="T5" fmla="*/ 70 h 223"/>
                <a:gd name="T6" fmla="*/ 39 w 194"/>
                <a:gd name="T7" fmla="*/ 92 h 223"/>
                <a:gd name="T8" fmla="*/ 0 w 194"/>
                <a:gd name="T9" fmla="*/ 175 h 223"/>
                <a:gd name="T10" fmla="*/ 82 w 194"/>
                <a:gd name="T11" fmla="*/ 223 h 223"/>
                <a:gd name="T12" fmla="*/ 88 w 194"/>
                <a:gd name="T13" fmla="*/ 161 h 223"/>
                <a:gd name="T14" fmla="*/ 115 w 194"/>
                <a:gd name="T15" fmla="*/ 167 h 223"/>
                <a:gd name="T16" fmla="*/ 133 w 194"/>
                <a:gd name="T17" fmla="*/ 158 h 223"/>
                <a:gd name="T18" fmla="*/ 149 w 194"/>
                <a:gd name="T19" fmla="*/ 134 h 223"/>
                <a:gd name="T20" fmla="*/ 167 w 194"/>
                <a:gd name="T21" fmla="*/ 136 h 223"/>
                <a:gd name="T22" fmla="*/ 178 w 194"/>
                <a:gd name="T23" fmla="*/ 88 h 223"/>
                <a:gd name="T24" fmla="*/ 194 w 194"/>
                <a:gd name="T25" fmla="*/ 54 h 223"/>
                <a:gd name="T26" fmla="*/ 112 w 194"/>
                <a:gd name="T27"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4" h="223">
                  <a:moveTo>
                    <a:pt x="112" y="0"/>
                  </a:moveTo>
                  <a:lnTo>
                    <a:pt x="40" y="24"/>
                  </a:lnTo>
                  <a:lnTo>
                    <a:pt x="26" y="70"/>
                  </a:lnTo>
                  <a:lnTo>
                    <a:pt x="39" y="92"/>
                  </a:lnTo>
                  <a:lnTo>
                    <a:pt x="0" y="175"/>
                  </a:lnTo>
                  <a:lnTo>
                    <a:pt x="82" y="223"/>
                  </a:lnTo>
                  <a:lnTo>
                    <a:pt x="88" y="161"/>
                  </a:lnTo>
                  <a:lnTo>
                    <a:pt x="115" y="167"/>
                  </a:lnTo>
                  <a:lnTo>
                    <a:pt x="133" y="158"/>
                  </a:lnTo>
                  <a:lnTo>
                    <a:pt x="149" y="134"/>
                  </a:lnTo>
                  <a:lnTo>
                    <a:pt x="167" y="136"/>
                  </a:lnTo>
                  <a:lnTo>
                    <a:pt x="178" y="88"/>
                  </a:lnTo>
                  <a:lnTo>
                    <a:pt x="194" y="54"/>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22" name="Freeform 38"/>
            <p:cNvSpPr>
              <a:spLocks/>
            </p:cNvSpPr>
            <p:nvPr/>
          </p:nvSpPr>
          <p:spPr bwMode="auto">
            <a:xfrm>
              <a:off x="1122" y="2870"/>
              <a:ext cx="108" cy="68"/>
            </a:xfrm>
            <a:custGeom>
              <a:avLst/>
              <a:gdLst>
                <a:gd name="T0" fmla="*/ 8 w 108"/>
                <a:gd name="T1" fmla="*/ 0 h 68"/>
                <a:gd name="T2" fmla="*/ 108 w 108"/>
                <a:gd name="T3" fmla="*/ 24 h 68"/>
                <a:gd name="T4" fmla="*/ 93 w 108"/>
                <a:gd name="T5" fmla="*/ 62 h 68"/>
                <a:gd name="T6" fmla="*/ 90 w 108"/>
                <a:gd name="T7" fmla="*/ 66 h 68"/>
                <a:gd name="T8" fmla="*/ 86 w 108"/>
                <a:gd name="T9" fmla="*/ 68 h 68"/>
                <a:gd name="T10" fmla="*/ 84 w 108"/>
                <a:gd name="T11" fmla="*/ 67 h 68"/>
                <a:gd name="T12" fmla="*/ 83 w 108"/>
                <a:gd name="T13" fmla="*/ 62 h 68"/>
                <a:gd name="T14" fmla="*/ 83 w 108"/>
                <a:gd name="T15" fmla="*/ 53 h 68"/>
                <a:gd name="T16" fmla="*/ 82 w 108"/>
                <a:gd name="T17" fmla="*/ 45 h 68"/>
                <a:gd name="T18" fmla="*/ 81 w 108"/>
                <a:gd name="T19" fmla="*/ 39 h 68"/>
                <a:gd name="T20" fmla="*/ 77 w 108"/>
                <a:gd name="T21" fmla="*/ 39 h 68"/>
                <a:gd name="T22" fmla="*/ 74 w 108"/>
                <a:gd name="T23" fmla="*/ 43 h 68"/>
                <a:gd name="T24" fmla="*/ 70 w 108"/>
                <a:gd name="T25" fmla="*/ 47 h 68"/>
                <a:gd name="T26" fmla="*/ 66 w 108"/>
                <a:gd name="T27" fmla="*/ 53 h 68"/>
                <a:gd name="T28" fmla="*/ 60 w 108"/>
                <a:gd name="T29" fmla="*/ 59 h 68"/>
                <a:gd name="T30" fmla="*/ 54 w 108"/>
                <a:gd name="T31" fmla="*/ 61 h 68"/>
                <a:gd name="T32" fmla="*/ 47 w 108"/>
                <a:gd name="T33" fmla="*/ 60 h 68"/>
                <a:gd name="T34" fmla="*/ 40 w 108"/>
                <a:gd name="T35" fmla="*/ 57 h 68"/>
                <a:gd name="T36" fmla="*/ 35 w 108"/>
                <a:gd name="T37" fmla="*/ 51 h 68"/>
                <a:gd name="T38" fmla="*/ 32 w 108"/>
                <a:gd name="T39" fmla="*/ 43 h 68"/>
                <a:gd name="T40" fmla="*/ 32 w 108"/>
                <a:gd name="T41" fmla="*/ 35 h 68"/>
                <a:gd name="T42" fmla="*/ 33 w 108"/>
                <a:gd name="T43" fmla="*/ 29 h 68"/>
                <a:gd name="T44" fmla="*/ 36 w 108"/>
                <a:gd name="T45" fmla="*/ 23 h 68"/>
                <a:gd name="T46" fmla="*/ 36 w 108"/>
                <a:gd name="T47" fmla="*/ 22 h 68"/>
                <a:gd name="T48" fmla="*/ 31 w 108"/>
                <a:gd name="T49" fmla="*/ 20 h 68"/>
                <a:gd name="T50" fmla="*/ 26 w 108"/>
                <a:gd name="T51" fmla="*/ 19 h 68"/>
                <a:gd name="T52" fmla="*/ 20 w 108"/>
                <a:gd name="T53" fmla="*/ 18 h 68"/>
                <a:gd name="T54" fmla="*/ 13 w 108"/>
                <a:gd name="T55" fmla="*/ 16 h 68"/>
                <a:gd name="T56" fmla="*/ 6 w 108"/>
                <a:gd name="T57" fmla="*/ 16 h 68"/>
                <a:gd name="T58" fmla="*/ 1 w 108"/>
                <a:gd name="T59" fmla="*/ 15 h 68"/>
                <a:gd name="T60" fmla="*/ 0 w 108"/>
                <a:gd name="T61" fmla="*/ 15 h 68"/>
                <a:gd name="T62" fmla="*/ 8 w 108"/>
                <a:gd name="T6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68">
                  <a:moveTo>
                    <a:pt x="8" y="0"/>
                  </a:moveTo>
                  <a:lnTo>
                    <a:pt x="108" y="24"/>
                  </a:lnTo>
                  <a:lnTo>
                    <a:pt x="93" y="62"/>
                  </a:lnTo>
                  <a:lnTo>
                    <a:pt x="90" y="66"/>
                  </a:lnTo>
                  <a:lnTo>
                    <a:pt x="86" y="68"/>
                  </a:lnTo>
                  <a:lnTo>
                    <a:pt x="84" y="67"/>
                  </a:lnTo>
                  <a:lnTo>
                    <a:pt x="83" y="62"/>
                  </a:lnTo>
                  <a:lnTo>
                    <a:pt x="83" y="53"/>
                  </a:lnTo>
                  <a:lnTo>
                    <a:pt x="82" y="45"/>
                  </a:lnTo>
                  <a:lnTo>
                    <a:pt x="81" y="39"/>
                  </a:lnTo>
                  <a:lnTo>
                    <a:pt x="77" y="39"/>
                  </a:lnTo>
                  <a:lnTo>
                    <a:pt x="74" y="43"/>
                  </a:lnTo>
                  <a:lnTo>
                    <a:pt x="70" y="47"/>
                  </a:lnTo>
                  <a:lnTo>
                    <a:pt x="66" y="53"/>
                  </a:lnTo>
                  <a:lnTo>
                    <a:pt x="60" y="59"/>
                  </a:lnTo>
                  <a:lnTo>
                    <a:pt x="54" y="61"/>
                  </a:lnTo>
                  <a:lnTo>
                    <a:pt x="47" y="60"/>
                  </a:lnTo>
                  <a:lnTo>
                    <a:pt x="40" y="57"/>
                  </a:lnTo>
                  <a:lnTo>
                    <a:pt x="35" y="51"/>
                  </a:lnTo>
                  <a:lnTo>
                    <a:pt x="32" y="43"/>
                  </a:lnTo>
                  <a:lnTo>
                    <a:pt x="32" y="35"/>
                  </a:lnTo>
                  <a:lnTo>
                    <a:pt x="33" y="29"/>
                  </a:lnTo>
                  <a:lnTo>
                    <a:pt x="36" y="23"/>
                  </a:lnTo>
                  <a:lnTo>
                    <a:pt x="36" y="22"/>
                  </a:lnTo>
                  <a:lnTo>
                    <a:pt x="31" y="20"/>
                  </a:lnTo>
                  <a:lnTo>
                    <a:pt x="26" y="19"/>
                  </a:lnTo>
                  <a:lnTo>
                    <a:pt x="20" y="18"/>
                  </a:lnTo>
                  <a:lnTo>
                    <a:pt x="13" y="16"/>
                  </a:lnTo>
                  <a:lnTo>
                    <a:pt x="6" y="16"/>
                  </a:lnTo>
                  <a:lnTo>
                    <a:pt x="1" y="15"/>
                  </a:lnTo>
                  <a:lnTo>
                    <a:pt x="0" y="15"/>
                  </a:lnTo>
                  <a:lnTo>
                    <a:pt x="8"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23" name="Freeform 39"/>
            <p:cNvSpPr>
              <a:spLocks/>
            </p:cNvSpPr>
            <p:nvPr/>
          </p:nvSpPr>
          <p:spPr bwMode="auto">
            <a:xfrm>
              <a:off x="975" y="2817"/>
              <a:ext cx="137" cy="39"/>
            </a:xfrm>
            <a:custGeom>
              <a:avLst/>
              <a:gdLst>
                <a:gd name="T0" fmla="*/ 89 w 137"/>
                <a:gd name="T1" fmla="*/ 4 h 39"/>
                <a:gd name="T2" fmla="*/ 84 w 137"/>
                <a:gd name="T3" fmla="*/ 4 h 39"/>
                <a:gd name="T4" fmla="*/ 73 w 137"/>
                <a:gd name="T5" fmla="*/ 2 h 39"/>
                <a:gd name="T6" fmla="*/ 58 w 137"/>
                <a:gd name="T7" fmla="*/ 0 h 39"/>
                <a:gd name="T8" fmla="*/ 42 w 137"/>
                <a:gd name="T9" fmla="*/ 0 h 39"/>
                <a:gd name="T10" fmla="*/ 26 w 137"/>
                <a:gd name="T11" fmla="*/ 0 h 39"/>
                <a:gd name="T12" fmla="*/ 12 w 137"/>
                <a:gd name="T13" fmla="*/ 3 h 39"/>
                <a:gd name="T14" fmla="*/ 3 w 137"/>
                <a:gd name="T15" fmla="*/ 7 h 39"/>
                <a:gd name="T16" fmla="*/ 0 w 137"/>
                <a:gd name="T17" fmla="*/ 14 h 39"/>
                <a:gd name="T18" fmla="*/ 4 w 137"/>
                <a:gd name="T19" fmla="*/ 22 h 39"/>
                <a:gd name="T20" fmla="*/ 18 w 137"/>
                <a:gd name="T21" fmla="*/ 29 h 39"/>
                <a:gd name="T22" fmla="*/ 38 w 137"/>
                <a:gd name="T23" fmla="*/ 34 h 39"/>
                <a:gd name="T24" fmla="*/ 61 w 137"/>
                <a:gd name="T25" fmla="*/ 36 h 39"/>
                <a:gd name="T26" fmla="*/ 85 w 137"/>
                <a:gd name="T27" fmla="*/ 38 h 39"/>
                <a:gd name="T28" fmla="*/ 107 w 137"/>
                <a:gd name="T29" fmla="*/ 39 h 39"/>
                <a:gd name="T30" fmla="*/ 124 w 137"/>
                <a:gd name="T31" fmla="*/ 38 h 39"/>
                <a:gd name="T32" fmla="*/ 134 w 137"/>
                <a:gd name="T33" fmla="*/ 37 h 39"/>
                <a:gd name="T34" fmla="*/ 137 w 137"/>
                <a:gd name="T35" fmla="*/ 35 h 39"/>
                <a:gd name="T36" fmla="*/ 133 w 137"/>
                <a:gd name="T37" fmla="*/ 30 h 39"/>
                <a:gd name="T38" fmla="*/ 126 w 137"/>
                <a:gd name="T39" fmla="*/ 26 h 39"/>
                <a:gd name="T40" fmla="*/ 117 w 137"/>
                <a:gd name="T41" fmla="*/ 19 h 39"/>
                <a:gd name="T42" fmla="*/ 108 w 137"/>
                <a:gd name="T43" fmla="*/ 13 h 39"/>
                <a:gd name="T44" fmla="*/ 99 w 137"/>
                <a:gd name="T45" fmla="*/ 8 h 39"/>
                <a:gd name="T46" fmla="*/ 92 w 137"/>
                <a:gd name="T47" fmla="*/ 5 h 39"/>
                <a:gd name="T48" fmla="*/ 89 w 137"/>
                <a:gd name="T49"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39">
                  <a:moveTo>
                    <a:pt x="89" y="4"/>
                  </a:moveTo>
                  <a:lnTo>
                    <a:pt x="84" y="4"/>
                  </a:lnTo>
                  <a:lnTo>
                    <a:pt x="73" y="2"/>
                  </a:lnTo>
                  <a:lnTo>
                    <a:pt x="58" y="0"/>
                  </a:lnTo>
                  <a:lnTo>
                    <a:pt x="42" y="0"/>
                  </a:lnTo>
                  <a:lnTo>
                    <a:pt x="26" y="0"/>
                  </a:lnTo>
                  <a:lnTo>
                    <a:pt x="12" y="3"/>
                  </a:lnTo>
                  <a:lnTo>
                    <a:pt x="3" y="7"/>
                  </a:lnTo>
                  <a:lnTo>
                    <a:pt x="0" y="14"/>
                  </a:lnTo>
                  <a:lnTo>
                    <a:pt x="4" y="22"/>
                  </a:lnTo>
                  <a:lnTo>
                    <a:pt x="18" y="29"/>
                  </a:lnTo>
                  <a:lnTo>
                    <a:pt x="38" y="34"/>
                  </a:lnTo>
                  <a:lnTo>
                    <a:pt x="61" y="36"/>
                  </a:lnTo>
                  <a:lnTo>
                    <a:pt x="85" y="38"/>
                  </a:lnTo>
                  <a:lnTo>
                    <a:pt x="107" y="39"/>
                  </a:lnTo>
                  <a:lnTo>
                    <a:pt x="124" y="38"/>
                  </a:lnTo>
                  <a:lnTo>
                    <a:pt x="134" y="37"/>
                  </a:lnTo>
                  <a:lnTo>
                    <a:pt x="137" y="35"/>
                  </a:lnTo>
                  <a:lnTo>
                    <a:pt x="133" y="30"/>
                  </a:lnTo>
                  <a:lnTo>
                    <a:pt x="126" y="26"/>
                  </a:lnTo>
                  <a:lnTo>
                    <a:pt x="117" y="19"/>
                  </a:lnTo>
                  <a:lnTo>
                    <a:pt x="108" y="13"/>
                  </a:lnTo>
                  <a:lnTo>
                    <a:pt x="99" y="8"/>
                  </a:lnTo>
                  <a:lnTo>
                    <a:pt x="92" y="5"/>
                  </a:lnTo>
                  <a:lnTo>
                    <a:pt x="89" y="4"/>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sp>
          <p:nvSpPr>
            <p:cNvPr id="42024" name="Freeform 40"/>
            <p:cNvSpPr>
              <a:spLocks/>
            </p:cNvSpPr>
            <p:nvPr/>
          </p:nvSpPr>
          <p:spPr bwMode="auto">
            <a:xfrm>
              <a:off x="1054" y="2784"/>
              <a:ext cx="174" cy="86"/>
            </a:xfrm>
            <a:custGeom>
              <a:avLst/>
              <a:gdLst>
                <a:gd name="T0" fmla="*/ 172 w 174"/>
                <a:gd name="T1" fmla="*/ 86 h 86"/>
                <a:gd name="T2" fmla="*/ 168 w 174"/>
                <a:gd name="T3" fmla="*/ 86 h 86"/>
                <a:gd name="T4" fmla="*/ 159 w 174"/>
                <a:gd name="T5" fmla="*/ 86 h 86"/>
                <a:gd name="T6" fmla="*/ 145 w 174"/>
                <a:gd name="T7" fmla="*/ 86 h 86"/>
                <a:gd name="T8" fmla="*/ 128 w 174"/>
                <a:gd name="T9" fmla="*/ 86 h 86"/>
                <a:gd name="T10" fmla="*/ 108 w 174"/>
                <a:gd name="T11" fmla="*/ 85 h 86"/>
                <a:gd name="T12" fmla="*/ 86 w 174"/>
                <a:gd name="T13" fmla="*/ 83 h 86"/>
                <a:gd name="T14" fmla="*/ 63 w 174"/>
                <a:gd name="T15" fmla="*/ 78 h 86"/>
                <a:gd name="T16" fmla="*/ 42 w 174"/>
                <a:gd name="T17" fmla="*/ 72 h 86"/>
                <a:gd name="T18" fmla="*/ 28 w 174"/>
                <a:gd name="T19" fmla="*/ 68 h 86"/>
                <a:gd name="T20" fmla="*/ 17 w 174"/>
                <a:gd name="T21" fmla="*/ 63 h 86"/>
                <a:gd name="T22" fmla="*/ 10 w 174"/>
                <a:gd name="T23" fmla="*/ 59 h 86"/>
                <a:gd name="T24" fmla="*/ 6 w 174"/>
                <a:gd name="T25" fmla="*/ 54 h 86"/>
                <a:gd name="T26" fmla="*/ 2 w 174"/>
                <a:gd name="T27" fmla="*/ 51 h 86"/>
                <a:gd name="T28" fmla="*/ 1 w 174"/>
                <a:gd name="T29" fmla="*/ 47 h 86"/>
                <a:gd name="T30" fmla="*/ 0 w 174"/>
                <a:gd name="T31" fmla="*/ 46 h 86"/>
                <a:gd name="T32" fmla="*/ 0 w 174"/>
                <a:gd name="T33" fmla="*/ 45 h 86"/>
                <a:gd name="T34" fmla="*/ 90 w 174"/>
                <a:gd name="T35" fmla="*/ 0 h 86"/>
                <a:gd name="T36" fmla="*/ 150 w 174"/>
                <a:gd name="T37" fmla="*/ 20 h 86"/>
                <a:gd name="T38" fmla="*/ 151 w 174"/>
                <a:gd name="T39" fmla="*/ 22 h 86"/>
                <a:gd name="T40" fmla="*/ 155 w 174"/>
                <a:gd name="T41" fmla="*/ 26 h 86"/>
                <a:gd name="T42" fmla="*/ 160 w 174"/>
                <a:gd name="T43" fmla="*/ 33 h 86"/>
                <a:gd name="T44" fmla="*/ 166 w 174"/>
                <a:gd name="T45" fmla="*/ 43 h 86"/>
                <a:gd name="T46" fmla="*/ 170 w 174"/>
                <a:gd name="T47" fmla="*/ 53 h 86"/>
                <a:gd name="T48" fmla="*/ 174 w 174"/>
                <a:gd name="T49" fmla="*/ 64 h 86"/>
                <a:gd name="T50" fmla="*/ 174 w 174"/>
                <a:gd name="T51" fmla="*/ 76 h 86"/>
                <a:gd name="T52" fmla="*/ 172 w 174"/>
                <a:gd name="T53"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 h="86">
                  <a:moveTo>
                    <a:pt x="172" y="86"/>
                  </a:moveTo>
                  <a:lnTo>
                    <a:pt x="168" y="86"/>
                  </a:lnTo>
                  <a:lnTo>
                    <a:pt x="159" y="86"/>
                  </a:lnTo>
                  <a:lnTo>
                    <a:pt x="145" y="86"/>
                  </a:lnTo>
                  <a:lnTo>
                    <a:pt x="128" y="86"/>
                  </a:lnTo>
                  <a:lnTo>
                    <a:pt x="108" y="85"/>
                  </a:lnTo>
                  <a:lnTo>
                    <a:pt x="86" y="83"/>
                  </a:lnTo>
                  <a:lnTo>
                    <a:pt x="63" y="78"/>
                  </a:lnTo>
                  <a:lnTo>
                    <a:pt x="42" y="72"/>
                  </a:lnTo>
                  <a:lnTo>
                    <a:pt x="28" y="68"/>
                  </a:lnTo>
                  <a:lnTo>
                    <a:pt x="17" y="63"/>
                  </a:lnTo>
                  <a:lnTo>
                    <a:pt x="10" y="59"/>
                  </a:lnTo>
                  <a:lnTo>
                    <a:pt x="6" y="54"/>
                  </a:lnTo>
                  <a:lnTo>
                    <a:pt x="2" y="51"/>
                  </a:lnTo>
                  <a:lnTo>
                    <a:pt x="1" y="47"/>
                  </a:lnTo>
                  <a:lnTo>
                    <a:pt x="0" y="46"/>
                  </a:lnTo>
                  <a:lnTo>
                    <a:pt x="0" y="45"/>
                  </a:lnTo>
                  <a:lnTo>
                    <a:pt x="90" y="0"/>
                  </a:lnTo>
                  <a:lnTo>
                    <a:pt x="150" y="20"/>
                  </a:lnTo>
                  <a:lnTo>
                    <a:pt x="151" y="22"/>
                  </a:lnTo>
                  <a:lnTo>
                    <a:pt x="155" y="26"/>
                  </a:lnTo>
                  <a:lnTo>
                    <a:pt x="160" y="33"/>
                  </a:lnTo>
                  <a:lnTo>
                    <a:pt x="166" y="43"/>
                  </a:lnTo>
                  <a:lnTo>
                    <a:pt x="170" y="53"/>
                  </a:lnTo>
                  <a:lnTo>
                    <a:pt x="174" y="64"/>
                  </a:lnTo>
                  <a:lnTo>
                    <a:pt x="174" y="76"/>
                  </a:lnTo>
                  <a:lnTo>
                    <a:pt x="172" y="86"/>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2800">
                <a:solidFill>
                  <a:prstClr val="black"/>
                </a:solidFill>
              </a:endParaRPr>
            </a:p>
          </p:txBody>
        </p:sp>
      </p:grpSp>
      <p:sp>
        <p:nvSpPr>
          <p:cNvPr id="41993" name="Rectangle 9"/>
          <p:cNvSpPr>
            <a:spLocks noChangeArrowheads="1"/>
          </p:cNvSpPr>
          <p:nvPr/>
        </p:nvSpPr>
        <p:spPr bwMode="auto">
          <a:xfrm>
            <a:off x="6876901" y="3142451"/>
            <a:ext cx="4683125" cy="1813317"/>
          </a:xfrm>
          <a:prstGeom prst="rect">
            <a:avLst/>
          </a:prstGeom>
          <a:solidFill>
            <a:schemeClr val="accent3">
              <a:lumMod val="40000"/>
              <a:lumOff val="60000"/>
            </a:schemeClr>
          </a:solidFill>
          <a:ln w="57150" cmpd="thinThick">
            <a:solidFill>
              <a:srgbClr val="DC0081"/>
            </a:solidFill>
            <a:miter lim="800000"/>
            <a:headEnd/>
            <a:tailEnd/>
          </a:ln>
          <a:effectLst/>
          <a:extLst/>
        </p:spPr>
        <p:txBody>
          <a:bodyPr lIns="90488" tIns="44450" rIns="90488" bIns="44450">
            <a:spAutoFit/>
          </a:bodyPr>
          <a:lstStyle/>
          <a:p>
            <a:pPr defTabSz="457200">
              <a:spcBef>
                <a:spcPct val="0"/>
              </a:spcBef>
            </a:pPr>
            <a:r>
              <a:rPr lang="en-US" altLang="en-US" sz="2800">
                <a:solidFill>
                  <a:prstClr val="black"/>
                </a:solidFill>
              </a:rPr>
              <a:t>Quick assets are Cash,</a:t>
            </a:r>
          </a:p>
          <a:p>
            <a:pPr defTabSz="457200">
              <a:spcBef>
                <a:spcPct val="0"/>
              </a:spcBef>
            </a:pPr>
            <a:r>
              <a:rPr lang="en-US" altLang="en-US" sz="2800">
                <a:solidFill>
                  <a:prstClr val="black"/>
                </a:solidFill>
              </a:rPr>
              <a:t>Marketable Securities, Accounts Receivable (net) and</a:t>
            </a:r>
          </a:p>
          <a:p>
            <a:pPr defTabSz="457200">
              <a:spcBef>
                <a:spcPct val="0"/>
              </a:spcBef>
            </a:pPr>
            <a:r>
              <a:rPr lang="en-US" altLang="en-US" sz="2800">
                <a:solidFill>
                  <a:prstClr val="black"/>
                </a:solidFill>
              </a:rPr>
              <a:t>current Notes Receivable.</a:t>
            </a:r>
          </a:p>
        </p:txBody>
      </p:sp>
      <p:graphicFrame>
        <p:nvGraphicFramePr>
          <p:cNvPr id="38" name="Object 3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314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39" name="Picture 38"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881294250"/>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1993"/>
                                        </p:tgtEl>
                                        <p:attrNameLst>
                                          <p:attrName>style.visibility</p:attrName>
                                        </p:attrNameLst>
                                      </p:cBhvr>
                                      <p:to>
                                        <p:strVal val="visible"/>
                                      </p:to>
                                    </p:set>
                                    <p:animEffect transition="in" filter="wipe(right)">
                                      <p:cBhvr>
                                        <p:cTn id="7" dur="500"/>
                                        <p:tgtEl>
                                          <p:spTgt spid="41993"/>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499"/>
                                          </p:stCondLst>
                                        </p:cTn>
                                        <p:tgtEl>
                                          <p:spTgt spid="420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3" grpId="0" animBg="1"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5" name="Group 7"/>
          <p:cNvGrpSpPr>
            <a:grpSpLocks/>
          </p:cNvGrpSpPr>
          <p:nvPr/>
        </p:nvGrpSpPr>
        <p:grpSpPr bwMode="auto">
          <a:xfrm>
            <a:off x="4291204" y="1840287"/>
            <a:ext cx="5268910" cy="1566865"/>
            <a:chOff x="935" y="1559"/>
            <a:chExt cx="3319" cy="987"/>
          </a:xfrm>
        </p:grpSpPr>
        <p:sp>
          <p:nvSpPr>
            <p:cNvPr id="43012" name="Rectangle 4"/>
            <p:cNvSpPr>
              <a:spLocks noChangeArrowheads="1"/>
            </p:cNvSpPr>
            <p:nvPr/>
          </p:nvSpPr>
          <p:spPr bwMode="auto">
            <a:xfrm>
              <a:off x="2233" y="1559"/>
              <a:ext cx="2021"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u="sng">
                  <a:solidFill>
                    <a:prstClr val="black"/>
                  </a:solidFill>
                </a:rPr>
                <a:t>     Quick Assets     </a:t>
              </a:r>
              <a:endParaRPr lang="en-US" altLang="en-US" sz="3200">
                <a:solidFill>
                  <a:prstClr val="black"/>
                </a:solidFill>
              </a:endParaRPr>
            </a:p>
            <a:p>
              <a:pPr defTabSz="457200">
                <a:spcBef>
                  <a:spcPct val="0"/>
                </a:spcBef>
              </a:pPr>
              <a:r>
                <a:rPr lang="en-US" altLang="en-US" sz="3200">
                  <a:solidFill>
                    <a:prstClr val="black"/>
                  </a:solidFill>
                </a:rPr>
                <a:t>Current Liabilities</a:t>
              </a:r>
            </a:p>
          </p:txBody>
        </p:sp>
        <p:sp>
          <p:nvSpPr>
            <p:cNvPr id="43013" name="Rectangle 5"/>
            <p:cNvSpPr>
              <a:spLocks noChangeArrowheads="1"/>
            </p:cNvSpPr>
            <p:nvPr/>
          </p:nvSpPr>
          <p:spPr bwMode="auto">
            <a:xfrm>
              <a:off x="1919" y="1674"/>
              <a:ext cx="244"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a:solidFill>
                    <a:prstClr val="black"/>
                  </a:solidFill>
                </a:rPr>
                <a:t>=</a:t>
              </a:r>
            </a:p>
          </p:txBody>
        </p:sp>
        <p:sp>
          <p:nvSpPr>
            <p:cNvPr id="43014" name="Rectangle 6"/>
            <p:cNvSpPr>
              <a:spLocks noChangeArrowheads="1"/>
            </p:cNvSpPr>
            <p:nvPr/>
          </p:nvSpPr>
          <p:spPr bwMode="auto">
            <a:xfrm>
              <a:off x="935" y="1559"/>
              <a:ext cx="1021" cy="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3200">
                  <a:solidFill>
                    <a:prstClr val="black"/>
                  </a:solidFill>
                </a:rPr>
                <a:t>Acid-Test</a:t>
              </a:r>
            </a:p>
            <a:p>
              <a:pPr defTabSz="457200">
                <a:spcBef>
                  <a:spcPct val="0"/>
                </a:spcBef>
              </a:pPr>
              <a:r>
                <a:rPr lang="en-US" altLang="en-US" sz="3200">
                  <a:solidFill>
                    <a:prstClr val="black"/>
                  </a:solidFill>
                </a:rPr>
                <a:t>Ratio</a:t>
              </a:r>
            </a:p>
          </p:txBody>
        </p:sp>
      </p:grpSp>
      <p:sp>
        <p:nvSpPr>
          <p:cNvPr id="43017" name="Rectangle 9"/>
          <p:cNvSpPr>
            <a:spLocks noChangeArrowheads="1"/>
          </p:cNvSpPr>
          <p:nvPr/>
        </p:nvSpPr>
        <p:spPr bwMode="auto">
          <a:xfrm>
            <a:off x="6894943" y="3133981"/>
            <a:ext cx="4683125" cy="1813317"/>
          </a:xfrm>
          <a:prstGeom prst="rect">
            <a:avLst/>
          </a:prstGeom>
          <a:solidFill>
            <a:srgbClr val="FCFEB9"/>
          </a:solidFill>
          <a:ln w="57150" cmpd="thinThick">
            <a:solidFill>
              <a:srgbClr val="0054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dirty="0">
                <a:solidFill>
                  <a:prstClr val="black"/>
                </a:solidFill>
              </a:rPr>
              <a:t>Norton Corporation’s quick assets consist of cash of </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30,000 </a:t>
            </a:r>
            <a:r>
              <a:rPr lang="en-US" altLang="en-US" sz="2800" dirty="0">
                <a:solidFill>
                  <a:prstClr val="black"/>
                </a:solidFill>
              </a:rPr>
              <a:t>and accounts receivable of </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20,000</a:t>
            </a:r>
            <a:r>
              <a:rPr lang="en-US" altLang="en-US" sz="2800" dirty="0">
                <a:solidFill>
                  <a:prstClr val="black"/>
                </a:solidFill>
              </a:rPr>
              <a:t>.</a:t>
            </a:r>
          </a:p>
        </p:txBody>
      </p:sp>
      <p:sp>
        <p:nvSpPr>
          <p:cNvPr id="43019" name="Rectangle 11"/>
          <p:cNvSpPr>
            <a:spLocks noGrp="1" noChangeArrowheads="1"/>
          </p:cNvSpPr>
          <p:nvPr>
            <p:ph type="title"/>
          </p:nvPr>
        </p:nvSpPr>
        <p:spPr>
          <a:noFill/>
          <a:ln/>
        </p:spPr>
        <p:txBody>
          <a:bodyPr/>
          <a:lstStyle/>
          <a:p>
            <a:pPr>
              <a:lnSpc>
                <a:spcPct val="150000"/>
              </a:lnSpc>
            </a:pPr>
            <a:r>
              <a:rPr lang="en-US" altLang="en-US" sz="4400" dirty="0">
                <a:solidFill>
                  <a:schemeClr val="tx1"/>
                </a:solidFill>
              </a:rPr>
              <a:t>Acid-Test (Quick) Ratio</a:t>
            </a:r>
          </a:p>
        </p:txBody>
      </p:sp>
      <p:sp>
        <p:nvSpPr>
          <p:cNvPr id="43023" name="Rectangle 15"/>
          <p:cNvSpPr>
            <a:spLocks noGrp="1" noChangeArrowheads="1"/>
          </p:cNvSpPr>
          <p:nvPr>
            <p:ph idx="1"/>
          </p:nvPr>
        </p:nvSpPr>
        <p:spPr>
          <a:xfrm>
            <a:off x="3340290" y="889369"/>
            <a:ext cx="8185150" cy="838200"/>
          </a:xfrm>
          <a:noFill/>
          <a:ln/>
        </p:spPr>
        <p:txBody>
          <a:bodyPr/>
          <a:lstStyle/>
          <a:p>
            <a:pPr algn="ctr">
              <a:buFont typeface="Monotype Sorts" pitchFamily="2" charset="2"/>
              <a:buNone/>
            </a:pPr>
            <a:r>
              <a:rPr lang="en-US" altLang="en-US" sz="5400" u="sng">
                <a:solidFill>
                  <a:srgbClr val="247C18"/>
                </a:solidFill>
                <a:effectLst>
                  <a:outerShdw blurRad="38100" dist="38100" dir="2700000" algn="tl">
                    <a:srgbClr val="000000"/>
                  </a:outerShdw>
                </a:effectLst>
              </a:rPr>
              <a:t>#2</a:t>
            </a:r>
            <a:endParaRPr lang="en-US" altLang="en-US" sz="5400">
              <a:solidFill>
                <a:srgbClr val="247C18"/>
              </a:solidFill>
              <a:effectLst>
                <a:outerShdw blurRad="38100" dist="38100" dir="2700000" algn="tl">
                  <a:srgbClr val="000000"/>
                </a:outerShdw>
              </a:effectLst>
            </a:endParaRPr>
          </a:p>
        </p:txBody>
      </p:sp>
      <p:grpSp>
        <p:nvGrpSpPr>
          <p:cNvPr id="43024" name="Group 16"/>
          <p:cNvGrpSpPr>
            <a:grpSpLocks/>
          </p:cNvGrpSpPr>
          <p:nvPr/>
        </p:nvGrpSpPr>
        <p:grpSpPr bwMode="auto">
          <a:xfrm rot="-1122277">
            <a:off x="4527886" y="4066661"/>
            <a:ext cx="1608138" cy="1843087"/>
            <a:chOff x="528" y="2784"/>
            <a:chExt cx="1013" cy="1161"/>
          </a:xfrm>
        </p:grpSpPr>
        <p:sp>
          <p:nvSpPr>
            <p:cNvPr id="43025" name="Freeform 17"/>
            <p:cNvSpPr>
              <a:spLocks/>
            </p:cNvSpPr>
            <p:nvPr/>
          </p:nvSpPr>
          <p:spPr bwMode="auto">
            <a:xfrm>
              <a:off x="575" y="3565"/>
              <a:ext cx="561" cy="305"/>
            </a:xfrm>
            <a:custGeom>
              <a:avLst/>
              <a:gdLst>
                <a:gd name="T0" fmla="*/ 134 w 561"/>
                <a:gd name="T1" fmla="*/ 0 h 305"/>
                <a:gd name="T2" fmla="*/ 0 w 561"/>
                <a:gd name="T3" fmla="*/ 19 h 305"/>
                <a:gd name="T4" fmla="*/ 0 w 561"/>
                <a:gd name="T5" fmla="*/ 27 h 305"/>
                <a:gd name="T6" fmla="*/ 0 w 561"/>
                <a:gd name="T7" fmla="*/ 37 h 305"/>
                <a:gd name="T8" fmla="*/ 0 w 561"/>
                <a:gd name="T9" fmla="*/ 49 h 305"/>
                <a:gd name="T10" fmla="*/ 2 w 561"/>
                <a:gd name="T11" fmla="*/ 60 h 305"/>
                <a:gd name="T12" fmla="*/ 7 w 561"/>
                <a:gd name="T13" fmla="*/ 74 h 305"/>
                <a:gd name="T14" fmla="*/ 14 w 561"/>
                <a:gd name="T15" fmla="*/ 88 h 305"/>
                <a:gd name="T16" fmla="*/ 24 w 561"/>
                <a:gd name="T17" fmla="*/ 104 h 305"/>
                <a:gd name="T18" fmla="*/ 39 w 561"/>
                <a:gd name="T19" fmla="*/ 121 h 305"/>
                <a:gd name="T20" fmla="*/ 60 w 561"/>
                <a:gd name="T21" fmla="*/ 138 h 305"/>
                <a:gd name="T22" fmla="*/ 87 w 561"/>
                <a:gd name="T23" fmla="*/ 158 h 305"/>
                <a:gd name="T24" fmla="*/ 119 w 561"/>
                <a:gd name="T25" fmla="*/ 177 h 305"/>
                <a:gd name="T26" fmla="*/ 159 w 561"/>
                <a:gd name="T27" fmla="*/ 198 h 305"/>
                <a:gd name="T28" fmla="*/ 207 w 561"/>
                <a:gd name="T29" fmla="*/ 220 h 305"/>
                <a:gd name="T30" fmla="*/ 264 w 561"/>
                <a:gd name="T31" fmla="*/ 243 h 305"/>
                <a:gd name="T32" fmla="*/ 331 w 561"/>
                <a:gd name="T33" fmla="*/ 267 h 305"/>
                <a:gd name="T34" fmla="*/ 407 w 561"/>
                <a:gd name="T35" fmla="*/ 293 h 305"/>
                <a:gd name="T36" fmla="*/ 430 w 561"/>
                <a:gd name="T37" fmla="*/ 298 h 305"/>
                <a:gd name="T38" fmla="*/ 451 w 561"/>
                <a:gd name="T39" fmla="*/ 303 h 305"/>
                <a:gd name="T40" fmla="*/ 471 w 561"/>
                <a:gd name="T41" fmla="*/ 305 h 305"/>
                <a:gd name="T42" fmla="*/ 488 w 561"/>
                <a:gd name="T43" fmla="*/ 305 h 305"/>
                <a:gd name="T44" fmla="*/ 504 w 561"/>
                <a:gd name="T45" fmla="*/ 304 h 305"/>
                <a:gd name="T46" fmla="*/ 519 w 561"/>
                <a:gd name="T47" fmla="*/ 302 h 305"/>
                <a:gd name="T48" fmla="*/ 531 w 561"/>
                <a:gd name="T49" fmla="*/ 297 h 305"/>
                <a:gd name="T50" fmla="*/ 541 w 561"/>
                <a:gd name="T51" fmla="*/ 293 h 305"/>
                <a:gd name="T52" fmla="*/ 549 w 561"/>
                <a:gd name="T53" fmla="*/ 287 h 305"/>
                <a:gd name="T54" fmla="*/ 555 w 561"/>
                <a:gd name="T55" fmla="*/ 280 h 305"/>
                <a:gd name="T56" fmla="*/ 558 w 561"/>
                <a:gd name="T57" fmla="*/ 273 h 305"/>
                <a:gd name="T58" fmla="*/ 561 w 561"/>
                <a:gd name="T59" fmla="*/ 266 h 305"/>
                <a:gd name="T60" fmla="*/ 560 w 561"/>
                <a:gd name="T61" fmla="*/ 258 h 305"/>
                <a:gd name="T62" fmla="*/ 556 w 561"/>
                <a:gd name="T63" fmla="*/ 250 h 305"/>
                <a:gd name="T64" fmla="*/ 550 w 561"/>
                <a:gd name="T65" fmla="*/ 242 h 305"/>
                <a:gd name="T66" fmla="*/ 542 w 561"/>
                <a:gd name="T67" fmla="*/ 235 h 305"/>
                <a:gd name="T68" fmla="*/ 531 w 561"/>
                <a:gd name="T69" fmla="*/ 228 h 305"/>
                <a:gd name="T70" fmla="*/ 517 w 561"/>
                <a:gd name="T71" fmla="*/ 220 h 305"/>
                <a:gd name="T72" fmla="*/ 500 w 561"/>
                <a:gd name="T73" fmla="*/ 213 h 305"/>
                <a:gd name="T74" fmla="*/ 480 w 561"/>
                <a:gd name="T75" fmla="*/ 205 h 305"/>
                <a:gd name="T76" fmla="*/ 458 w 561"/>
                <a:gd name="T77" fmla="*/ 197 h 305"/>
                <a:gd name="T78" fmla="*/ 434 w 561"/>
                <a:gd name="T79" fmla="*/ 188 h 305"/>
                <a:gd name="T80" fmla="*/ 409 w 561"/>
                <a:gd name="T81" fmla="*/ 177 h 305"/>
                <a:gd name="T82" fmla="*/ 381 w 561"/>
                <a:gd name="T83" fmla="*/ 166 h 305"/>
                <a:gd name="T84" fmla="*/ 352 w 561"/>
                <a:gd name="T85" fmla="*/ 153 h 305"/>
                <a:gd name="T86" fmla="*/ 323 w 561"/>
                <a:gd name="T87" fmla="*/ 138 h 305"/>
                <a:gd name="T88" fmla="*/ 291 w 561"/>
                <a:gd name="T89" fmla="*/ 121 h 305"/>
                <a:gd name="T90" fmla="*/ 260 w 561"/>
                <a:gd name="T91" fmla="*/ 103 h 305"/>
                <a:gd name="T92" fmla="*/ 228 w 561"/>
                <a:gd name="T93" fmla="*/ 81 h 305"/>
                <a:gd name="T94" fmla="*/ 197 w 561"/>
                <a:gd name="T95" fmla="*/ 57 h 305"/>
                <a:gd name="T96" fmla="*/ 165 w 561"/>
                <a:gd name="T97" fmla="*/ 30 h 305"/>
                <a:gd name="T98" fmla="*/ 134 w 561"/>
                <a:gd name="T99"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1" h="305">
                  <a:moveTo>
                    <a:pt x="134" y="0"/>
                  </a:moveTo>
                  <a:lnTo>
                    <a:pt x="0" y="19"/>
                  </a:lnTo>
                  <a:lnTo>
                    <a:pt x="0" y="27"/>
                  </a:lnTo>
                  <a:lnTo>
                    <a:pt x="0" y="37"/>
                  </a:lnTo>
                  <a:lnTo>
                    <a:pt x="0" y="49"/>
                  </a:lnTo>
                  <a:lnTo>
                    <a:pt x="2" y="60"/>
                  </a:lnTo>
                  <a:lnTo>
                    <a:pt x="7" y="74"/>
                  </a:lnTo>
                  <a:lnTo>
                    <a:pt x="14" y="88"/>
                  </a:lnTo>
                  <a:lnTo>
                    <a:pt x="24" y="104"/>
                  </a:lnTo>
                  <a:lnTo>
                    <a:pt x="39" y="121"/>
                  </a:lnTo>
                  <a:lnTo>
                    <a:pt x="60" y="138"/>
                  </a:lnTo>
                  <a:lnTo>
                    <a:pt x="87" y="158"/>
                  </a:lnTo>
                  <a:lnTo>
                    <a:pt x="119" y="177"/>
                  </a:lnTo>
                  <a:lnTo>
                    <a:pt x="159" y="198"/>
                  </a:lnTo>
                  <a:lnTo>
                    <a:pt x="207" y="220"/>
                  </a:lnTo>
                  <a:lnTo>
                    <a:pt x="264" y="243"/>
                  </a:lnTo>
                  <a:lnTo>
                    <a:pt x="331" y="267"/>
                  </a:lnTo>
                  <a:lnTo>
                    <a:pt x="407" y="293"/>
                  </a:lnTo>
                  <a:lnTo>
                    <a:pt x="430" y="298"/>
                  </a:lnTo>
                  <a:lnTo>
                    <a:pt x="451" y="303"/>
                  </a:lnTo>
                  <a:lnTo>
                    <a:pt x="471" y="305"/>
                  </a:lnTo>
                  <a:lnTo>
                    <a:pt x="488" y="305"/>
                  </a:lnTo>
                  <a:lnTo>
                    <a:pt x="504" y="304"/>
                  </a:lnTo>
                  <a:lnTo>
                    <a:pt x="519" y="302"/>
                  </a:lnTo>
                  <a:lnTo>
                    <a:pt x="531" y="297"/>
                  </a:lnTo>
                  <a:lnTo>
                    <a:pt x="541" y="293"/>
                  </a:lnTo>
                  <a:lnTo>
                    <a:pt x="549" y="287"/>
                  </a:lnTo>
                  <a:lnTo>
                    <a:pt x="555" y="280"/>
                  </a:lnTo>
                  <a:lnTo>
                    <a:pt x="558" y="273"/>
                  </a:lnTo>
                  <a:lnTo>
                    <a:pt x="561" y="266"/>
                  </a:lnTo>
                  <a:lnTo>
                    <a:pt x="560" y="258"/>
                  </a:lnTo>
                  <a:lnTo>
                    <a:pt x="556" y="250"/>
                  </a:lnTo>
                  <a:lnTo>
                    <a:pt x="550" y="242"/>
                  </a:lnTo>
                  <a:lnTo>
                    <a:pt x="542" y="235"/>
                  </a:lnTo>
                  <a:lnTo>
                    <a:pt x="531" y="228"/>
                  </a:lnTo>
                  <a:lnTo>
                    <a:pt x="517" y="220"/>
                  </a:lnTo>
                  <a:lnTo>
                    <a:pt x="500" y="213"/>
                  </a:lnTo>
                  <a:lnTo>
                    <a:pt x="480" y="205"/>
                  </a:lnTo>
                  <a:lnTo>
                    <a:pt x="458" y="197"/>
                  </a:lnTo>
                  <a:lnTo>
                    <a:pt x="434" y="188"/>
                  </a:lnTo>
                  <a:lnTo>
                    <a:pt x="409" y="177"/>
                  </a:lnTo>
                  <a:lnTo>
                    <a:pt x="381" y="166"/>
                  </a:lnTo>
                  <a:lnTo>
                    <a:pt x="352" y="153"/>
                  </a:lnTo>
                  <a:lnTo>
                    <a:pt x="323" y="138"/>
                  </a:lnTo>
                  <a:lnTo>
                    <a:pt x="291" y="121"/>
                  </a:lnTo>
                  <a:lnTo>
                    <a:pt x="260" y="103"/>
                  </a:lnTo>
                  <a:lnTo>
                    <a:pt x="228" y="81"/>
                  </a:lnTo>
                  <a:lnTo>
                    <a:pt x="197" y="57"/>
                  </a:lnTo>
                  <a:lnTo>
                    <a:pt x="165" y="30"/>
                  </a:lnTo>
                  <a:lnTo>
                    <a:pt x="134"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26" name="Freeform 18"/>
            <p:cNvSpPr>
              <a:spLocks/>
            </p:cNvSpPr>
            <p:nvPr/>
          </p:nvSpPr>
          <p:spPr bwMode="auto">
            <a:xfrm>
              <a:off x="576" y="3687"/>
              <a:ext cx="450" cy="207"/>
            </a:xfrm>
            <a:custGeom>
              <a:avLst/>
              <a:gdLst>
                <a:gd name="T0" fmla="*/ 28 w 450"/>
                <a:gd name="T1" fmla="*/ 6 h 207"/>
                <a:gd name="T2" fmla="*/ 29 w 450"/>
                <a:gd name="T3" fmla="*/ 7 h 207"/>
                <a:gd name="T4" fmla="*/ 30 w 450"/>
                <a:gd name="T5" fmla="*/ 9 h 207"/>
                <a:gd name="T6" fmla="*/ 35 w 450"/>
                <a:gd name="T7" fmla="*/ 14 h 207"/>
                <a:gd name="T8" fmla="*/ 42 w 450"/>
                <a:gd name="T9" fmla="*/ 21 h 207"/>
                <a:gd name="T10" fmla="*/ 51 w 450"/>
                <a:gd name="T11" fmla="*/ 29 h 207"/>
                <a:gd name="T12" fmla="*/ 64 w 450"/>
                <a:gd name="T13" fmla="*/ 38 h 207"/>
                <a:gd name="T14" fmla="*/ 80 w 450"/>
                <a:gd name="T15" fmla="*/ 50 h 207"/>
                <a:gd name="T16" fmla="*/ 99 w 450"/>
                <a:gd name="T17" fmla="*/ 62 h 207"/>
                <a:gd name="T18" fmla="*/ 124 w 450"/>
                <a:gd name="T19" fmla="*/ 76 h 207"/>
                <a:gd name="T20" fmla="*/ 152 w 450"/>
                <a:gd name="T21" fmla="*/ 92 h 207"/>
                <a:gd name="T22" fmla="*/ 187 w 450"/>
                <a:gd name="T23" fmla="*/ 108 h 207"/>
                <a:gd name="T24" fmla="*/ 227 w 450"/>
                <a:gd name="T25" fmla="*/ 127 h 207"/>
                <a:gd name="T26" fmla="*/ 273 w 450"/>
                <a:gd name="T27" fmla="*/ 145 h 207"/>
                <a:gd name="T28" fmla="*/ 325 w 450"/>
                <a:gd name="T29" fmla="*/ 165 h 207"/>
                <a:gd name="T30" fmla="*/ 384 w 450"/>
                <a:gd name="T31" fmla="*/ 186 h 207"/>
                <a:gd name="T32" fmla="*/ 450 w 450"/>
                <a:gd name="T33" fmla="*/ 207 h 207"/>
                <a:gd name="T34" fmla="*/ 433 w 450"/>
                <a:gd name="T35" fmla="*/ 205 h 207"/>
                <a:gd name="T36" fmla="*/ 412 w 450"/>
                <a:gd name="T37" fmla="*/ 200 h 207"/>
                <a:gd name="T38" fmla="*/ 388 w 450"/>
                <a:gd name="T39" fmla="*/ 196 h 207"/>
                <a:gd name="T40" fmla="*/ 362 w 450"/>
                <a:gd name="T41" fmla="*/ 189 h 207"/>
                <a:gd name="T42" fmla="*/ 333 w 450"/>
                <a:gd name="T43" fmla="*/ 181 h 207"/>
                <a:gd name="T44" fmla="*/ 303 w 450"/>
                <a:gd name="T45" fmla="*/ 172 h 207"/>
                <a:gd name="T46" fmla="*/ 272 w 450"/>
                <a:gd name="T47" fmla="*/ 161 h 207"/>
                <a:gd name="T48" fmla="*/ 240 w 450"/>
                <a:gd name="T49" fmla="*/ 149 h 207"/>
                <a:gd name="T50" fmla="*/ 206 w 450"/>
                <a:gd name="T51" fmla="*/ 136 h 207"/>
                <a:gd name="T52" fmla="*/ 174 w 450"/>
                <a:gd name="T53" fmla="*/ 121 h 207"/>
                <a:gd name="T54" fmla="*/ 142 w 450"/>
                <a:gd name="T55" fmla="*/ 105 h 207"/>
                <a:gd name="T56" fmla="*/ 110 w 450"/>
                <a:gd name="T57" fmla="*/ 87 h 207"/>
                <a:gd name="T58" fmla="*/ 80 w 450"/>
                <a:gd name="T59" fmla="*/ 67 h 207"/>
                <a:gd name="T60" fmla="*/ 51 w 450"/>
                <a:gd name="T61" fmla="*/ 46 h 207"/>
                <a:gd name="T62" fmla="*/ 25 w 450"/>
                <a:gd name="T63" fmla="*/ 24 h 207"/>
                <a:gd name="T64" fmla="*/ 0 w 450"/>
                <a:gd name="T65" fmla="*/ 0 h 207"/>
                <a:gd name="T66" fmla="*/ 28 w 450"/>
                <a:gd name="T67" fmla="*/ 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0" h="207">
                  <a:moveTo>
                    <a:pt x="28" y="6"/>
                  </a:moveTo>
                  <a:lnTo>
                    <a:pt x="29" y="7"/>
                  </a:lnTo>
                  <a:lnTo>
                    <a:pt x="30" y="9"/>
                  </a:lnTo>
                  <a:lnTo>
                    <a:pt x="35" y="14"/>
                  </a:lnTo>
                  <a:lnTo>
                    <a:pt x="42" y="21"/>
                  </a:lnTo>
                  <a:lnTo>
                    <a:pt x="51" y="29"/>
                  </a:lnTo>
                  <a:lnTo>
                    <a:pt x="64" y="38"/>
                  </a:lnTo>
                  <a:lnTo>
                    <a:pt x="80" y="50"/>
                  </a:lnTo>
                  <a:lnTo>
                    <a:pt x="99" y="62"/>
                  </a:lnTo>
                  <a:lnTo>
                    <a:pt x="124" y="76"/>
                  </a:lnTo>
                  <a:lnTo>
                    <a:pt x="152" y="92"/>
                  </a:lnTo>
                  <a:lnTo>
                    <a:pt x="187" y="108"/>
                  </a:lnTo>
                  <a:lnTo>
                    <a:pt x="227" y="127"/>
                  </a:lnTo>
                  <a:lnTo>
                    <a:pt x="273" y="145"/>
                  </a:lnTo>
                  <a:lnTo>
                    <a:pt x="325" y="165"/>
                  </a:lnTo>
                  <a:lnTo>
                    <a:pt x="384" y="186"/>
                  </a:lnTo>
                  <a:lnTo>
                    <a:pt x="450" y="207"/>
                  </a:lnTo>
                  <a:lnTo>
                    <a:pt x="433" y="205"/>
                  </a:lnTo>
                  <a:lnTo>
                    <a:pt x="412" y="200"/>
                  </a:lnTo>
                  <a:lnTo>
                    <a:pt x="388" y="196"/>
                  </a:lnTo>
                  <a:lnTo>
                    <a:pt x="362" y="189"/>
                  </a:lnTo>
                  <a:lnTo>
                    <a:pt x="333" y="181"/>
                  </a:lnTo>
                  <a:lnTo>
                    <a:pt x="303" y="172"/>
                  </a:lnTo>
                  <a:lnTo>
                    <a:pt x="272" y="161"/>
                  </a:lnTo>
                  <a:lnTo>
                    <a:pt x="240" y="149"/>
                  </a:lnTo>
                  <a:lnTo>
                    <a:pt x="206" y="136"/>
                  </a:lnTo>
                  <a:lnTo>
                    <a:pt x="174" y="121"/>
                  </a:lnTo>
                  <a:lnTo>
                    <a:pt x="142" y="105"/>
                  </a:lnTo>
                  <a:lnTo>
                    <a:pt x="110" y="87"/>
                  </a:lnTo>
                  <a:lnTo>
                    <a:pt x="80" y="67"/>
                  </a:lnTo>
                  <a:lnTo>
                    <a:pt x="51" y="46"/>
                  </a:lnTo>
                  <a:lnTo>
                    <a:pt x="25" y="24"/>
                  </a:lnTo>
                  <a:lnTo>
                    <a:pt x="0" y="0"/>
                  </a:lnTo>
                  <a:lnTo>
                    <a:pt x="28" y="6"/>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27" name="Freeform 19"/>
            <p:cNvSpPr>
              <a:spLocks/>
            </p:cNvSpPr>
            <p:nvPr/>
          </p:nvSpPr>
          <p:spPr bwMode="auto">
            <a:xfrm>
              <a:off x="603" y="3752"/>
              <a:ext cx="60" cy="57"/>
            </a:xfrm>
            <a:custGeom>
              <a:avLst/>
              <a:gdLst>
                <a:gd name="T0" fmla="*/ 18 w 60"/>
                <a:gd name="T1" fmla="*/ 0 h 57"/>
                <a:gd name="T2" fmla="*/ 52 w 60"/>
                <a:gd name="T3" fmla="*/ 11 h 57"/>
                <a:gd name="T4" fmla="*/ 60 w 60"/>
                <a:gd name="T5" fmla="*/ 51 h 57"/>
                <a:gd name="T6" fmla="*/ 24 w 60"/>
                <a:gd name="T7" fmla="*/ 57 h 57"/>
                <a:gd name="T8" fmla="*/ 0 w 60"/>
                <a:gd name="T9" fmla="*/ 25 h 57"/>
                <a:gd name="T10" fmla="*/ 18 w 60"/>
                <a:gd name="T11" fmla="*/ 0 h 57"/>
              </a:gdLst>
              <a:ahLst/>
              <a:cxnLst>
                <a:cxn ang="0">
                  <a:pos x="T0" y="T1"/>
                </a:cxn>
                <a:cxn ang="0">
                  <a:pos x="T2" y="T3"/>
                </a:cxn>
                <a:cxn ang="0">
                  <a:pos x="T4" y="T5"/>
                </a:cxn>
                <a:cxn ang="0">
                  <a:pos x="T6" y="T7"/>
                </a:cxn>
                <a:cxn ang="0">
                  <a:pos x="T8" y="T9"/>
                </a:cxn>
                <a:cxn ang="0">
                  <a:pos x="T10" y="T11"/>
                </a:cxn>
              </a:cxnLst>
              <a:rect l="0" t="0" r="r" b="b"/>
              <a:pathLst>
                <a:path w="60" h="57">
                  <a:moveTo>
                    <a:pt x="18" y="0"/>
                  </a:moveTo>
                  <a:lnTo>
                    <a:pt x="52" y="11"/>
                  </a:lnTo>
                  <a:lnTo>
                    <a:pt x="60" y="51"/>
                  </a:lnTo>
                  <a:lnTo>
                    <a:pt x="24" y="57"/>
                  </a:lnTo>
                  <a:lnTo>
                    <a:pt x="0" y="25"/>
                  </a:lnTo>
                  <a:lnTo>
                    <a:pt x="1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28" name="Freeform 20"/>
            <p:cNvSpPr>
              <a:spLocks/>
            </p:cNvSpPr>
            <p:nvPr/>
          </p:nvSpPr>
          <p:spPr bwMode="auto">
            <a:xfrm>
              <a:off x="909" y="3892"/>
              <a:ext cx="62" cy="53"/>
            </a:xfrm>
            <a:custGeom>
              <a:avLst/>
              <a:gdLst>
                <a:gd name="T0" fmla="*/ 46 w 62"/>
                <a:gd name="T1" fmla="*/ 2 h 53"/>
                <a:gd name="T2" fmla="*/ 62 w 62"/>
                <a:gd name="T3" fmla="*/ 32 h 53"/>
                <a:gd name="T4" fmla="*/ 38 w 62"/>
                <a:gd name="T5" fmla="*/ 53 h 53"/>
                <a:gd name="T6" fmla="*/ 0 w 62"/>
                <a:gd name="T7" fmla="*/ 35 h 53"/>
                <a:gd name="T8" fmla="*/ 12 w 62"/>
                <a:gd name="T9" fmla="*/ 0 h 53"/>
                <a:gd name="T10" fmla="*/ 46 w 62"/>
                <a:gd name="T11" fmla="*/ 2 h 53"/>
              </a:gdLst>
              <a:ahLst/>
              <a:cxnLst>
                <a:cxn ang="0">
                  <a:pos x="T0" y="T1"/>
                </a:cxn>
                <a:cxn ang="0">
                  <a:pos x="T2" y="T3"/>
                </a:cxn>
                <a:cxn ang="0">
                  <a:pos x="T4" y="T5"/>
                </a:cxn>
                <a:cxn ang="0">
                  <a:pos x="T6" y="T7"/>
                </a:cxn>
                <a:cxn ang="0">
                  <a:pos x="T8" y="T9"/>
                </a:cxn>
                <a:cxn ang="0">
                  <a:pos x="T10" y="T11"/>
                </a:cxn>
              </a:cxnLst>
              <a:rect l="0" t="0" r="r" b="b"/>
              <a:pathLst>
                <a:path w="62" h="53">
                  <a:moveTo>
                    <a:pt x="46" y="2"/>
                  </a:moveTo>
                  <a:lnTo>
                    <a:pt x="62" y="32"/>
                  </a:lnTo>
                  <a:lnTo>
                    <a:pt x="38" y="53"/>
                  </a:lnTo>
                  <a:lnTo>
                    <a:pt x="0" y="35"/>
                  </a:lnTo>
                  <a:lnTo>
                    <a:pt x="12" y="0"/>
                  </a:lnTo>
                  <a:lnTo>
                    <a:pt x="46" y="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29" name="Freeform 21"/>
            <p:cNvSpPr>
              <a:spLocks/>
            </p:cNvSpPr>
            <p:nvPr/>
          </p:nvSpPr>
          <p:spPr bwMode="auto">
            <a:xfrm>
              <a:off x="841" y="2938"/>
              <a:ext cx="395" cy="559"/>
            </a:xfrm>
            <a:custGeom>
              <a:avLst/>
              <a:gdLst>
                <a:gd name="T0" fmla="*/ 176 w 395"/>
                <a:gd name="T1" fmla="*/ 6 h 559"/>
                <a:gd name="T2" fmla="*/ 182 w 395"/>
                <a:gd name="T3" fmla="*/ 5 h 559"/>
                <a:gd name="T4" fmla="*/ 197 w 395"/>
                <a:gd name="T5" fmla="*/ 2 h 559"/>
                <a:gd name="T6" fmla="*/ 219 w 395"/>
                <a:gd name="T7" fmla="*/ 0 h 559"/>
                <a:gd name="T8" fmla="*/ 245 w 395"/>
                <a:gd name="T9" fmla="*/ 0 h 559"/>
                <a:gd name="T10" fmla="*/ 274 w 395"/>
                <a:gd name="T11" fmla="*/ 5 h 559"/>
                <a:gd name="T12" fmla="*/ 303 w 395"/>
                <a:gd name="T13" fmla="*/ 15 h 559"/>
                <a:gd name="T14" fmla="*/ 329 w 395"/>
                <a:gd name="T15" fmla="*/ 34 h 559"/>
                <a:gd name="T16" fmla="*/ 350 w 395"/>
                <a:gd name="T17" fmla="*/ 61 h 559"/>
                <a:gd name="T18" fmla="*/ 357 w 395"/>
                <a:gd name="T19" fmla="*/ 90 h 559"/>
                <a:gd name="T20" fmla="*/ 366 w 395"/>
                <a:gd name="T21" fmla="*/ 147 h 559"/>
                <a:gd name="T22" fmla="*/ 374 w 395"/>
                <a:gd name="T23" fmla="*/ 223 h 559"/>
                <a:gd name="T24" fmla="*/ 383 w 395"/>
                <a:gd name="T25" fmla="*/ 310 h 559"/>
                <a:gd name="T26" fmla="*/ 389 w 395"/>
                <a:gd name="T27" fmla="*/ 395 h 559"/>
                <a:gd name="T28" fmla="*/ 394 w 395"/>
                <a:gd name="T29" fmla="*/ 472 h 559"/>
                <a:gd name="T30" fmla="*/ 395 w 395"/>
                <a:gd name="T31" fmla="*/ 529 h 559"/>
                <a:gd name="T32" fmla="*/ 391 w 395"/>
                <a:gd name="T33" fmla="*/ 559 h 559"/>
                <a:gd name="T34" fmla="*/ 379 w 395"/>
                <a:gd name="T35" fmla="*/ 551 h 559"/>
                <a:gd name="T36" fmla="*/ 365 w 395"/>
                <a:gd name="T37" fmla="*/ 542 h 559"/>
                <a:gd name="T38" fmla="*/ 348 w 395"/>
                <a:gd name="T39" fmla="*/ 534 h 559"/>
                <a:gd name="T40" fmla="*/ 329 w 395"/>
                <a:gd name="T41" fmla="*/ 526 h 559"/>
                <a:gd name="T42" fmla="*/ 310 w 395"/>
                <a:gd name="T43" fmla="*/ 518 h 559"/>
                <a:gd name="T44" fmla="*/ 289 w 395"/>
                <a:gd name="T45" fmla="*/ 511 h 559"/>
                <a:gd name="T46" fmla="*/ 267 w 395"/>
                <a:gd name="T47" fmla="*/ 504 h 559"/>
                <a:gd name="T48" fmla="*/ 245 w 395"/>
                <a:gd name="T49" fmla="*/ 497 h 559"/>
                <a:gd name="T50" fmla="*/ 225 w 395"/>
                <a:gd name="T51" fmla="*/ 492 h 559"/>
                <a:gd name="T52" fmla="*/ 204 w 395"/>
                <a:gd name="T53" fmla="*/ 487 h 559"/>
                <a:gd name="T54" fmla="*/ 183 w 395"/>
                <a:gd name="T55" fmla="*/ 481 h 559"/>
                <a:gd name="T56" fmla="*/ 165 w 395"/>
                <a:gd name="T57" fmla="*/ 478 h 559"/>
                <a:gd name="T58" fmla="*/ 149 w 395"/>
                <a:gd name="T59" fmla="*/ 474 h 559"/>
                <a:gd name="T60" fmla="*/ 134 w 395"/>
                <a:gd name="T61" fmla="*/ 472 h 559"/>
                <a:gd name="T62" fmla="*/ 121 w 395"/>
                <a:gd name="T63" fmla="*/ 471 h 559"/>
                <a:gd name="T64" fmla="*/ 112 w 395"/>
                <a:gd name="T65" fmla="*/ 470 h 559"/>
                <a:gd name="T66" fmla="*/ 97 w 395"/>
                <a:gd name="T67" fmla="*/ 465 h 559"/>
                <a:gd name="T68" fmla="*/ 81 w 395"/>
                <a:gd name="T69" fmla="*/ 452 h 559"/>
                <a:gd name="T70" fmla="*/ 65 w 395"/>
                <a:gd name="T71" fmla="*/ 436 h 559"/>
                <a:gd name="T72" fmla="*/ 48 w 395"/>
                <a:gd name="T73" fmla="*/ 416 h 559"/>
                <a:gd name="T74" fmla="*/ 33 w 395"/>
                <a:gd name="T75" fmla="*/ 395 h 559"/>
                <a:gd name="T76" fmla="*/ 21 w 395"/>
                <a:gd name="T77" fmla="*/ 373 h 559"/>
                <a:gd name="T78" fmla="*/ 9 w 395"/>
                <a:gd name="T79" fmla="*/ 355 h 559"/>
                <a:gd name="T80" fmla="*/ 0 w 395"/>
                <a:gd name="T81" fmla="*/ 340 h 559"/>
                <a:gd name="T82" fmla="*/ 17 w 395"/>
                <a:gd name="T83" fmla="*/ 329 h 559"/>
                <a:gd name="T84" fmla="*/ 35 w 395"/>
                <a:gd name="T85" fmla="*/ 318 h 559"/>
                <a:gd name="T86" fmla="*/ 52 w 395"/>
                <a:gd name="T87" fmla="*/ 304 h 559"/>
                <a:gd name="T88" fmla="*/ 68 w 395"/>
                <a:gd name="T89" fmla="*/ 290 h 559"/>
                <a:gd name="T90" fmla="*/ 82 w 395"/>
                <a:gd name="T91" fmla="*/ 276 h 559"/>
                <a:gd name="T92" fmla="*/ 93 w 395"/>
                <a:gd name="T93" fmla="*/ 261 h 559"/>
                <a:gd name="T94" fmla="*/ 101 w 395"/>
                <a:gd name="T95" fmla="*/ 246 h 559"/>
                <a:gd name="T96" fmla="*/ 106 w 395"/>
                <a:gd name="T97" fmla="*/ 231 h 559"/>
                <a:gd name="T98" fmla="*/ 108 w 395"/>
                <a:gd name="T99" fmla="*/ 211 h 559"/>
                <a:gd name="T100" fmla="*/ 112 w 395"/>
                <a:gd name="T101" fmla="*/ 180 h 559"/>
                <a:gd name="T102" fmla="*/ 118 w 395"/>
                <a:gd name="T103" fmla="*/ 143 h 559"/>
                <a:gd name="T104" fmla="*/ 124 w 395"/>
                <a:gd name="T105" fmla="*/ 104 h 559"/>
                <a:gd name="T106" fmla="*/ 134 w 395"/>
                <a:gd name="T107" fmla="*/ 67 h 559"/>
                <a:gd name="T108" fmla="*/ 145 w 395"/>
                <a:gd name="T109" fmla="*/ 36 h 559"/>
                <a:gd name="T110" fmla="*/ 159 w 395"/>
                <a:gd name="T111" fmla="*/ 14 h 559"/>
                <a:gd name="T112" fmla="*/ 176 w 395"/>
                <a:gd name="T113" fmla="*/ 6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5" h="559">
                  <a:moveTo>
                    <a:pt x="176" y="6"/>
                  </a:moveTo>
                  <a:lnTo>
                    <a:pt x="182" y="5"/>
                  </a:lnTo>
                  <a:lnTo>
                    <a:pt x="197" y="2"/>
                  </a:lnTo>
                  <a:lnTo>
                    <a:pt x="219" y="0"/>
                  </a:lnTo>
                  <a:lnTo>
                    <a:pt x="245" y="0"/>
                  </a:lnTo>
                  <a:lnTo>
                    <a:pt x="274" y="5"/>
                  </a:lnTo>
                  <a:lnTo>
                    <a:pt x="303" y="15"/>
                  </a:lnTo>
                  <a:lnTo>
                    <a:pt x="329" y="34"/>
                  </a:lnTo>
                  <a:lnTo>
                    <a:pt x="350" y="61"/>
                  </a:lnTo>
                  <a:lnTo>
                    <a:pt x="357" y="90"/>
                  </a:lnTo>
                  <a:lnTo>
                    <a:pt x="366" y="147"/>
                  </a:lnTo>
                  <a:lnTo>
                    <a:pt x="374" y="223"/>
                  </a:lnTo>
                  <a:lnTo>
                    <a:pt x="383" y="310"/>
                  </a:lnTo>
                  <a:lnTo>
                    <a:pt x="389" y="395"/>
                  </a:lnTo>
                  <a:lnTo>
                    <a:pt x="394" y="472"/>
                  </a:lnTo>
                  <a:lnTo>
                    <a:pt x="395" y="529"/>
                  </a:lnTo>
                  <a:lnTo>
                    <a:pt x="391" y="559"/>
                  </a:lnTo>
                  <a:lnTo>
                    <a:pt x="379" y="551"/>
                  </a:lnTo>
                  <a:lnTo>
                    <a:pt x="365" y="542"/>
                  </a:lnTo>
                  <a:lnTo>
                    <a:pt x="348" y="534"/>
                  </a:lnTo>
                  <a:lnTo>
                    <a:pt x="329" y="526"/>
                  </a:lnTo>
                  <a:lnTo>
                    <a:pt x="310" y="518"/>
                  </a:lnTo>
                  <a:lnTo>
                    <a:pt x="289" y="511"/>
                  </a:lnTo>
                  <a:lnTo>
                    <a:pt x="267" y="504"/>
                  </a:lnTo>
                  <a:lnTo>
                    <a:pt x="245" y="497"/>
                  </a:lnTo>
                  <a:lnTo>
                    <a:pt x="225" y="492"/>
                  </a:lnTo>
                  <a:lnTo>
                    <a:pt x="204" y="487"/>
                  </a:lnTo>
                  <a:lnTo>
                    <a:pt x="183" y="481"/>
                  </a:lnTo>
                  <a:lnTo>
                    <a:pt x="165" y="478"/>
                  </a:lnTo>
                  <a:lnTo>
                    <a:pt x="149" y="474"/>
                  </a:lnTo>
                  <a:lnTo>
                    <a:pt x="134" y="472"/>
                  </a:lnTo>
                  <a:lnTo>
                    <a:pt x="121" y="471"/>
                  </a:lnTo>
                  <a:lnTo>
                    <a:pt x="112" y="470"/>
                  </a:lnTo>
                  <a:lnTo>
                    <a:pt x="97" y="465"/>
                  </a:lnTo>
                  <a:lnTo>
                    <a:pt x="81" y="452"/>
                  </a:lnTo>
                  <a:lnTo>
                    <a:pt x="65" y="436"/>
                  </a:lnTo>
                  <a:lnTo>
                    <a:pt x="48" y="416"/>
                  </a:lnTo>
                  <a:lnTo>
                    <a:pt x="33" y="395"/>
                  </a:lnTo>
                  <a:lnTo>
                    <a:pt x="21" y="373"/>
                  </a:lnTo>
                  <a:lnTo>
                    <a:pt x="9" y="355"/>
                  </a:lnTo>
                  <a:lnTo>
                    <a:pt x="0" y="340"/>
                  </a:lnTo>
                  <a:lnTo>
                    <a:pt x="17" y="329"/>
                  </a:lnTo>
                  <a:lnTo>
                    <a:pt x="35" y="318"/>
                  </a:lnTo>
                  <a:lnTo>
                    <a:pt x="52" y="304"/>
                  </a:lnTo>
                  <a:lnTo>
                    <a:pt x="68" y="290"/>
                  </a:lnTo>
                  <a:lnTo>
                    <a:pt x="82" y="276"/>
                  </a:lnTo>
                  <a:lnTo>
                    <a:pt x="93" y="261"/>
                  </a:lnTo>
                  <a:lnTo>
                    <a:pt x="101" y="246"/>
                  </a:lnTo>
                  <a:lnTo>
                    <a:pt x="106" y="231"/>
                  </a:lnTo>
                  <a:lnTo>
                    <a:pt x="108" y="211"/>
                  </a:lnTo>
                  <a:lnTo>
                    <a:pt x="112" y="180"/>
                  </a:lnTo>
                  <a:lnTo>
                    <a:pt x="118" y="143"/>
                  </a:lnTo>
                  <a:lnTo>
                    <a:pt x="124" y="104"/>
                  </a:lnTo>
                  <a:lnTo>
                    <a:pt x="134" y="67"/>
                  </a:lnTo>
                  <a:lnTo>
                    <a:pt x="145" y="36"/>
                  </a:lnTo>
                  <a:lnTo>
                    <a:pt x="159" y="14"/>
                  </a:lnTo>
                  <a:lnTo>
                    <a:pt x="176" y="6"/>
                  </a:lnTo>
                  <a:close/>
                </a:path>
              </a:pathLst>
            </a:custGeom>
            <a:solidFill>
              <a:srgbClr val="7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0" name="Freeform 22"/>
            <p:cNvSpPr>
              <a:spLocks/>
            </p:cNvSpPr>
            <p:nvPr/>
          </p:nvSpPr>
          <p:spPr bwMode="auto">
            <a:xfrm>
              <a:off x="1167" y="2985"/>
              <a:ext cx="168" cy="146"/>
            </a:xfrm>
            <a:custGeom>
              <a:avLst/>
              <a:gdLst>
                <a:gd name="T0" fmla="*/ 0 w 168"/>
                <a:gd name="T1" fmla="*/ 31 h 146"/>
                <a:gd name="T2" fmla="*/ 26 w 168"/>
                <a:gd name="T3" fmla="*/ 0 h 146"/>
                <a:gd name="T4" fmla="*/ 168 w 168"/>
                <a:gd name="T5" fmla="*/ 80 h 146"/>
                <a:gd name="T6" fmla="*/ 143 w 168"/>
                <a:gd name="T7" fmla="*/ 146 h 146"/>
                <a:gd name="T8" fmla="*/ 101 w 168"/>
                <a:gd name="T9" fmla="*/ 112 h 146"/>
                <a:gd name="T10" fmla="*/ 33 w 168"/>
                <a:gd name="T11" fmla="*/ 115 h 146"/>
                <a:gd name="T12" fmla="*/ 0 w 168"/>
                <a:gd name="T13" fmla="*/ 31 h 146"/>
              </a:gdLst>
              <a:ahLst/>
              <a:cxnLst>
                <a:cxn ang="0">
                  <a:pos x="T0" y="T1"/>
                </a:cxn>
                <a:cxn ang="0">
                  <a:pos x="T2" y="T3"/>
                </a:cxn>
                <a:cxn ang="0">
                  <a:pos x="T4" y="T5"/>
                </a:cxn>
                <a:cxn ang="0">
                  <a:pos x="T6" y="T7"/>
                </a:cxn>
                <a:cxn ang="0">
                  <a:pos x="T8" y="T9"/>
                </a:cxn>
                <a:cxn ang="0">
                  <a:pos x="T10" y="T11"/>
                </a:cxn>
                <a:cxn ang="0">
                  <a:pos x="T12" y="T13"/>
                </a:cxn>
              </a:cxnLst>
              <a:rect l="0" t="0" r="r" b="b"/>
              <a:pathLst>
                <a:path w="168" h="146">
                  <a:moveTo>
                    <a:pt x="0" y="31"/>
                  </a:moveTo>
                  <a:lnTo>
                    <a:pt x="26" y="0"/>
                  </a:lnTo>
                  <a:lnTo>
                    <a:pt x="168" y="80"/>
                  </a:lnTo>
                  <a:lnTo>
                    <a:pt x="143" y="146"/>
                  </a:lnTo>
                  <a:lnTo>
                    <a:pt x="101" y="112"/>
                  </a:lnTo>
                  <a:lnTo>
                    <a:pt x="33" y="115"/>
                  </a:lnTo>
                  <a:lnTo>
                    <a:pt x="0" y="31"/>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1" name="Freeform 23"/>
            <p:cNvSpPr>
              <a:spLocks/>
            </p:cNvSpPr>
            <p:nvPr/>
          </p:nvSpPr>
          <p:spPr bwMode="auto">
            <a:xfrm>
              <a:off x="945" y="3509"/>
              <a:ext cx="113" cy="190"/>
            </a:xfrm>
            <a:custGeom>
              <a:avLst/>
              <a:gdLst>
                <a:gd name="T0" fmla="*/ 62 w 113"/>
                <a:gd name="T1" fmla="*/ 0 h 190"/>
                <a:gd name="T2" fmla="*/ 0 w 113"/>
                <a:gd name="T3" fmla="*/ 6 h 190"/>
                <a:gd name="T4" fmla="*/ 79 w 113"/>
                <a:gd name="T5" fmla="*/ 190 h 190"/>
                <a:gd name="T6" fmla="*/ 113 w 113"/>
                <a:gd name="T7" fmla="*/ 140 h 190"/>
                <a:gd name="T8" fmla="*/ 95 w 113"/>
                <a:gd name="T9" fmla="*/ 71 h 190"/>
                <a:gd name="T10" fmla="*/ 91 w 113"/>
                <a:gd name="T11" fmla="*/ 30 h 190"/>
                <a:gd name="T12" fmla="*/ 62 w 113"/>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113" h="190">
                  <a:moveTo>
                    <a:pt x="62" y="0"/>
                  </a:moveTo>
                  <a:lnTo>
                    <a:pt x="0" y="6"/>
                  </a:lnTo>
                  <a:lnTo>
                    <a:pt x="79" y="190"/>
                  </a:lnTo>
                  <a:lnTo>
                    <a:pt x="113" y="140"/>
                  </a:lnTo>
                  <a:lnTo>
                    <a:pt x="95" y="71"/>
                  </a:lnTo>
                  <a:lnTo>
                    <a:pt x="91" y="30"/>
                  </a:lnTo>
                  <a:lnTo>
                    <a:pt x="62" y="0"/>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2" name="Freeform 24"/>
            <p:cNvSpPr>
              <a:spLocks/>
            </p:cNvSpPr>
            <p:nvPr/>
          </p:nvSpPr>
          <p:spPr bwMode="auto">
            <a:xfrm>
              <a:off x="887" y="3593"/>
              <a:ext cx="200" cy="221"/>
            </a:xfrm>
            <a:custGeom>
              <a:avLst/>
              <a:gdLst>
                <a:gd name="T0" fmla="*/ 106 w 200"/>
                <a:gd name="T1" fmla="*/ 101 h 221"/>
                <a:gd name="T2" fmla="*/ 12 w 200"/>
                <a:gd name="T3" fmla="*/ 166 h 221"/>
                <a:gd name="T4" fmla="*/ 0 w 200"/>
                <a:gd name="T5" fmla="*/ 198 h 221"/>
                <a:gd name="T6" fmla="*/ 81 w 200"/>
                <a:gd name="T7" fmla="*/ 221 h 221"/>
                <a:gd name="T8" fmla="*/ 127 w 200"/>
                <a:gd name="T9" fmla="*/ 184 h 221"/>
                <a:gd name="T10" fmla="*/ 169 w 200"/>
                <a:gd name="T11" fmla="*/ 185 h 221"/>
                <a:gd name="T12" fmla="*/ 177 w 200"/>
                <a:gd name="T13" fmla="*/ 122 h 221"/>
                <a:gd name="T14" fmla="*/ 200 w 200"/>
                <a:gd name="T15" fmla="*/ 25 h 221"/>
                <a:gd name="T16" fmla="*/ 98 w 200"/>
                <a:gd name="T17" fmla="*/ 0 h 221"/>
                <a:gd name="T18" fmla="*/ 106 w 200"/>
                <a:gd name="T19" fmla="*/ 10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21">
                  <a:moveTo>
                    <a:pt x="106" y="101"/>
                  </a:moveTo>
                  <a:lnTo>
                    <a:pt x="12" y="166"/>
                  </a:lnTo>
                  <a:lnTo>
                    <a:pt x="0" y="198"/>
                  </a:lnTo>
                  <a:lnTo>
                    <a:pt x="81" y="221"/>
                  </a:lnTo>
                  <a:lnTo>
                    <a:pt x="127" y="184"/>
                  </a:lnTo>
                  <a:lnTo>
                    <a:pt x="169" y="185"/>
                  </a:lnTo>
                  <a:lnTo>
                    <a:pt x="177" y="122"/>
                  </a:lnTo>
                  <a:lnTo>
                    <a:pt x="200" y="25"/>
                  </a:lnTo>
                  <a:lnTo>
                    <a:pt x="98" y="0"/>
                  </a:lnTo>
                  <a:lnTo>
                    <a:pt x="106"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3" name="Freeform 25"/>
            <p:cNvSpPr>
              <a:spLocks/>
            </p:cNvSpPr>
            <p:nvPr/>
          </p:nvSpPr>
          <p:spPr bwMode="auto">
            <a:xfrm>
              <a:off x="924" y="3327"/>
              <a:ext cx="252" cy="177"/>
            </a:xfrm>
            <a:custGeom>
              <a:avLst/>
              <a:gdLst>
                <a:gd name="T0" fmla="*/ 214 w 252"/>
                <a:gd name="T1" fmla="*/ 0 h 177"/>
                <a:gd name="T2" fmla="*/ 252 w 252"/>
                <a:gd name="T3" fmla="*/ 93 h 177"/>
                <a:gd name="T4" fmla="*/ 46 w 252"/>
                <a:gd name="T5" fmla="*/ 177 h 177"/>
                <a:gd name="T6" fmla="*/ 14 w 252"/>
                <a:gd name="T7" fmla="*/ 173 h 177"/>
                <a:gd name="T8" fmla="*/ 0 w 252"/>
                <a:gd name="T9" fmla="*/ 126 h 177"/>
                <a:gd name="T10" fmla="*/ 14 w 252"/>
                <a:gd name="T11" fmla="*/ 100 h 177"/>
                <a:gd name="T12" fmla="*/ 214 w 252"/>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252" h="177">
                  <a:moveTo>
                    <a:pt x="214" y="0"/>
                  </a:moveTo>
                  <a:lnTo>
                    <a:pt x="252" y="93"/>
                  </a:lnTo>
                  <a:lnTo>
                    <a:pt x="46" y="177"/>
                  </a:lnTo>
                  <a:lnTo>
                    <a:pt x="14" y="173"/>
                  </a:lnTo>
                  <a:lnTo>
                    <a:pt x="0" y="126"/>
                  </a:lnTo>
                  <a:lnTo>
                    <a:pt x="14" y="100"/>
                  </a:lnTo>
                  <a:lnTo>
                    <a:pt x="2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4" name="Freeform 26"/>
            <p:cNvSpPr>
              <a:spLocks/>
            </p:cNvSpPr>
            <p:nvPr/>
          </p:nvSpPr>
          <p:spPr bwMode="auto">
            <a:xfrm>
              <a:off x="1283" y="3090"/>
              <a:ext cx="138" cy="106"/>
            </a:xfrm>
            <a:custGeom>
              <a:avLst/>
              <a:gdLst>
                <a:gd name="T0" fmla="*/ 50 w 138"/>
                <a:gd name="T1" fmla="*/ 0 h 106"/>
                <a:gd name="T2" fmla="*/ 138 w 138"/>
                <a:gd name="T3" fmla="*/ 86 h 106"/>
                <a:gd name="T4" fmla="*/ 112 w 138"/>
                <a:gd name="T5" fmla="*/ 106 h 106"/>
                <a:gd name="T6" fmla="*/ 0 w 138"/>
                <a:gd name="T7" fmla="*/ 36 h 106"/>
                <a:gd name="T8" fmla="*/ 50 w 138"/>
                <a:gd name="T9" fmla="*/ 0 h 106"/>
              </a:gdLst>
              <a:ahLst/>
              <a:cxnLst>
                <a:cxn ang="0">
                  <a:pos x="T0" y="T1"/>
                </a:cxn>
                <a:cxn ang="0">
                  <a:pos x="T2" y="T3"/>
                </a:cxn>
                <a:cxn ang="0">
                  <a:pos x="T4" y="T5"/>
                </a:cxn>
                <a:cxn ang="0">
                  <a:pos x="T6" y="T7"/>
                </a:cxn>
                <a:cxn ang="0">
                  <a:pos x="T8" y="T9"/>
                </a:cxn>
              </a:cxnLst>
              <a:rect l="0" t="0" r="r" b="b"/>
              <a:pathLst>
                <a:path w="138" h="106">
                  <a:moveTo>
                    <a:pt x="50" y="0"/>
                  </a:moveTo>
                  <a:lnTo>
                    <a:pt x="138" y="86"/>
                  </a:lnTo>
                  <a:lnTo>
                    <a:pt x="112" y="106"/>
                  </a:lnTo>
                  <a:lnTo>
                    <a:pt x="0" y="36"/>
                  </a:lnTo>
                  <a:lnTo>
                    <a:pt x="50" y="0"/>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5" name="Freeform 27"/>
            <p:cNvSpPr>
              <a:spLocks/>
            </p:cNvSpPr>
            <p:nvPr/>
          </p:nvSpPr>
          <p:spPr bwMode="auto">
            <a:xfrm>
              <a:off x="1380" y="3189"/>
              <a:ext cx="161" cy="152"/>
            </a:xfrm>
            <a:custGeom>
              <a:avLst/>
              <a:gdLst>
                <a:gd name="T0" fmla="*/ 48 w 161"/>
                <a:gd name="T1" fmla="*/ 0 h 152"/>
                <a:gd name="T2" fmla="*/ 2 w 161"/>
                <a:gd name="T3" fmla="*/ 44 h 152"/>
                <a:gd name="T4" fmla="*/ 0 w 161"/>
                <a:gd name="T5" fmla="*/ 67 h 152"/>
                <a:gd name="T6" fmla="*/ 36 w 161"/>
                <a:gd name="T7" fmla="*/ 61 h 152"/>
                <a:gd name="T8" fmla="*/ 37 w 161"/>
                <a:gd name="T9" fmla="*/ 127 h 152"/>
                <a:gd name="T10" fmla="*/ 57 w 161"/>
                <a:gd name="T11" fmla="*/ 140 h 152"/>
                <a:gd name="T12" fmla="*/ 64 w 161"/>
                <a:gd name="T13" fmla="*/ 79 h 152"/>
                <a:gd name="T14" fmla="*/ 83 w 161"/>
                <a:gd name="T15" fmla="*/ 152 h 152"/>
                <a:gd name="T16" fmla="*/ 102 w 161"/>
                <a:gd name="T17" fmla="*/ 150 h 152"/>
                <a:gd name="T18" fmla="*/ 83 w 161"/>
                <a:gd name="T19" fmla="*/ 73 h 152"/>
                <a:gd name="T20" fmla="*/ 118 w 161"/>
                <a:gd name="T21" fmla="*/ 132 h 152"/>
                <a:gd name="T22" fmla="*/ 140 w 161"/>
                <a:gd name="T23" fmla="*/ 122 h 152"/>
                <a:gd name="T24" fmla="*/ 97 w 161"/>
                <a:gd name="T25" fmla="*/ 55 h 152"/>
                <a:gd name="T26" fmla="*/ 145 w 161"/>
                <a:gd name="T27" fmla="*/ 101 h 152"/>
                <a:gd name="T28" fmla="*/ 161 w 161"/>
                <a:gd name="T29" fmla="*/ 98 h 152"/>
                <a:gd name="T30" fmla="*/ 90 w 161"/>
                <a:gd name="T31" fmla="*/ 14 h 152"/>
                <a:gd name="T32" fmla="*/ 48 w 161"/>
                <a:gd name="T3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1" h="152">
                  <a:moveTo>
                    <a:pt x="48" y="0"/>
                  </a:moveTo>
                  <a:lnTo>
                    <a:pt x="2" y="44"/>
                  </a:lnTo>
                  <a:lnTo>
                    <a:pt x="0" y="67"/>
                  </a:lnTo>
                  <a:lnTo>
                    <a:pt x="36" y="61"/>
                  </a:lnTo>
                  <a:lnTo>
                    <a:pt x="37" y="127"/>
                  </a:lnTo>
                  <a:lnTo>
                    <a:pt x="57" y="140"/>
                  </a:lnTo>
                  <a:lnTo>
                    <a:pt x="64" y="79"/>
                  </a:lnTo>
                  <a:lnTo>
                    <a:pt x="83" y="152"/>
                  </a:lnTo>
                  <a:lnTo>
                    <a:pt x="102" y="150"/>
                  </a:lnTo>
                  <a:lnTo>
                    <a:pt x="83" y="73"/>
                  </a:lnTo>
                  <a:lnTo>
                    <a:pt x="118" y="132"/>
                  </a:lnTo>
                  <a:lnTo>
                    <a:pt x="140" y="122"/>
                  </a:lnTo>
                  <a:lnTo>
                    <a:pt x="97" y="55"/>
                  </a:lnTo>
                  <a:lnTo>
                    <a:pt x="145" y="101"/>
                  </a:lnTo>
                  <a:lnTo>
                    <a:pt x="161" y="98"/>
                  </a:lnTo>
                  <a:lnTo>
                    <a:pt x="90" y="14"/>
                  </a:lnTo>
                  <a:lnTo>
                    <a:pt x="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6" name="Freeform 28"/>
            <p:cNvSpPr>
              <a:spLocks/>
            </p:cNvSpPr>
            <p:nvPr/>
          </p:nvSpPr>
          <p:spPr bwMode="auto">
            <a:xfrm>
              <a:off x="788" y="2973"/>
              <a:ext cx="197" cy="79"/>
            </a:xfrm>
            <a:custGeom>
              <a:avLst/>
              <a:gdLst>
                <a:gd name="T0" fmla="*/ 197 w 197"/>
                <a:gd name="T1" fmla="*/ 50 h 79"/>
                <a:gd name="T2" fmla="*/ 195 w 197"/>
                <a:gd name="T3" fmla="*/ 3 h 79"/>
                <a:gd name="T4" fmla="*/ 24 w 197"/>
                <a:gd name="T5" fmla="*/ 0 h 79"/>
                <a:gd name="T6" fmla="*/ 0 w 197"/>
                <a:gd name="T7" fmla="*/ 57 h 79"/>
                <a:gd name="T8" fmla="*/ 36 w 197"/>
                <a:gd name="T9" fmla="*/ 47 h 79"/>
                <a:gd name="T10" fmla="*/ 113 w 197"/>
                <a:gd name="T11" fmla="*/ 79 h 79"/>
                <a:gd name="T12" fmla="*/ 197 w 197"/>
                <a:gd name="T13" fmla="*/ 50 h 79"/>
              </a:gdLst>
              <a:ahLst/>
              <a:cxnLst>
                <a:cxn ang="0">
                  <a:pos x="T0" y="T1"/>
                </a:cxn>
                <a:cxn ang="0">
                  <a:pos x="T2" y="T3"/>
                </a:cxn>
                <a:cxn ang="0">
                  <a:pos x="T4" y="T5"/>
                </a:cxn>
                <a:cxn ang="0">
                  <a:pos x="T6" y="T7"/>
                </a:cxn>
                <a:cxn ang="0">
                  <a:pos x="T8" y="T9"/>
                </a:cxn>
                <a:cxn ang="0">
                  <a:pos x="T10" y="T11"/>
                </a:cxn>
                <a:cxn ang="0">
                  <a:pos x="T12" y="T13"/>
                </a:cxn>
              </a:cxnLst>
              <a:rect l="0" t="0" r="r" b="b"/>
              <a:pathLst>
                <a:path w="197" h="79">
                  <a:moveTo>
                    <a:pt x="197" y="50"/>
                  </a:moveTo>
                  <a:lnTo>
                    <a:pt x="195" y="3"/>
                  </a:lnTo>
                  <a:lnTo>
                    <a:pt x="24" y="0"/>
                  </a:lnTo>
                  <a:lnTo>
                    <a:pt x="0" y="57"/>
                  </a:lnTo>
                  <a:lnTo>
                    <a:pt x="36" y="47"/>
                  </a:lnTo>
                  <a:lnTo>
                    <a:pt x="113" y="79"/>
                  </a:lnTo>
                  <a:lnTo>
                    <a:pt x="197" y="50"/>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7" name="Freeform 29"/>
            <p:cNvSpPr>
              <a:spLocks/>
            </p:cNvSpPr>
            <p:nvPr/>
          </p:nvSpPr>
          <p:spPr bwMode="auto">
            <a:xfrm>
              <a:off x="656" y="2988"/>
              <a:ext cx="155" cy="51"/>
            </a:xfrm>
            <a:custGeom>
              <a:avLst/>
              <a:gdLst>
                <a:gd name="T0" fmla="*/ 113 w 155"/>
                <a:gd name="T1" fmla="*/ 1 h 51"/>
                <a:gd name="T2" fmla="*/ 0 w 155"/>
                <a:gd name="T3" fmla="*/ 0 h 51"/>
                <a:gd name="T4" fmla="*/ 30 w 155"/>
                <a:gd name="T5" fmla="*/ 30 h 51"/>
                <a:gd name="T6" fmla="*/ 155 w 155"/>
                <a:gd name="T7" fmla="*/ 51 h 51"/>
                <a:gd name="T8" fmla="*/ 113 w 155"/>
                <a:gd name="T9" fmla="*/ 1 h 51"/>
              </a:gdLst>
              <a:ahLst/>
              <a:cxnLst>
                <a:cxn ang="0">
                  <a:pos x="T0" y="T1"/>
                </a:cxn>
                <a:cxn ang="0">
                  <a:pos x="T2" y="T3"/>
                </a:cxn>
                <a:cxn ang="0">
                  <a:pos x="T4" y="T5"/>
                </a:cxn>
                <a:cxn ang="0">
                  <a:pos x="T6" y="T7"/>
                </a:cxn>
                <a:cxn ang="0">
                  <a:pos x="T8" y="T9"/>
                </a:cxn>
              </a:cxnLst>
              <a:rect l="0" t="0" r="r" b="b"/>
              <a:pathLst>
                <a:path w="155" h="51">
                  <a:moveTo>
                    <a:pt x="113" y="1"/>
                  </a:moveTo>
                  <a:lnTo>
                    <a:pt x="0" y="0"/>
                  </a:lnTo>
                  <a:lnTo>
                    <a:pt x="30" y="30"/>
                  </a:lnTo>
                  <a:lnTo>
                    <a:pt x="155" y="51"/>
                  </a:lnTo>
                  <a:lnTo>
                    <a:pt x="113" y="1"/>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8" name="Freeform 30"/>
            <p:cNvSpPr>
              <a:spLocks/>
            </p:cNvSpPr>
            <p:nvPr/>
          </p:nvSpPr>
          <p:spPr bwMode="auto">
            <a:xfrm>
              <a:off x="528" y="2966"/>
              <a:ext cx="134" cy="126"/>
            </a:xfrm>
            <a:custGeom>
              <a:avLst/>
              <a:gdLst>
                <a:gd name="T0" fmla="*/ 134 w 134"/>
                <a:gd name="T1" fmla="*/ 56 h 126"/>
                <a:gd name="T2" fmla="*/ 131 w 134"/>
                <a:gd name="T3" fmla="*/ 107 h 126"/>
                <a:gd name="T4" fmla="*/ 121 w 134"/>
                <a:gd name="T5" fmla="*/ 126 h 126"/>
                <a:gd name="T6" fmla="*/ 108 w 134"/>
                <a:gd name="T7" fmla="*/ 93 h 126"/>
                <a:gd name="T8" fmla="*/ 51 w 134"/>
                <a:gd name="T9" fmla="*/ 123 h 126"/>
                <a:gd name="T10" fmla="*/ 29 w 134"/>
                <a:gd name="T11" fmla="*/ 111 h 126"/>
                <a:gd name="T12" fmla="*/ 79 w 134"/>
                <a:gd name="T13" fmla="*/ 77 h 126"/>
                <a:gd name="T14" fmla="*/ 7 w 134"/>
                <a:gd name="T15" fmla="*/ 94 h 126"/>
                <a:gd name="T16" fmla="*/ 0 w 134"/>
                <a:gd name="T17" fmla="*/ 76 h 126"/>
                <a:gd name="T18" fmla="*/ 77 w 134"/>
                <a:gd name="T19" fmla="*/ 57 h 126"/>
                <a:gd name="T20" fmla="*/ 6 w 134"/>
                <a:gd name="T21" fmla="*/ 54 h 126"/>
                <a:gd name="T22" fmla="*/ 6 w 134"/>
                <a:gd name="T23" fmla="*/ 30 h 126"/>
                <a:gd name="T24" fmla="*/ 85 w 134"/>
                <a:gd name="T25" fmla="*/ 37 h 126"/>
                <a:gd name="T26" fmla="*/ 22 w 134"/>
                <a:gd name="T27" fmla="*/ 16 h 126"/>
                <a:gd name="T28" fmla="*/ 17 w 134"/>
                <a:gd name="T29" fmla="*/ 0 h 126"/>
                <a:gd name="T30" fmla="*/ 114 w 134"/>
                <a:gd name="T31" fmla="*/ 24 h 126"/>
                <a:gd name="T32" fmla="*/ 134 w 134"/>
                <a:gd name="T33" fmla="*/ 5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26">
                  <a:moveTo>
                    <a:pt x="134" y="56"/>
                  </a:moveTo>
                  <a:lnTo>
                    <a:pt x="131" y="107"/>
                  </a:lnTo>
                  <a:lnTo>
                    <a:pt x="121" y="126"/>
                  </a:lnTo>
                  <a:lnTo>
                    <a:pt x="108" y="93"/>
                  </a:lnTo>
                  <a:lnTo>
                    <a:pt x="51" y="123"/>
                  </a:lnTo>
                  <a:lnTo>
                    <a:pt x="29" y="111"/>
                  </a:lnTo>
                  <a:lnTo>
                    <a:pt x="79" y="77"/>
                  </a:lnTo>
                  <a:lnTo>
                    <a:pt x="7" y="94"/>
                  </a:lnTo>
                  <a:lnTo>
                    <a:pt x="0" y="76"/>
                  </a:lnTo>
                  <a:lnTo>
                    <a:pt x="77" y="57"/>
                  </a:lnTo>
                  <a:lnTo>
                    <a:pt x="6" y="54"/>
                  </a:lnTo>
                  <a:lnTo>
                    <a:pt x="6" y="30"/>
                  </a:lnTo>
                  <a:lnTo>
                    <a:pt x="85" y="37"/>
                  </a:lnTo>
                  <a:lnTo>
                    <a:pt x="22" y="16"/>
                  </a:lnTo>
                  <a:lnTo>
                    <a:pt x="17" y="0"/>
                  </a:lnTo>
                  <a:lnTo>
                    <a:pt x="114" y="24"/>
                  </a:lnTo>
                  <a:lnTo>
                    <a:pt x="134"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39" name="Freeform 31"/>
            <p:cNvSpPr>
              <a:spLocks/>
            </p:cNvSpPr>
            <p:nvPr/>
          </p:nvSpPr>
          <p:spPr bwMode="auto">
            <a:xfrm>
              <a:off x="754" y="3408"/>
              <a:ext cx="99" cy="99"/>
            </a:xfrm>
            <a:custGeom>
              <a:avLst/>
              <a:gdLst>
                <a:gd name="T0" fmla="*/ 54 w 99"/>
                <a:gd name="T1" fmla="*/ 0 h 99"/>
                <a:gd name="T2" fmla="*/ 0 w 99"/>
                <a:gd name="T3" fmla="*/ 19 h 99"/>
                <a:gd name="T4" fmla="*/ 38 w 99"/>
                <a:gd name="T5" fmla="*/ 93 h 99"/>
                <a:gd name="T6" fmla="*/ 89 w 99"/>
                <a:gd name="T7" fmla="*/ 99 h 99"/>
                <a:gd name="T8" fmla="*/ 99 w 99"/>
                <a:gd name="T9" fmla="*/ 79 h 99"/>
                <a:gd name="T10" fmla="*/ 54 w 99"/>
                <a:gd name="T11" fmla="*/ 0 h 99"/>
              </a:gdLst>
              <a:ahLst/>
              <a:cxnLst>
                <a:cxn ang="0">
                  <a:pos x="T0" y="T1"/>
                </a:cxn>
                <a:cxn ang="0">
                  <a:pos x="T2" y="T3"/>
                </a:cxn>
                <a:cxn ang="0">
                  <a:pos x="T4" y="T5"/>
                </a:cxn>
                <a:cxn ang="0">
                  <a:pos x="T6" y="T7"/>
                </a:cxn>
                <a:cxn ang="0">
                  <a:pos x="T8" y="T9"/>
                </a:cxn>
                <a:cxn ang="0">
                  <a:pos x="T10" y="T11"/>
                </a:cxn>
              </a:cxnLst>
              <a:rect l="0" t="0" r="r" b="b"/>
              <a:pathLst>
                <a:path w="99" h="99">
                  <a:moveTo>
                    <a:pt x="54" y="0"/>
                  </a:moveTo>
                  <a:lnTo>
                    <a:pt x="0" y="19"/>
                  </a:lnTo>
                  <a:lnTo>
                    <a:pt x="38" y="93"/>
                  </a:lnTo>
                  <a:lnTo>
                    <a:pt x="89" y="99"/>
                  </a:lnTo>
                  <a:lnTo>
                    <a:pt x="99" y="79"/>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0" name="Freeform 32"/>
            <p:cNvSpPr>
              <a:spLocks/>
            </p:cNvSpPr>
            <p:nvPr/>
          </p:nvSpPr>
          <p:spPr bwMode="auto">
            <a:xfrm>
              <a:off x="732" y="3273"/>
              <a:ext cx="316" cy="137"/>
            </a:xfrm>
            <a:custGeom>
              <a:avLst/>
              <a:gdLst>
                <a:gd name="T0" fmla="*/ 292 w 316"/>
                <a:gd name="T1" fmla="*/ 0 h 137"/>
                <a:gd name="T2" fmla="*/ 316 w 316"/>
                <a:gd name="T3" fmla="*/ 82 h 137"/>
                <a:gd name="T4" fmla="*/ 34 w 316"/>
                <a:gd name="T5" fmla="*/ 137 h 137"/>
                <a:gd name="T6" fmla="*/ 4 w 316"/>
                <a:gd name="T7" fmla="*/ 127 h 137"/>
                <a:gd name="T8" fmla="*/ 0 w 316"/>
                <a:gd name="T9" fmla="*/ 96 h 137"/>
                <a:gd name="T10" fmla="*/ 18 w 316"/>
                <a:gd name="T11" fmla="*/ 46 h 137"/>
                <a:gd name="T12" fmla="*/ 292 w 316"/>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316" h="137">
                  <a:moveTo>
                    <a:pt x="292" y="0"/>
                  </a:moveTo>
                  <a:lnTo>
                    <a:pt x="316" y="82"/>
                  </a:lnTo>
                  <a:lnTo>
                    <a:pt x="34" y="137"/>
                  </a:lnTo>
                  <a:lnTo>
                    <a:pt x="4" y="127"/>
                  </a:lnTo>
                  <a:lnTo>
                    <a:pt x="0" y="96"/>
                  </a:lnTo>
                  <a:lnTo>
                    <a:pt x="18" y="46"/>
                  </a:lnTo>
                  <a:lnTo>
                    <a:pt x="292" y="0"/>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1" name="Freeform 33"/>
            <p:cNvSpPr>
              <a:spLocks/>
            </p:cNvSpPr>
            <p:nvPr/>
          </p:nvSpPr>
          <p:spPr bwMode="auto">
            <a:xfrm>
              <a:off x="685" y="3504"/>
              <a:ext cx="195" cy="192"/>
            </a:xfrm>
            <a:custGeom>
              <a:avLst/>
              <a:gdLst>
                <a:gd name="T0" fmla="*/ 178 w 195"/>
                <a:gd name="T1" fmla="*/ 102 h 192"/>
                <a:gd name="T2" fmla="*/ 170 w 195"/>
                <a:gd name="T3" fmla="*/ 151 h 192"/>
                <a:gd name="T4" fmla="*/ 123 w 195"/>
                <a:gd name="T5" fmla="*/ 161 h 192"/>
                <a:gd name="T6" fmla="*/ 76 w 195"/>
                <a:gd name="T7" fmla="*/ 192 h 192"/>
                <a:gd name="T8" fmla="*/ 0 w 195"/>
                <a:gd name="T9" fmla="*/ 163 h 192"/>
                <a:gd name="T10" fmla="*/ 16 w 195"/>
                <a:gd name="T11" fmla="*/ 129 h 192"/>
                <a:gd name="T12" fmla="*/ 109 w 195"/>
                <a:gd name="T13" fmla="*/ 89 h 192"/>
                <a:gd name="T14" fmla="*/ 87 w 195"/>
                <a:gd name="T15" fmla="*/ 0 h 192"/>
                <a:gd name="T16" fmla="*/ 195 w 195"/>
                <a:gd name="T17" fmla="*/ 21 h 192"/>
                <a:gd name="T18" fmla="*/ 178 w 195"/>
                <a:gd name="T19" fmla="*/ 10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192">
                  <a:moveTo>
                    <a:pt x="178" y="102"/>
                  </a:moveTo>
                  <a:lnTo>
                    <a:pt x="170" y="151"/>
                  </a:lnTo>
                  <a:lnTo>
                    <a:pt x="123" y="161"/>
                  </a:lnTo>
                  <a:lnTo>
                    <a:pt x="76" y="192"/>
                  </a:lnTo>
                  <a:lnTo>
                    <a:pt x="0" y="163"/>
                  </a:lnTo>
                  <a:lnTo>
                    <a:pt x="16" y="129"/>
                  </a:lnTo>
                  <a:lnTo>
                    <a:pt x="109" y="89"/>
                  </a:lnTo>
                  <a:lnTo>
                    <a:pt x="87" y="0"/>
                  </a:lnTo>
                  <a:lnTo>
                    <a:pt x="195" y="21"/>
                  </a:lnTo>
                  <a:lnTo>
                    <a:pt x="178" y="102"/>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2" name="Freeform 34"/>
            <p:cNvSpPr>
              <a:spLocks/>
            </p:cNvSpPr>
            <p:nvPr/>
          </p:nvSpPr>
          <p:spPr bwMode="auto">
            <a:xfrm>
              <a:off x="795" y="3251"/>
              <a:ext cx="411" cy="286"/>
            </a:xfrm>
            <a:custGeom>
              <a:avLst/>
              <a:gdLst>
                <a:gd name="T0" fmla="*/ 0 w 411"/>
                <a:gd name="T1" fmla="*/ 39 h 286"/>
                <a:gd name="T2" fmla="*/ 67 w 411"/>
                <a:gd name="T3" fmla="*/ 189 h 286"/>
                <a:gd name="T4" fmla="*/ 190 w 411"/>
                <a:gd name="T5" fmla="*/ 142 h 286"/>
                <a:gd name="T6" fmla="*/ 136 w 411"/>
                <a:gd name="T7" fmla="*/ 177 h 286"/>
                <a:gd name="T8" fmla="*/ 275 w 411"/>
                <a:gd name="T9" fmla="*/ 286 h 286"/>
                <a:gd name="T10" fmla="*/ 411 w 411"/>
                <a:gd name="T11" fmla="*/ 132 h 286"/>
                <a:gd name="T12" fmla="*/ 233 w 411"/>
                <a:gd name="T13" fmla="*/ 0 h 286"/>
                <a:gd name="T14" fmla="*/ 0 w 411"/>
                <a:gd name="T15" fmla="*/ 39 h 2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1" h="286">
                  <a:moveTo>
                    <a:pt x="0" y="39"/>
                  </a:moveTo>
                  <a:lnTo>
                    <a:pt x="67" y="189"/>
                  </a:lnTo>
                  <a:lnTo>
                    <a:pt x="190" y="142"/>
                  </a:lnTo>
                  <a:lnTo>
                    <a:pt x="136" y="177"/>
                  </a:lnTo>
                  <a:lnTo>
                    <a:pt x="275" y="286"/>
                  </a:lnTo>
                  <a:lnTo>
                    <a:pt x="411" y="132"/>
                  </a:lnTo>
                  <a:lnTo>
                    <a:pt x="233" y="0"/>
                  </a:lnTo>
                  <a:lnTo>
                    <a:pt x="0" y="39"/>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3" name="Freeform 35"/>
            <p:cNvSpPr>
              <a:spLocks/>
            </p:cNvSpPr>
            <p:nvPr/>
          </p:nvSpPr>
          <p:spPr bwMode="auto">
            <a:xfrm>
              <a:off x="952" y="2960"/>
              <a:ext cx="251" cy="465"/>
            </a:xfrm>
            <a:custGeom>
              <a:avLst/>
              <a:gdLst>
                <a:gd name="T0" fmla="*/ 0 w 251"/>
                <a:gd name="T1" fmla="*/ 7 h 465"/>
                <a:gd name="T2" fmla="*/ 86 w 251"/>
                <a:gd name="T3" fmla="*/ 0 h 465"/>
                <a:gd name="T4" fmla="*/ 251 w 251"/>
                <a:gd name="T5" fmla="*/ 43 h 465"/>
                <a:gd name="T6" fmla="*/ 248 w 251"/>
                <a:gd name="T7" fmla="*/ 60 h 465"/>
                <a:gd name="T8" fmla="*/ 243 w 251"/>
                <a:gd name="T9" fmla="*/ 106 h 465"/>
                <a:gd name="T10" fmla="*/ 234 w 251"/>
                <a:gd name="T11" fmla="*/ 171 h 465"/>
                <a:gd name="T12" fmla="*/ 225 w 251"/>
                <a:gd name="T13" fmla="*/ 247 h 465"/>
                <a:gd name="T14" fmla="*/ 216 w 251"/>
                <a:gd name="T15" fmla="*/ 323 h 465"/>
                <a:gd name="T16" fmla="*/ 207 w 251"/>
                <a:gd name="T17" fmla="*/ 391 h 465"/>
                <a:gd name="T18" fmla="*/ 201 w 251"/>
                <a:gd name="T19" fmla="*/ 442 h 465"/>
                <a:gd name="T20" fmla="*/ 198 w 251"/>
                <a:gd name="T21" fmla="*/ 464 h 465"/>
                <a:gd name="T22" fmla="*/ 163 w 251"/>
                <a:gd name="T23" fmla="*/ 465 h 465"/>
                <a:gd name="T24" fmla="*/ 135 w 251"/>
                <a:gd name="T25" fmla="*/ 464 h 465"/>
                <a:gd name="T26" fmla="*/ 114 w 251"/>
                <a:gd name="T27" fmla="*/ 458 h 465"/>
                <a:gd name="T28" fmla="*/ 96 w 251"/>
                <a:gd name="T29" fmla="*/ 450 h 465"/>
                <a:gd name="T30" fmla="*/ 83 w 251"/>
                <a:gd name="T31" fmla="*/ 441 h 465"/>
                <a:gd name="T32" fmla="*/ 72 w 251"/>
                <a:gd name="T33" fmla="*/ 428 h 465"/>
                <a:gd name="T34" fmla="*/ 65 w 251"/>
                <a:gd name="T35" fmla="*/ 415 h 465"/>
                <a:gd name="T36" fmla="*/ 59 w 251"/>
                <a:gd name="T37" fmla="*/ 400 h 465"/>
                <a:gd name="T38" fmla="*/ 56 w 251"/>
                <a:gd name="T39" fmla="*/ 387 h 465"/>
                <a:gd name="T40" fmla="*/ 53 w 251"/>
                <a:gd name="T41" fmla="*/ 372 h 465"/>
                <a:gd name="T42" fmla="*/ 48 w 251"/>
                <a:gd name="T43" fmla="*/ 358 h 465"/>
                <a:gd name="T44" fmla="*/ 43 w 251"/>
                <a:gd name="T45" fmla="*/ 344 h 465"/>
                <a:gd name="T46" fmla="*/ 38 w 251"/>
                <a:gd name="T47" fmla="*/ 333 h 465"/>
                <a:gd name="T48" fmla="*/ 28 w 251"/>
                <a:gd name="T49" fmla="*/ 323 h 465"/>
                <a:gd name="T50" fmla="*/ 17 w 251"/>
                <a:gd name="T51" fmla="*/ 316 h 465"/>
                <a:gd name="T52" fmla="*/ 1 w 251"/>
                <a:gd name="T53" fmla="*/ 312 h 465"/>
                <a:gd name="T54" fmla="*/ 2 w 251"/>
                <a:gd name="T55" fmla="*/ 254 h 465"/>
                <a:gd name="T56" fmla="*/ 1 w 251"/>
                <a:gd name="T57" fmla="*/ 151 h 465"/>
                <a:gd name="T58" fmla="*/ 0 w 251"/>
                <a:gd name="T59" fmla="*/ 51 h 465"/>
                <a:gd name="T60" fmla="*/ 0 w 251"/>
                <a:gd name="T61" fmla="*/ 7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1" h="465">
                  <a:moveTo>
                    <a:pt x="0" y="7"/>
                  </a:moveTo>
                  <a:lnTo>
                    <a:pt x="86" y="0"/>
                  </a:lnTo>
                  <a:lnTo>
                    <a:pt x="251" y="43"/>
                  </a:lnTo>
                  <a:lnTo>
                    <a:pt x="248" y="60"/>
                  </a:lnTo>
                  <a:lnTo>
                    <a:pt x="243" y="106"/>
                  </a:lnTo>
                  <a:lnTo>
                    <a:pt x="234" y="171"/>
                  </a:lnTo>
                  <a:lnTo>
                    <a:pt x="225" y="247"/>
                  </a:lnTo>
                  <a:lnTo>
                    <a:pt x="216" y="323"/>
                  </a:lnTo>
                  <a:lnTo>
                    <a:pt x="207" y="391"/>
                  </a:lnTo>
                  <a:lnTo>
                    <a:pt x="201" y="442"/>
                  </a:lnTo>
                  <a:lnTo>
                    <a:pt x="198" y="464"/>
                  </a:lnTo>
                  <a:lnTo>
                    <a:pt x="163" y="465"/>
                  </a:lnTo>
                  <a:lnTo>
                    <a:pt x="135" y="464"/>
                  </a:lnTo>
                  <a:lnTo>
                    <a:pt x="114" y="458"/>
                  </a:lnTo>
                  <a:lnTo>
                    <a:pt x="96" y="450"/>
                  </a:lnTo>
                  <a:lnTo>
                    <a:pt x="83" y="441"/>
                  </a:lnTo>
                  <a:lnTo>
                    <a:pt x="72" y="428"/>
                  </a:lnTo>
                  <a:lnTo>
                    <a:pt x="65" y="415"/>
                  </a:lnTo>
                  <a:lnTo>
                    <a:pt x="59" y="400"/>
                  </a:lnTo>
                  <a:lnTo>
                    <a:pt x="56" y="387"/>
                  </a:lnTo>
                  <a:lnTo>
                    <a:pt x="53" y="372"/>
                  </a:lnTo>
                  <a:lnTo>
                    <a:pt x="48" y="358"/>
                  </a:lnTo>
                  <a:lnTo>
                    <a:pt x="43" y="344"/>
                  </a:lnTo>
                  <a:lnTo>
                    <a:pt x="38" y="333"/>
                  </a:lnTo>
                  <a:lnTo>
                    <a:pt x="28" y="323"/>
                  </a:lnTo>
                  <a:lnTo>
                    <a:pt x="17" y="316"/>
                  </a:lnTo>
                  <a:lnTo>
                    <a:pt x="1" y="312"/>
                  </a:lnTo>
                  <a:lnTo>
                    <a:pt x="2" y="254"/>
                  </a:lnTo>
                  <a:lnTo>
                    <a:pt x="1" y="151"/>
                  </a:lnTo>
                  <a:lnTo>
                    <a:pt x="0" y="51"/>
                  </a:lnTo>
                  <a:lnTo>
                    <a:pt x="0" y="7"/>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4" name="Freeform 36"/>
            <p:cNvSpPr>
              <a:spLocks/>
            </p:cNvSpPr>
            <p:nvPr/>
          </p:nvSpPr>
          <p:spPr bwMode="auto">
            <a:xfrm>
              <a:off x="702" y="2944"/>
              <a:ext cx="315" cy="398"/>
            </a:xfrm>
            <a:custGeom>
              <a:avLst/>
              <a:gdLst>
                <a:gd name="T0" fmla="*/ 315 w 315"/>
                <a:gd name="T1" fmla="*/ 0 h 398"/>
                <a:gd name="T2" fmla="*/ 205 w 315"/>
                <a:gd name="T3" fmla="*/ 23 h 398"/>
                <a:gd name="T4" fmla="*/ 0 w 315"/>
                <a:gd name="T5" fmla="*/ 23 h 398"/>
                <a:gd name="T6" fmla="*/ 38 w 315"/>
                <a:gd name="T7" fmla="*/ 145 h 398"/>
                <a:gd name="T8" fmla="*/ 129 w 315"/>
                <a:gd name="T9" fmla="*/ 112 h 398"/>
                <a:gd name="T10" fmla="*/ 242 w 315"/>
                <a:gd name="T11" fmla="*/ 118 h 398"/>
                <a:gd name="T12" fmla="*/ 239 w 315"/>
                <a:gd name="T13" fmla="*/ 128 h 398"/>
                <a:gd name="T14" fmla="*/ 235 w 315"/>
                <a:gd name="T15" fmla="*/ 151 h 398"/>
                <a:gd name="T16" fmla="*/ 225 w 315"/>
                <a:gd name="T17" fmla="*/ 183 h 398"/>
                <a:gd name="T18" fmla="*/ 214 w 315"/>
                <a:gd name="T19" fmla="*/ 221 h 398"/>
                <a:gd name="T20" fmla="*/ 199 w 315"/>
                <a:gd name="T21" fmla="*/ 260 h 398"/>
                <a:gd name="T22" fmla="*/ 182 w 315"/>
                <a:gd name="T23" fmla="*/ 295 h 398"/>
                <a:gd name="T24" fmla="*/ 161 w 315"/>
                <a:gd name="T25" fmla="*/ 321 h 398"/>
                <a:gd name="T26" fmla="*/ 139 w 315"/>
                <a:gd name="T27" fmla="*/ 334 h 398"/>
                <a:gd name="T28" fmla="*/ 160 w 315"/>
                <a:gd name="T29" fmla="*/ 338 h 398"/>
                <a:gd name="T30" fmla="*/ 177 w 315"/>
                <a:gd name="T31" fmla="*/ 347 h 398"/>
                <a:gd name="T32" fmla="*/ 193 w 315"/>
                <a:gd name="T33" fmla="*/ 358 h 398"/>
                <a:gd name="T34" fmla="*/ 206 w 315"/>
                <a:gd name="T35" fmla="*/ 369 h 398"/>
                <a:gd name="T36" fmla="*/ 216 w 315"/>
                <a:gd name="T37" fmla="*/ 380 h 398"/>
                <a:gd name="T38" fmla="*/ 224 w 315"/>
                <a:gd name="T39" fmla="*/ 389 h 398"/>
                <a:gd name="T40" fmla="*/ 229 w 315"/>
                <a:gd name="T41" fmla="*/ 396 h 398"/>
                <a:gd name="T42" fmla="*/ 230 w 315"/>
                <a:gd name="T43" fmla="*/ 398 h 398"/>
                <a:gd name="T44" fmla="*/ 244 w 315"/>
                <a:gd name="T45" fmla="*/ 370 h 398"/>
                <a:gd name="T46" fmla="*/ 257 w 315"/>
                <a:gd name="T47" fmla="*/ 339 h 398"/>
                <a:gd name="T48" fmla="*/ 268 w 315"/>
                <a:gd name="T49" fmla="*/ 307 h 398"/>
                <a:gd name="T50" fmla="*/ 278 w 315"/>
                <a:gd name="T51" fmla="*/ 274 h 398"/>
                <a:gd name="T52" fmla="*/ 286 w 315"/>
                <a:gd name="T53" fmla="*/ 243 h 398"/>
                <a:gd name="T54" fmla="*/ 292 w 315"/>
                <a:gd name="T55" fmla="*/ 214 h 398"/>
                <a:gd name="T56" fmla="*/ 296 w 315"/>
                <a:gd name="T57" fmla="*/ 190 h 398"/>
                <a:gd name="T58" fmla="*/ 297 w 315"/>
                <a:gd name="T59" fmla="*/ 171 h 398"/>
                <a:gd name="T60" fmla="*/ 297 w 315"/>
                <a:gd name="T61" fmla="*/ 131 h 398"/>
                <a:gd name="T62" fmla="*/ 301 w 315"/>
                <a:gd name="T63" fmla="*/ 79 h 398"/>
                <a:gd name="T64" fmla="*/ 307 w 315"/>
                <a:gd name="T65" fmla="*/ 31 h 398"/>
                <a:gd name="T66" fmla="*/ 315 w 315"/>
                <a:gd name="T67" fmla="*/ 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5" h="398">
                  <a:moveTo>
                    <a:pt x="315" y="0"/>
                  </a:moveTo>
                  <a:lnTo>
                    <a:pt x="205" y="23"/>
                  </a:lnTo>
                  <a:lnTo>
                    <a:pt x="0" y="23"/>
                  </a:lnTo>
                  <a:lnTo>
                    <a:pt x="38" y="145"/>
                  </a:lnTo>
                  <a:lnTo>
                    <a:pt x="129" y="112"/>
                  </a:lnTo>
                  <a:lnTo>
                    <a:pt x="242" y="118"/>
                  </a:lnTo>
                  <a:lnTo>
                    <a:pt x="239" y="128"/>
                  </a:lnTo>
                  <a:lnTo>
                    <a:pt x="235" y="151"/>
                  </a:lnTo>
                  <a:lnTo>
                    <a:pt x="225" y="183"/>
                  </a:lnTo>
                  <a:lnTo>
                    <a:pt x="214" y="221"/>
                  </a:lnTo>
                  <a:lnTo>
                    <a:pt x="199" y="260"/>
                  </a:lnTo>
                  <a:lnTo>
                    <a:pt x="182" y="295"/>
                  </a:lnTo>
                  <a:lnTo>
                    <a:pt x="161" y="321"/>
                  </a:lnTo>
                  <a:lnTo>
                    <a:pt x="139" y="334"/>
                  </a:lnTo>
                  <a:lnTo>
                    <a:pt x="160" y="338"/>
                  </a:lnTo>
                  <a:lnTo>
                    <a:pt x="177" y="347"/>
                  </a:lnTo>
                  <a:lnTo>
                    <a:pt x="193" y="358"/>
                  </a:lnTo>
                  <a:lnTo>
                    <a:pt x="206" y="369"/>
                  </a:lnTo>
                  <a:lnTo>
                    <a:pt x="216" y="380"/>
                  </a:lnTo>
                  <a:lnTo>
                    <a:pt x="224" y="389"/>
                  </a:lnTo>
                  <a:lnTo>
                    <a:pt x="229" y="396"/>
                  </a:lnTo>
                  <a:lnTo>
                    <a:pt x="230" y="398"/>
                  </a:lnTo>
                  <a:lnTo>
                    <a:pt x="244" y="370"/>
                  </a:lnTo>
                  <a:lnTo>
                    <a:pt x="257" y="339"/>
                  </a:lnTo>
                  <a:lnTo>
                    <a:pt x="268" y="307"/>
                  </a:lnTo>
                  <a:lnTo>
                    <a:pt x="278" y="274"/>
                  </a:lnTo>
                  <a:lnTo>
                    <a:pt x="286" y="243"/>
                  </a:lnTo>
                  <a:lnTo>
                    <a:pt x="292" y="214"/>
                  </a:lnTo>
                  <a:lnTo>
                    <a:pt x="296" y="190"/>
                  </a:lnTo>
                  <a:lnTo>
                    <a:pt x="297" y="171"/>
                  </a:lnTo>
                  <a:lnTo>
                    <a:pt x="297" y="131"/>
                  </a:lnTo>
                  <a:lnTo>
                    <a:pt x="301" y="79"/>
                  </a:lnTo>
                  <a:lnTo>
                    <a:pt x="307" y="31"/>
                  </a:lnTo>
                  <a:lnTo>
                    <a:pt x="315" y="0"/>
                  </a:lnTo>
                  <a:close/>
                </a:path>
              </a:pathLst>
            </a:custGeom>
            <a:solidFill>
              <a:srgbClr val="E5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5" name="Freeform 37"/>
            <p:cNvSpPr>
              <a:spLocks/>
            </p:cNvSpPr>
            <p:nvPr/>
          </p:nvSpPr>
          <p:spPr bwMode="auto">
            <a:xfrm>
              <a:off x="1074" y="2970"/>
              <a:ext cx="353" cy="527"/>
            </a:xfrm>
            <a:custGeom>
              <a:avLst/>
              <a:gdLst>
                <a:gd name="T0" fmla="*/ 92 w 353"/>
                <a:gd name="T1" fmla="*/ 0 h 527"/>
                <a:gd name="T2" fmla="*/ 91 w 353"/>
                <a:gd name="T3" fmla="*/ 25 h 527"/>
                <a:gd name="T4" fmla="*/ 85 w 353"/>
                <a:gd name="T5" fmla="*/ 73 h 527"/>
                <a:gd name="T6" fmla="*/ 73 w 353"/>
                <a:gd name="T7" fmla="*/ 137 h 527"/>
                <a:gd name="T8" fmla="*/ 59 w 353"/>
                <a:gd name="T9" fmla="*/ 211 h 527"/>
                <a:gd name="T10" fmla="*/ 43 w 353"/>
                <a:gd name="T11" fmla="*/ 285 h 527"/>
                <a:gd name="T12" fmla="*/ 27 w 353"/>
                <a:gd name="T13" fmla="*/ 350 h 527"/>
                <a:gd name="T14" fmla="*/ 12 w 353"/>
                <a:gd name="T15" fmla="*/ 400 h 527"/>
                <a:gd name="T16" fmla="*/ 0 w 353"/>
                <a:gd name="T17" fmla="*/ 426 h 527"/>
                <a:gd name="T18" fmla="*/ 30 w 353"/>
                <a:gd name="T19" fmla="*/ 439 h 527"/>
                <a:gd name="T20" fmla="*/ 58 w 353"/>
                <a:gd name="T21" fmla="*/ 450 h 527"/>
                <a:gd name="T22" fmla="*/ 85 w 353"/>
                <a:gd name="T23" fmla="*/ 463 h 527"/>
                <a:gd name="T24" fmla="*/ 110 w 353"/>
                <a:gd name="T25" fmla="*/ 474 h 527"/>
                <a:gd name="T26" fmla="*/ 131 w 353"/>
                <a:gd name="T27" fmla="*/ 487 h 527"/>
                <a:gd name="T28" fmla="*/ 146 w 353"/>
                <a:gd name="T29" fmla="*/ 501 h 527"/>
                <a:gd name="T30" fmla="*/ 156 w 353"/>
                <a:gd name="T31" fmla="*/ 514 h 527"/>
                <a:gd name="T32" fmla="*/ 158 w 353"/>
                <a:gd name="T33" fmla="*/ 527 h 527"/>
                <a:gd name="T34" fmla="*/ 169 w 353"/>
                <a:gd name="T35" fmla="*/ 489 h 527"/>
                <a:gd name="T36" fmla="*/ 173 w 353"/>
                <a:gd name="T37" fmla="*/ 438 h 527"/>
                <a:gd name="T38" fmla="*/ 173 w 353"/>
                <a:gd name="T39" fmla="*/ 378 h 527"/>
                <a:gd name="T40" fmla="*/ 171 w 353"/>
                <a:gd name="T41" fmla="*/ 315 h 527"/>
                <a:gd name="T42" fmla="*/ 167 w 353"/>
                <a:gd name="T43" fmla="*/ 255 h 527"/>
                <a:gd name="T44" fmla="*/ 162 w 353"/>
                <a:gd name="T45" fmla="*/ 203 h 527"/>
                <a:gd name="T46" fmla="*/ 157 w 353"/>
                <a:gd name="T47" fmla="*/ 164 h 527"/>
                <a:gd name="T48" fmla="*/ 155 w 353"/>
                <a:gd name="T49" fmla="*/ 145 h 527"/>
                <a:gd name="T50" fmla="*/ 168 w 353"/>
                <a:gd name="T51" fmla="*/ 158 h 527"/>
                <a:gd name="T52" fmla="*/ 185 w 353"/>
                <a:gd name="T53" fmla="*/ 175 h 527"/>
                <a:gd name="T54" fmla="*/ 203 w 353"/>
                <a:gd name="T55" fmla="*/ 195 h 527"/>
                <a:gd name="T56" fmla="*/ 222 w 353"/>
                <a:gd name="T57" fmla="*/ 213 h 527"/>
                <a:gd name="T58" fmla="*/ 239 w 353"/>
                <a:gd name="T59" fmla="*/ 232 h 527"/>
                <a:gd name="T60" fmla="*/ 253 w 353"/>
                <a:gd name="T61" fmla="*/ 247 h 527"/>
                <a:gd name="T62" fmla="*/ 263 w 353"/>
                <a:gd name="T63" fmla="*/ 257 h 527"/>
                <a:gd name="T64" fmla="*/ 267 w 353"/>
                <a:gd name="T65" fmla="*/ 260 h 527"/>
                <a:gd name="T66" fmla="*/ 353 w 353"/>
                <a:gd name="T67" fmla="*/ 159 h 527"/>
                <a:gd name="T68" fmla="*/ 214 w 353"/>
                <a:gd name="T69" fmla="*/ 38 h 527"/>
                <a:gd name="T70" fmla="*/ 92 w 353"/>
                <a:gd name="T71" fmla="*/ 0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3" h="527">
                  <a:moveTo>
                    <a:pt x="92" y="0"/>
                  </a:moveTo>
                  <a:lnTo>
                    <a:pt x="91" y="25"/>
                  </a:lnTo>
                  <a:lnTo>
                    <a:pt x="85" y="73"/>
                  </a:lnTo>
                  <a:lnTo>
                    <a:pt x="73" y="137"/>
                  </a:lnTo>
                  <a:lnTo>
                    <a:pt x="59" y="211"/>
                  </a:lnTo>
                  <a:lnTo>
                    <a:pt x="43" y="285"/>
                  </a:lnTo>
                  <a:lnTo>
                    <a:pt x="27" y="350"/>
                  </a:lnTo>
                  <a:lnTo>
                    <a:pt x="12" y="400"/>
                  </a:lnTo>
                  <a:lnTo>
                    <a:pt x="0" y="426"/>
                  </a:lnTo>
                  <a:lnTo>
                    <a:pt x="30" y="439"/>
                  </a:lnTo>
                  <a:lnTo>
                    <a:pt x="58" y="450"/>
                  </a:lnTo>
                  <a:lnTo>
                    <a:pt x="85" y="463"/>
                  </a:lnTo>
                  <a:lnTo>
                    <a:pt x="110" y="474"/>
                  </a:lnTo>
                  <a:lnTo>
                    <a:pt x="131" y="487"/>
                  </a:lnTo>
                  <a:lnTo>
                    <a:pt x="146" y="501"/>
                  </a:lnTo>
                  <a:lnTo>
                    <a:pt x="156" y="514"/>
                  </a:lnTo>
                  <a:lnTo>
                    <a:pt x="158" y="527"/>
                  </a:lnTo>
                  <a:lnTo>
                    <a:pt x="169" y="489"/>
                  </a:lnTo>
                  <a:lnTo>
                    <a:pt x="173" y="438"/>
                  </a:lnTo>
                  <a:lnTo>
                    <a:pt x="173" y="378"/>
                  </a:lnTo>
                  <a:lnTo>
                    <a:pt x="171" y="315"/>
                  </a:lnTo>
                  <a:lnTo>
                    <a:pt x="167" y="255"/>
                  </a:lnTo>
                  <a:lnTo>
                    <a:pt x="162" y="203"/>
                  </a:lnTo>
                  <a:lnTo>
                    <a:pt x="157" y="164"/>
                  </a:lnTo>
                  <a:lnTo>
                    <a:pt x="155" y="145"/>
                  </a:lnTo>
                  <a:lnTo>
                    <a:pt x="168" y="158"/>
                  </a:lnTo>
                  <a:lnTo>
                    <a:pt x="185" y="175"/>
                  </a:lnTo>
                  <a:lnTo>
                    <a:pt x="203" y="195"/>
                  </a:lnTo>
                  <a:lnTo>
                    <a:pt x="222" y="213"/>
                  </a:lnTo>
                  <a:lnTo>
                    <a:pt x="239" y="232"/>
                  </a:lnTo>
                  <a:lnTo>
                    <a:pt x="253" y="247"/>
                  </a:lnTo>
                  <a:lnTo>
                    <a:pt x="263" y="257"/>
                  </a:lnTo>
                  <a:lnTo>
                    <a:pt x="267" y="260"/>
                  </a:lnTo>
                  <a:lnTo>
                    <a:pt x="353" y="159"/>
                  </a:lnTo>
                  <a:lnTo>
                    <a:pt x="214" y="38"/>
                  </a:lnTo>
                  <a:lnTo>
                    <a:pt x="92" y="0"/>
                  </a:lnTo>
                  <a:close/>
                </a:path>
              </a:pathLst>
            </a:custGeom>
            <a:solidFill>
              <a:srgbClr val="E5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6" name="Freeform 38"/>
            <p:cNvSpPr>
              <a:spLocks/>
            </p:cNvSpPr>
            <p:nvPr/>
          </p:nvSpPr>
          <p:spPr bwMode="auto">
            <a:xfrm>
              <a:off x="1028" y="2806"/>
              <a:ext cx="194" cy="223"/>
            </a:xfrm>
            <a:custGeom>
              <a:avLst/>
              <a:gdLst>
                <a:gd name="T0" fmla="*/ 112 w 194"/>
                <a:gd name="T1" fmla="*/ 0 h 223"/>
                <a:gd name="T2" fmla="*/ 40 w 194"/>
                <a:gd name="T3" fmla="*/ 24 h 223"/>
                <a:gd name="T4" fmla="*/ 26 w 194"/>
                <a:gd name="T5" fmla="*/ 70 h 223"/>
                <a:gd name="T6" fmla="*/ 39 w 194"/>
                <a:gd name="T7" fmla="*/ 92 h 223"/>
                <a:gd name="T8" fmla="*/ 0 w 194"/>
                <a:gd name="T9" fmla="*/ 175 h 223"/>
                <a:gd name="T10" fmla="*/ 82 w 194"/>
                <a:gd name="T11" fmla="*/ 223 h 223"/>
                <a:gd name="T12" fmla="*/ 88 w 194"/>
                <a:gd name="T13" fmla="*/ 161 h 223"/>
                <a:gd name="T14" fmla="*/ 115 w 194"/>
                <a:gd name="T15" fmla="*/ 167 h 223"/>
                <a:gd name="T16" fmla="*/ 133 w 194"/>
                <a:gd name="T17" fmla="*/ 158 h 223"/>
                <a:gd name="T18" fmla="*/ 149 w 194"/>
                <a:gd name="T19" fmla="*/ 134 h 223"/>
                <a:gd name="T20" fmla="*/ 167 w 194"/>
                <a:gd name="T21" fmla="*/ 136 h 223"/>
                <a:gd name="T22" fmla="*/ 178 w 194"/>
                <a:gd name="T23" fmla="*/ 88 h 223"/>
                <a:gd name="T24" fmla="*/ 194 w 194"/>
                <a:gd name="T25" fmla="*/ 54 h 223"/>
                <a:gd name="T26" fmla="*/ 112 w 194"/>
                <a:gd name="T27"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4" h="223">
                  <a:moveTo>
                    <a:pt x="112" y="0"/>
                  </a:moveTo>
                  <a:lnTo>
                    <a:pt x="40" y="24"/>
                  </a:lnTo>
                  <a:lnTo>
                    <a:pt x="26" y="70"/>
                  </a:lnTo>
                  <a:lnTo>
                    <a:pt x="39" y="92"/>
                  </a:lnTo>
                  <a:lnTo>
                    <a:pt x="0" y="175"/>
                  </a:lnTo>
                  <a:lnTo>
                    <a:pt x="82" y="223"/>
                  </a:lnTo>
                  <a:lnTo>
                    <a:pt x="88" y="161"/>
                  </a:lnTo>
                  <a:lnTo>
                    <a:pt x="115" y="167"/>
                  </a:lnTo>
                  <a:lnTo>
                    <a:pt x="133" y="158"/>
                  </a:lnTo>
                  <a:lnTo>
                    <a:pt x="149" y="134"/>
                  </a:lnTo>
                  <a:lnTo>
                    <a:pt x="167" y="136"/>
                  </a:lnTo>
                  <a:lnTo>
                    <a:pt x="178" y="88"/>
                  </a:lnTo>
                  <a:lnTo>
                    <a:pt x="194" y="54"/>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7" name="Freeform 39"/>
            <p:cNvSpPr>
              <a:spLocks/>
            </p:cNvSpPr>
            <p:nvPr/>
          </p:nvSpPr>
          <p:spPr bwMode="auto">
            <a:xfrm>
              <a:off x="1122" y="2870"/>
              <a:ext cx="108" cy="68"/>
            </a:xfrm>
            <a:custGeom>
              <a:avLst/>
              <a:gdLst>
                <a:gd name="T0" fmla="*/ 8 w 108"/>
                <a:gd name="T1" fmla="*/ 0 h 68"/>
                <a:gd name="T2" fmla="*/ 108 w 108"/>
                <a:gd name="T3" fmla="*/ 24 h 68"/>
                <a:gd name="T4" fmla="*/ 93 w 108"/>
                <a:gd name="T5" fmla="*/ 62 h 68"/>
                <a:gd name="T6" fmla="*/ 90 w 108"/>
                <a:gd name="T7" fmla="*/ 66 h 68"/>
                <a:gd name="T8" fmla="*/ 86 w 108"/>
                <a:gd name="T9" fmla="*/ 68 h 68"/>
                <a:gd name="T10" fmla="*/ 84 w 108"/>
                <a:gd name="T11" fmla="*/ 67 h 68"/>
                <a:gd name="T12" fmla="*/ 83 w 108"/>
                <a:gd name="T13" fmla="*/ 62 h 68"/>
                <a:gd name="T14" fmla="*/ 83 w 108"/>
                <a:gd name="T15" fmla="*/ 53 h 68"/>
                <a:gd name="T16" fmla="*/ 82 w 108"/>
                <a:gd name="T17" fmla="*/ 45 h 68"/>
                <a:gd name="T18" fmla="*/ 81 w 108"/>
                <a:gd name="T19" fmla="*/ 39 h 68"/>
                <a:gd name="T20" fmla="*/ 77 w 108"/>
                <a:gd name="T21" fmla="*/ 39 h 68"/>
                <a:gd name="T22" fmla="*/ 74 w 108"/>
                <a:gd name="T23" fmla="*/ 43 h 68"/>
                <a:gd name="T24" fmla="*/ 70 w 108"/>
                <a:gd name="T25" fmla="*/ 47 h 68"/>
                <a:gd name="T26" fmla="*/ 66 w 108"/>
                <a:gd name="T27" fmla="*/ 53 h 68"/>
                <a:gd name="T28" fmla="*/ 60 w 108"/>
                <a:gd name="T29" fmla="*/ 59 h 68"/>
                <a:gd name="T30" fmla="*/ 54 w 108"/>
                <a:gd name="T31" fmla="*/ 61 h 68"/>
                <a:gd name="T32" fmla="*/ 47 w 108"/>
                <a:gd name="T33" fmla="*/ 60 h 68"/>
                <a:gd name="T34" fmla="*/ 40 w 108"/>
                <a:gd name="T35" fmla="*/ 57 h 68"/>
                <a:gd name="T36" fmla="*/ 35 w 108"/>
                <a:gd name="T37" fmla="*/ 51 h 68"/>
                <a:gd name="T38" fmla="*/ 32 w 108"/>
                <a:gd name="T39" fmla="*/ 43 h 68"/>
                <a:gd name="T40" fmla="*/ 32 w 108"/>
                <a:gd name="T41" fmla="*/ 35 h 68"/>
                <a:gd name="T42" fmla="*/ 33 w 108"/>
                <a:gd name="T43" fmla="*/ 29 h 68"/>
                <a:gd name="T44" fmla="*/ 36 w 108"/>
                <a:gd name="T45" fmla="*/ 23 h 68"/>
                <a:gd name="T46" fmla="*/ 36 w 108"/>
                <a:gd name="T47" fmla="*/ 22 h 68"/>
                <a:gd name="T48" fmla="*/ 31 w 108"/>
                <a:gd name="T49" fmla="*/ 20 h 68"/>
                <a:gd name="T50" fmla="*/ 26 w 108"/>
                <a:gd name="T51" fmla="*/ 19 h 68"/>
                <a:gd name="T52" fmla="*/ 20 w 108"/>
                <a:gd name="T53" fmla="*/ 18 h 68"/>
                <a:gd name="T54" fmla="*/ 13 w 108"/>
                <a:gd name="T55" fmla="*/ 16 h 68"/>
                <a:gd name="T56" fmla="*/ 6 w 108"/>
                <a:gd name="T57" fmla="*/ 16 h 68"/>
                <a:gd name="T58" fmla="*/ 1 w 108"/>
                <a:gd name="T59" fmla="*/ 15 h 68"/>
                <a:gd name="T60" fmla="*/ 0 w 108"/>
                <a:gd name="T61" fmla="*/ 15 h 68"/>
                <a:gd name="T62" fmla="*/ 8 w 108"/>
                <a:gd name="T6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68">
                  <a:moveTo>
                    <a:pt x="8" y="0"/>
                  </a:moveTo>
                  <a:lnTo>
                    <a:pt x="108" y="24"/>
                  </a:lnTo>
                  <a:lnTo>
                    <a:pt x="93" y="62"/>
                  </a:lnTo>
                  <a:lnTo>
                    <a:pt x="90" y="66"/>
                  </a:lnTo>
                  <a:lnTo>
                    <a:pt x="86" y="68"/>
                  </a:lnTo>
                  <a:lnTo>
                    <a:pt x="84" y="67"/>
                  </a:lnTo>
                  <a:lnTo>
                    <a:pt x="83" y="62"/>
                  </a:lnTo>
                  <a:lnTo>
                    <a:pt x="83" y="53"/>
                  </a:lnTo>
                  <a:lnTo>
                    <a:pt x="82" y="45"/>
                  </a:lnTo>
                  <a:lnTo>
                    <a:pt x="81" y="39"/>
                  </a:lnTo>
                  <a:lnTo>
                    <a:pt x="77" y="39"/>
                  </a:lnTo>
                  <a:lnTo>
                    <a:pt x="74" y="43"/>
                  </a:lnTo>
                  <a:lnTo>
                    <a:pt x="70" y="47"/>
                  </a:lnTo>
                  <a:lnTo>
                    <a:pt x="66" y="53"/>
                  </a:lnTo>
                  <a:lnTo>
                    <a:pt x="60" y="59"/>
                  </a:lnTo>
                  <a:lnTo>
                    <a:pt x="54" y="61"/>
                  </a:lnTo>
                  <a:lnTo>
                    <a:pt x="47" y="60"/>
                  </a:lnTo>
                  <a:lnTo>
                    <a:pt x="40" y="57"/>
                  </a:lnTo>
                  <a:lnTo>
                    <a:pt x="35" y="51"/>
                  </a:lnTo>
                  <a:lnTo>
                    <a:pt x="32" y="43"/>
                  </a:lnTo>
                  <a:lnTo>
                    <a:pt x="32" y="35"/>
                  </a:lnTo>
                  <a:lnTo>
                    <a:pt x="33" y="29"/>
                  </a:lnTo>
                  <a:lnTo>
                    <a:pt x="36" y="23"/>
                  </a:lnTo>
                  <a:lnTo>
                    <a:pt x="36" y="22"/>
                  </a:lnTo>
                  <a:lnTo>
                    <a:pt x="31" y="20"/>
                  </a:lnTo>
                  <a:lnTo>
                    <a:pt x="26" y="19"/>
                  </a:lnTo>
                  <a:lnTo>
                    <a:pt x="20" y="18"/>
                  </a:lnTo>
                  <a:lnTo>
                    <a:pt x="13" y="16"/>
                  </a:lnTo>
                  <a:lnTo>
                    <a:pt x="6" y="16"/>
                  </a:lnTo>
                  <a:lnTo>
                    <a:pt x="1" y="15"/>
                  </a:lnTo>
                  <a:lnTo>
                    <a:pt x="0" y="15"/>
                  </a:lnTo>
                  <a:lnTo>
                    <a:pt x="8"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8" name="Freeform 40"/>
            <p:cNvSpPr>
              <a:spLocks/>
            </p:cNvSpPr>
            <p:nvPr/>
          </p:nvSpPr>
          <p:spPr bwMode="auto">
            <a:xfrm>
              <a:off x="975" y="2817"/>
              <a:ext cx="137" cy="39"/>
            </a:xfrm>
            <a:custGeom>
              <a:avLst/>
              <a:gdLst>
                <a:gd name="T0" fmla="*/ 89 w 137"/>
                <a:gd name="T1" fmla="*/ 4 h 39"/>
                <a:gd name="T2" fmla="*/ 84 w 137"/>
                <a:gd name="T3" fmla="*/ 4 h 39"/>
                <a:gd name="T4" fmla="*/ 73 w 137"/>
                <a:gd name="T5" fmla="*/ 2 h 39"/>
                <a:gd name="T6" fmla="*/ 58 w 137"/>
                <a:gd name="T7" fmla="*/ 0 h 39"/>
                <a:gd name="T8" fmla="*/ 42 w 137"/>
                <a:gd name="T9" fmla="*/ 0 h 39"/>
                <a:gd name="T10" fmla="*/ 26 w 137"/>
                <a:gd name="T11" fmla="*/ 0 h 39"/>
                <a:gd name="T12" fmla="*/ 12 w 137"/>
                <a:gd name="T13" fmla="*/ 3 h 39"/>
                <a:gd name="T14" fmla="*/ 3 w 137"/>
                <a:gd name="T15" fmla="*/ 7 h 39"/>
                <a:gd name="T16" fmla="*/ 0 w 137"/>
                <a:gd name="T17" fmla="*/ 14 h 39"/>
                <a:gd name="T18" fmla="*/ 4 w 137"/>
                <a:gd name="T19" fmla="*/ 22 h 39"/>
                <a:gd name="T20" fmla="*/ 18 w 137"/>
                <a:gd name="T21" fmla="*/ 29 h 39"/>
                <a:gd name="T22" fmla="*/ 38 w 137"/>
                <a:gd name="T23" fmla="*/ 34 h 39"/>
                <a:gd name="T24" fmla="*/ 61 w 137"/>
                <a:gd name="T25" fmla="*/ 36 h 39"/>
                <a:gd name="T26" fmla="*/ 85 w 137"/>
                <a:gd name="T27" fmla="*/ 38 h 39"/>
                <a:gd name="T28" fmla="*/ 107 w 137"/>
                <a:gd name="T29" fmla="*/ 39 h 39"/>
                <a:gd name="T30" fmla="*/ 124 w 137"/>
                <a:gd name="T31" fmla="*/ 38 h 39"/>
                <a:gd name="T32" fmla="*/ 134 w 137"/>
                <a:gd name="T33" fmla="*/ 37 h 39"/>
                <a:gd name="T34" fmla="*/ 137 w 137"/>
                <a:gd name="T35" fmla="*/ 35 h 39"/>
                <a:gd name="T36" fmla="*/ 133 w 137"/>
                <a:gd name="T37" fmla="*/ 30 h 39"/>
                <a:gd name="T38" fmla="*/ 126 w 137"/>
                <a:gd name="T39" fmla="*/ 26 h 39"/>
                <a:gd name="T40" fmla="*/ 117 w 137"/>
                <a:gd name="T41" fmla="*/ 19 h 39"/>
                <a:gd name="T42" fmla="*/ 108 w 137"/>
                <a:gd name="T43" fmla="*/ 13 h 39"/>
                <a:gd name="T44" fmla="*/ 99 w 137"/>
                <a:gd name="T45" fmla="*/ 8 h 39"/>
                <a:gd name="T46" fmla="*/ 92 w 137"/>
                <a:gd name="T47" fmla="*/ 5 h 39"/>
                <a:gd name="T48" fmla="*/ 89 w 137"/>
                <a:gd name="T49"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39">
                  <a:moveTo>
                    <a:pt x="89" y="4"/>
                  </a:moveTo>
                  <a:lnTo>
                    <a:pt x="84" y="4"/>
                  </a:lnTo>
                  <a:lnTo>
                    <a:pt x="73" y="2"/>
                  </a:lnTo>
                  <a:lnTo>
                    <a:pt x="58" y="0"/>
                  </a:lnTo>
                  <a:lnTo>
                    <a:pt x="42" y="0"/>
                  </a:lnTo>
                  <a:lnTo>
                    <a:pt x="26" y="0"/>
                  </a:lnTo>
                  <a:lnTo>
                    <a:pt x="12" y="3"/>
                  </a:lnTo>
                  <a:lnTo>
                    <a:pt x="3" y="7"/>
                  </a:lnTo>
                  <a:lnTo>
                    <a:pt x="0" y="14"/>
                  </a:lnTo>
                  <a:lnTo>
                    <a:pt x="4" y="22"/>
                  </a:lnTo>
                  <a:lnTo>
                    <a:pt x="18" y="29"/>
                  </a:lnTo>
                  <a:lnTo>
                    <a:pt x="38" y="34"/>
                  </a:lnTo>
                  <a:lnTo>
                    <a:pt x="61" y="36"/>
                  </a:lnTo>
                  <a:lnTo>
                    <a:pt x="85" y="38"/>
                  </a:lnTo>
                  <a:lnTo>
                    <a:pt x="107" y="39"/>
                  </a:lnTo>
                  <a:lnTo>
                    <a:pt x="124" y="38"/>
                  </a:lnTo>
                  <a:lnTo>
                    <a:pt x="134" y="37"/>
                  </a:lnTo>
                  <a:lnTo>
                    <a:pt x="137" y="35"/>
                  </a:lnTo>
                  <a:lnTo>
                    <a:pt x="133" y="30"/>
                  </a:lnTo>
                  <a:lnTo>
                    <a:pt x="126" y="26"/>
                  </a:lnTo>
                  <a:lnTo>
                    <a:pt x="117" y="19"/>
                  </a:lnTo>
                  <a:lnTo>
                    <a:pt x="108" y="13"/>
                  </a:lnTo>
                  <a:lnTo>
                    <a:pt x="99" y="8"/>
                  </a:lnTo>
                  <a:lnTo>
                    <a:pt x="92" y="5"/>
                  </a:lnTo>
                  <a:lnTo>
                    <a:pt x="89" y="4"/>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3049" name="Freeform 41"/>
            <p:cNvSpPr>
              <a:spLocks/>
            </p:cNvSpPr>
            <p:nvPr/>
          </p:nvSpPr>
          <p:spPr bwMode="auto">
            <a:xfrm>
              <a:off x="1054" y="2784"/>
              <a:ext cx="174" cy="86"/>
            </a:xfrm>
            <a:custGeom>
              <a:avLst/>
              <a:gdLst>
                <a:gd name="T0" fmla="*/ 172 w 174"/>
                <a:gd name="T1" fmla="*/ 86 h 86"/>
                <a:gd name="T2" fmla="*/ 168 w 174"/>
                <a:gd name="T3" fmla="*/ 86 h 86"/>
                <a:gd name="T4" fmla="*/ 159 w 174"/>
                <a:gd name="T5" fmla="*/ 86 h 86"/>
                <a:gd name="T6" fmla="*/ 145 w 174"/>
                <a:gd name="T7" fmla="*/ 86 h 86"/>
                <a:gd name="T8" fmla="*/ 128 w 174"/>
                <a:gd name="T9" fmla="*/ 86 h 86"/>
                <a:gd name="T10" fmla="*/ 108 w 174"/>
                <a:gd name="T11" fmla="*/ 85 h 86"/>
                <a:gd name="T12" fmla="*/ 86 w 174"/>
                <a:gd name="T13" fmla="*/ 83 h 86"/>
                <a:gd name="T14" fmla="*/ 63 w 174"/>
                <a:gd name="T15" fmla="*/ 78 h 86"/>
                <a:gd name="T16" fmla="*/ 42 w 174"/>
                <a:gd name="T17" fmla="*/ 72 h 86"/>
                <a:gd name="T18" fmla="*/ 28 w 174"/>
                <a:gd name="T19" fmla="*/ 68 h 86"/>
                <a:gd name="T20" fmla="*/ 17 w 174"/>
                <a:gd name="T21" fmla="*/ 63 h 86"/>
                <a:gd name="T22" fmla="*/ 10 w 174"/>
                <a:gd name="T23" fmla="*/ 59 h 86"/>
                <a:gd name="T24" fmla="*/ 6 w 174"/>
                <a:gd name="T25" fmla="*/ 54 h 86"/>
                <a:gd name="T26" fmla="*/ 2 w 174"/>
                <a:gd name="T27" fmla="*/ 51 h 86"/>
                <a:gd name="T28" fmla="*/ 1 w 174"/>
                <a:gd name="T29" fmla="*/ 47 h 86"/>
                <a:gd name="T30" fmla="*/ 0 w 174"/>
                <a:gd name="T31" fmla="*/ 46 h 86"/>
                <a:gd name="T32" fmla="*/ 0 w 174"/>
                <a:gd name="T33" fmla="*/ 45 h 86"/>
                <a:gd name="T34" fmla="*/ 90 w 174"/>
                <a:gd name="T35" fmla="*/ 0 h 86"/>
                <a:gd name="T36" fmla="*/ 150 w 174"/>
                <a:gd name="T37" fmla="*/ 20 h 86"/>
                <a:gd name="T38" fmla="*/ 151 w 174"/>
                <a:gd name="T39" fmla="*/ 22 h 86"/>
                <a:gd name="T40" fmla="*/ 155 w 174"/>
                <a:gd name="T41" fmla="*/ 26 h 86"/>
                <a:gd name="T42" fmla="*/ 160 w 174"/>
                <a:gd name="T43" fmla="*/ 33 h 86"/>
                <a:gd name="T44" fmla="*/ 166 w 174"/>
                <a:gd name="T45" fmla="*/ 43 h 86"/>
                <a:gd name="T46" fmla="*/ 170 w 174"/>
                <a:gd name="T47" fmla="*/ 53 h 86"/>
                <a:gd name="T48" fmla="*/ 174 w 174"/>
                <a:gd name="T49" fmla="*/ 64 h 86"/>
                <a:gd name="T50" fmla="*/ 174 w 174"/>
                <a:gd name="T51" fmla="*/ 76 h 86"/>
                <a:gd name="T52" fmla="*/ 172 w 174"/>
                <a:gd name="T53"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 h="86">
                  <a:moveTo>
                    <a:pt x="172" y="86"/>
                  </a:moveTo>
                  <a:lnTo>
                    <a:pt x="168" y="86"/>
                  </a:lnTo>
                  <a:lnTo>
                    <a:pt x="159" y="86"/>
                  </a:lnTo>
                  <a:lnTo>
                    <a:pt x="145" y="86"/>
                  </a:lnTo>
                  <a:lnTo>
                    <a:pt x="128" y="86"/>
                  </a:lnTo>
                  <a:lnTo>
                    <a:pt x="108" y="85"/>
                  </a:lnTo>
                  <a:lnTo>
                    <a:pt x="86" y="83"/>
                  </a:lnTo>
                  <a:lnTo>
                    <a:pt x="63" y="78"/>
                  </a:lnTo>
                  <a:lnTo>
                    <a:pt x="42" y="72"/>
                  </a:lnTo>
                  <a:lnTo>
                    <a:pt x="28" y="68"/>
                  </a:lnTo>
                  <a:lnTo>
                    <a:pt x="17" y="63"/>
                  </a:lnTo>
                  <a:lnTo>
                    <a:pt x="10" y="59"/>
                  </a:lnTo>
                  <a:lnTo>
                    <a:pt x="6" y="54"/>
                  </a:lnTo>
                  <a:lnTo>
                    <a:pt x="2" y="51"/>
                  </a:lnTo>
                  <a:lnTo>
                    <a:pt x="1" y="47"/>
                  </a:lnTo>
                  <a:lnTo>
                    <a:pt x="0" y="46"/>
                  </a:lnTo>
                  <a:lnTo>
                    <a:pt x="0" y="45"/>
                  </a:lnTo>
                  <a:lnTo>
                    <a:pt x="90" y="0"/>
                  </a:lnTo>
                  <a:lnTo>
                    <a:pt x="150" y="20"/>
                  </a:lnTo>
                  <a:lnTo>
                    <a:pt x="151" y="22"/>
                  </a:lnTo>
                  <a:lnTo>
                    <a:pt x="155" y="26"/>
                  </a:lnTo>
                  <a:lnTo>
                    <a:pt x="160" y="33"/>
                  </a:lnTo>
                  <a:lnTo>
                    <a:pt x="166" y="43"/>
                  </a:lnTo>
                  <a:lnTo>
                    <a:pt x="170" y="53"/>
                  </a:lnTo>
                  <a:lnTo>
                    <a:pt x="174" y="64"/>
                  </a:lnTo>
                  <a:lnTo>
                    <a:pt x="174" y="76"/>
                  </a:lnTo>
                  <a:lnTo>
                    <a:pt x="172" y="86"/>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grpSp>
      <p:graphicFrame>
        <p:nvGraphicFramePr>
          <p:cNvPr id="38" name="Object 3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4170"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39" name="Picture 38"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625993323"/>
      </p:ext>
    </p:extLst>
  </p:cSld>
  <p:clrMapOvr>
    <a:masterClrMapping/>
  </p:clrMapOvr>
  <p:transition>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9" name="Group 7"/>
          <p:cNvGrpSpPr>
            <a:grpSpLocks/>
          </p:cNvGrpSpPr>
          <p:nvPr/>
        </p:nvGrpSpPr>
        <p:grpSpPr bwMode="auto">
          <a:xfrm>
            <a:off x="4454977" y="1792530"/>
            <a:ext cx="5268910" cy="1566865"/>
            <a:chOff x="935" y="1559"/>
            <a:chExt cx="3319" cy="987"/>
          </a:xfrm>
        </p:grpSpPr>
        <p:sp>
          <p:nvSpPr>
            <p:cNvPr id="44036" name="Rectangle 4"/>
            <p:cNvSpPr>
              <a:spLocks noChangeArrowheads="1"/>
            </p:cNvSpPr>
            <p:nvPr/>
          </p:nvSpPr>
          <p:spPr bwMode="auto">
            <a:xfrm>
              <a:off x="2233" y="1559"/>
              <a:ext cx="2021"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u="sng">
                  <a:solidFill>
                    <a:prstClr val="black"/>
                  </a:solidFill>
                </a:rPr>
                <a:t>     Quick Assets     </a:t>
              </a:r>
              <a:endParaRPr lang="en-US" altLang="en-US" sz="3200">
                <a:solidFill>
                  <a:prstClr val="black"/>
                </a:solidFill>
              </a:endParaRPr>
            </a:p>
            <a:p>
              <a:pPr defTabSz="457200">
                <a:spcBef>
                  <a:spcPct val="0"/>
                </a:spcBef>
              </a:pPr>
              <a:r>
                <a:rPr lang="en-US" altLang="en-US" sz="3200">
                  <a:solidFill>
                    <a:prstClr val="black"/>
                  </a:solidFill>
                </a:rPr>
                <a:t>Current Liabilities</a:t>
              </a:r>
            </a:p>
          </p:txBody>
        </p:sp>
        <p:sp>
          <p:nvSpPr>
            <p:cNvPr id="44037" name="Rectangle 5"/>
            <p:cNvSpPr>
              <a:spLocks noChangeArrowheads="1"/>
            </p:cNvSpPr>
            <p:nvPr/>
          </p:nvSpPr>
          <p:spPr bwMode="auto">
            <a:xfrm>
              <a:off x="1919" y="1674"/>
              <a:ext cx="244"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a:solidFill>
                    <a:prstClr val="black"/>
                  </a:solidFill>
                </a:rPr>
                <a:t>=</a:t>
              </a:r>
            </a:p>
          </p:txBody>
        </p:sp>
        <p:sp>
          <p:nvSpPr>
            <p:cNvPr id="44038" name="Rectangle 6"/>
            <p:cNvSpPr>
              <a:spLocks noChangeArrowheads="1"/>
            </p:cNvSpPr>
            <p:nvPr/>
          </p:nvSpPr>
          <p:spPr bwMode="auto">
            <a:xfrm>
              <a:off x="935" y="1559"/>
              <a:ext cx="1021" cy="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3200" dirty="0">
                  <a:solidFill>
                    <a:prstClr val="black"/>
                  </a:solidFill>
                </a:rPr>
                <a:t>Acid-Test</a:t>
              </a:r>
            </a:p>
            <a:p>
              <a:pPr defTabSz="457200">
                <a:spcBef>
                  <a:spcPct val="0"/>
                </a:spcBef>
              </a:pPr>
              <a:r>
                <a:rPr lang="en-US" altLang="en-US" sz="3200" dirty="0">
                  <a:solidFill>
                    <a:prstClr val="black"/>
                  </a:solidFill>
                </a:rPr>
                <a:t>Ratio</a:t>
              </a:r>
            </a:p>
          </p:txBody>
        </p:sp>
      </p:grpSp>
      <p:grpSp>
        <p:nvGrpSpPr>
          <p:cNvPr id="44046" name="Group 14"/>
          <p:cNvGrpSpPr>
            <a:grpSpLocks/>
          </p:cNvGrpSpPr>
          <p:nvPr/>
        </p:nvGrpSpPr>
        <p:grpSpPr bwMode="auto">
          <a:xfrm>
            <a:off x="4449418" y="3399906"/>
            <a:ext cx="6294439" cy="1566865"/>
            <a:chOff x="935" y="2159"/>
            <a:chExt cx="3965" cy="987"/>
          </a:xfrm>
        </p:grpSpPr>
        <p:sp>
          <p:nvSpPr>
            <p:cNvPr id="44041" name="Rectangle 9"/>
            <p:cNvSpPr>
              <a:spLocks noChangeArrowheads="1"/>
            </p:cNvSpPr>
            <p:nvPr/>
          </p:nvSpPr>
          <p:spPr bwMode="auto">
            <a:xfrm>
              <a:off x="2183" y="2159"/>
              <a:ext cx="1668"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u="sng" dirty="0">
                  <a:solidFill>
                    <a:prstClr val="black"/>
                  </a:solidFill>
                </a:rPr>
                <a:t>       </a:t>
              </a:r>
              <a:r>
                <a:rPr lang="en-US" altLang="en-US" sz="3200" u="sng" dirty="0" smtClean="0">
                  <a:solidFill>
                    <a:prstClr val="black"/>
                  </a:solidFill>
                  <a:latin typeface="Rupee Foradian" panose="020B0603030804020204" pitchFamily="34" charset="0"/>
                </a:rPr>
                <a:t>`</a:t>
              </a:r>
              <a:r>
                <a:rPr lang="en-US" altLang="en-US" sz="3200" u="sng" dirty="0" smtClean="0">
                  <a:solidFill>
                    <a:prstClr val="black"/>
                  </a:solidFill>
                </a:rPr>
                <a:t>50,000     </a:t>
              </a:r>
              <a:endParaRPr lang="en-US" altLang="en-US" sz="3200" dirty="0">
                <a:solidFill>
                  <a:prstClr val="black"/>
                </a:solidFill>
              </a:endParaRPr>
            </a:p>
            <a:p>
              <a:pPr defTabSz="457200">
                <a:spcBef>
                  <a:spcPct val="0"/>
                </a:spcBef>
              </a:pPr>
              <a:r>
                <a:rPr lang="en-US" altLang="en-US" sz="3200" dirty="0">
                  <a:solidFill>
                    <a:prstClr val="black"/>
                  </a:solidFill>
                </a:rPr>
                <a:t>       </a:t>
              </a:r>
              <a:r>
                <a:rPr lang="en-US" altLang="en-US" sz="3200" dirty="0" smtClean="0">
                  <a:solidFill>
                    <a:prstClr val="black"/>
                  </a:solidFill>
                  <a:latin typeface="Rupee Foradian" panose="020B0603030804020204" pitchFamily="34" charset="0"/>
                </a:rPr>
                <a:t>`</a:t>
              </a:r>
              <a:r>
                <a:rPr lang="en-US" altLang="en-US" sz="3200" dirty="0" smtClean="0">
                  <a:solidFill>
                    <a:prstClr val="black"/>
                  </a:solidFill>
                </a:rPr>
                <a:t>42,000</a:t>
              </a:r>
              <a:endParaRPr lang="en-US" altLang="en-US" sz="3200" dirty="0">
                <a:solidFill>
                  <a:prstClr val="black"/>
                </a:solidFill>
              </a:endParaRPr>
            </a:p>
          </p:txBody>
        </p:sp>
        <p:sp>
          <p:nvSpPr>
            <p:cNvPr id="44042" name="Rectangle 10"/>
            <p:cNvSpPr>
              <a:spLocks noChangeArrowheads="1"/>
            </p:cNvSpPr>
            <p:nvPr/>
          </p:nvSpPr>
          <p:spPr bwMode="auto">
            <a:xfrm>
              <a:off x="3719" y="2274"/>
              <a:ext cx="244"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a:solidFill>
                    <a:prstClr val="black"/>
                  </a:solidFill>
                </a:rPr>
                <a:t>=</a:t>
              </a:r>
            </a:p>
          </p:txBody>
        </p:sp>
        <p:sp>
          <p:nvSpPr>
            <p:cNvPr id="44043" name="Rectangle 11"/>
            <p:cNvSpPr>
              <a:spLocks noChangeArrowheads="1"/>
            </p:cNvSpPr>
            <p:nvPr/>
          </p:nvSpPr>
          <p:spPr bwMode="auto">
            <a:xfrm>
              <a:off x="4007" y="2274"/>
              <a:ext cx="893"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a:solidFill>
                    <a:prstClr val="black"/>
                  </a:solidFill>
                </a:rPr>
                <a:t>1.19 : 1</a:t>
              </a:r>
            </a:p>
          </p:txBody>
        </p:sp>
        <p:sp>
          <p:nvSpPr>
            <p:cNvPr id="44044" name="Rectangle 12"/>
            <p:cNvSpPr>
              <a:spLocks noChangeArrowheads="1"/>
            </p:cNvSpPr>
            <p:nvPr/>
          </p:nvSpPr>
          <p:spPr bwMode="auto">
            <a:xfrm>
              <a:off x="1919" y="2274"/>
              <a:ext cx="244"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a:solidFill>
                    <a:prstClr val="black"/>
                  </a:solidFill>
                </a:rPr>
                <a:t>=</a:t>
              </a:r>
            </a:p>
          </p:txBody>
        </p:sp>
        <p:sp>
          <p:nvSpPr>
            <p:cNvPr id="44045" name="Rectangle 13"/>
            <p:cNvSpPr>
              <a:spLocks noChangeArrowheads="1"/>
            </p:cNvSpPr>
            <p:nvPr/>
          </p:nvSpPr>
          <p:spPr bwMode="auto">
            <a:xfrm>
              <a:off x="935" y="2159"/>
              <a:ext cx="1021" cy="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3200">
                  <a:solidFill>
                    <a:prstClr val="black"/>
                  </a:solidFill>
                </a:rPr>
                <a:t>Acid-Test</a:t>
              </a:r>
            </a:p>
            <a:p>
              <a:pPr defTabSz="457200">
                <a:spcBef>
                  <a:spcPct val="0"/>
                </a:spcBef>
              </a:pPr>
              <a:r>
                <a:rPr lang="en-US" altLang="en-US" sz="3200">
                  <a:solidFill>
                    <a:prstClr val="black"/>
                  </a:solidFill>
                </a:rPr>
                <a:t>Ratio</a:t>
              </a:r>
            </a:p>
          </p:txBody>
        </p:sp>
      </p:grpSp>
      <p:sp>
        <p:nvSpPr>
          <p:cNvPr id="44048" name="Rectangle 16"/>
          <p:cNvSpPr>
            <a:spLocks noGrp="1" noChangeArrowheads="1"/>
          </p:cNvSpPr>
          <p:nvPr>
            <p:ph type="title"/>
          </p:nvPr>
        </p:nvSpPr>
        <p:spPr>
          <a:noFill/>
          <a:ln/>
        </p:spPr>
        <p:txBody>
          <a:bodyPr/>
          <a:lstStyle/>
          <a:p>
            <a:pPr>
              <a:lnSpc>
                <a:spcPct val="150000"/>
              </a:lnSpc>
            </a:pPr>
            <a:r>
              <a:rPr lang="en-US" altLang="en-US" sz="4400" dirty="0">
                <a:solidFill>
                  <a:schemeClr val="tx1"/>
                </a:solidFill>
              </a:rPr>
              <a:t>Acid-Test (Quick) Ratio</a:t>
            </a:r>
          </a:p>
        </p:txBody>
      </p:sp>
      <p:sp>
        <p:nvSpPr>
          <p:cNvPr id="44052" name="Rectangle 20"/>
          <p:cNvSpPr>
            <a:spLocks noGrp="1" noChangeArrowheads="1"/>
          </p:cNvSpPr>
          <p:nvPr>
            <p:ph idx="1"/>
          </p:nvPr>
        </p:nvSpPr>
        <p:spPr>
          <a:xfrm>
            <a:off x="3504063" y="841612"/>
            <a:ext cx="8185150" cy="838200"/>
          </a:xfrm>
          <a:noFill/>
          <a:ln/>
        </p:spPr>
        <p:txBody>
          <a:bodyPr/>
          <a:lstStyle/>
          <a:p>
            <a:pPr algn="ctr">
              <a:buFont typeface="Monotype Sorts" pitchFamily="2" charset="2"/>
              <a:buNone/>
            </a:pPr>
            <a:r>
              <a:rPr lang="en-US" altLang="en-US" sz="5400" u="sng">
                <a:solidFill>
                  <a:srgbClr val="247C18"/>
                </a:solidFill>
                <a:effectLst>
                  <a:outerShdw blurRad="38100" dist="38100" dir="2700000" algn="tl">
                    <a:srgbClr val="000000"/>
                  </a:outerShdw>
                </a:effectLst>
              </a:rPr>
              <a:t>#2</a:t>
            </a:r>
            <a:endParaRPr lang="en-US" altLang="en-US" sz="5400">
              <a:solidFill>
                <a:srgbClr val="247C18"/>
              </a:solidFill>
              <a:effectLst>
                <a:outerShdw blurRad="38100" dist="38100" dir="2700000" algn="tl">
                  <a:srgbClr val="000000"/>
                </a:outerShdw>
              </a:effectLst>
            </a:endParaRPr>
          </a:p>
        </p:txBody>
      </p:sp>
      <p:grpSp>
        <p:nvGrpSpPr>
          <p:cNvPr id="44053" name="Group 21"/>
          <p:cNvGrpSpPr>
            <a:grpSpLocks/>
          </p:cNvGrpSpPr>
          <p:nvPr/>
        </p:nvGrpSpPr>
        <p:grpSpPr bwMode="auto">
          <a:xfrm rot="18853757">
            <a:off x="9485383" y="4166675"/>
            <a:ext cx="1608138" cy="1843088"/>
            <a:chOff x="528" y="2784"/>
            <a:chExt cx="1013" cy="1161"/>
          </a:xfrm>
        </p:grpSpPr>
        <p:sp>
          <p:nvSpPr>
            <p:cNvPr id="44054" name="Freeform 22"/>
            <p:cNvSpPr>
              <a:spLocks/>
            </p:cNvSpPr>
            <p:nvPr/>
          </p:nvSpPr>
          <p:spPr bwMode="auto">
            <a:xfrm>
              <a:off x="575" y="3565"/>
              <a:ext cx="561" cy="305"/>
            </a:xfrm>
            <a:custGeom>
              <a:avLst/>
              <a:gdLst>
                <a:gd name="T0" fmla="*/ 134 w 561"/>
                <a:gd name="T1" fmla="*/ 0 h 305"/>
                <a:gd name="T2" fmla="*/ 0 w 561"/>
                <a:gd name="T3" fmla="*/ 19 h 305"/>
                <a:gd name="T4" fmla="*/ 0 w 561"/>
                <a:gd name="T5" fmla="*/ 27 h 305"/>
                <a:gd name="T6" fmla="*/ 0 w 561"/>
                <a:gd name="T7" fmla="*/ 37 h 305"/>
                <a:gd name="T8" fmla="*/ 0 w 561"/>
                <a:gd name="T9" fmla="*/ 49 h 305"/>
                <a:gd name="T10" fmla="*/ 2 w 561"/>
                <a:gd name="T11" fmla="*/ 60 h 305"/>
                <a:gd name="T12" fmla="*/ 7 w 561"/>
                <a:gd name="T13" fmla="*/ 74 h 305"/>
                <a:gd name="T14" fmla="*/ 14 w 561"/>
                <a:gd name="T15" fmla="*/ 88 h 305"/>
                <a:gd name="T16" fmla="*/ 24 w 561"/>
                <a:gd name="T17" fmla="*/ 104 h 305"/>
                <a:gd name="T18" fmla="*/ 39 w 561"/>
                <a:gd name="T19" fmla="*/ 121 h 305"/>
                <a:gd name="T20" fmla="*/ 60 w 561"/>
                <a:gd name="T21" fmla="*/ 138 h 305"/>
                <a:gd name="T22" fmla="*/ 87 w 561"/>
                <a:gd name="T23" fmla="*/ 158 h 305"/>
                <a:gd name="T24" fmla="*/ 119 w 561"/>
                <a:gd name="T25" fmla="*/ 177 h 305"/>
                <a:gd name="T26" fmla="*/ 159 w 561"/>
                <a:gd name="T27" fmla="*/ 198 h 305"/>
                <a:gd name="T28" fmla="*/ 207 w 561"/>
                <a:gd name="T29" fmla="*/ 220 h 305"/>
                <a:gd name="T30" fmla="*/ 264 w 561"/>
                <a:gd name="T31" fmla="*/ 243 h 305"/>
                <a:gd name="T32" fmla="*/ 331 w 561"/>
                <a:gd name="T33" fmla="*/ 267 h 305"/>
                <a:gd name="T34" fmla="*/ 407 w 561"/>
                <a:gd name="T35" fmla="*/ 293 h 305"/>
                <a:gd name="T36" fmla="*/ 430 w 561"/>
                <a:gd name="T37" fmla="*/ 298 h 305"/>
                <a:gd name="T38" fmla="*/ 451 w 561"/>
                <a:gd name="T39" fmla="*/ 303 h 305"/>
                <a:gd name="T40" fmla="*/ 471 w 561"/>
                <a:gd name="T41" fmla="*/ 305 h 305"/>
                <a:gd name="T42" fmla="*/ 488 w 561"/>
                <a:gd name="T43" fmla="*/ 305 h 305"/>
                <a:gd name="T44" fmla="*/ 504 w 561"/>
                <a:gd name="T45" fmla="*/ 304 h 305"/>
                <a:gd name="T46" fmla="*/ 519 w 561"/>
                <a:gd name="T47" fmla="*/ 302 h 305"/>
                <a:gd name="T48" fmla="*/ 531 w 561"/>
                <a:gd name="T49" fmla="*/ 297 h 305"/>
                <a:gd name="T50" fmla="*/ 541 w 561"/>
                <a:gd name="T51" fmla="*/ 293 h 305"/>
                <a:gd name="T52" fmla="*/ 549 w 561"/>
                <a:gd name="T53" fmla="*/ 287 h 305"/>
                <a:gd name="T54" fmla="*/ 555 w 561"/>
                <a:gd name="T55" fmla="*/ 280 h 305"/>
                <a:gd name="T56" fmla="*/ 558 w 561"/>
                <a:gd name="T57" fmla="*/ 273 h 305"/>
                <a:gd name="T58" fmla="*/ 561 w 561"/>
                <a:gd name="T59" fmla="*/ 266 h 305"/>
                <a:gd name="T60" fmla="*/ 560 w 561"/>
                <a:gd name="T61" fmla="*/ 258 h 305"/>
                <a:gd name="T62" fmla="*/ 556 w 561"/>
                <a:gd name="T63" fmla="*/ 250 h 305"/>
                <a:gd name="T64" fmla="*/ 550 w 561"/>
                <a:gd name="T65" fmla="*/ 242 h 305"/>
                <a:gd name="T66" fmla="*/ 542 w 561"/>
                <a:gd name="T67" fmla="*/ 235 h 305"/>
                <a:gd name="T68" fmla="*/ 531 w 561"/>
                <a:gd name="T69" fmla="*/ 228 h 305"/>
                <a:gd name="T70" fmla="*/ 517 w 561"/>
                <a:gd name="T71" fmla="*/ 220 h 305"/>
                <a:gd name="T72" fmla="*/ 500 w 561"/>
                <a:gd name="T73" fmla="*/ 213 h 305"/>
                <a:gd name="T74" fmla="*/ 480 w 561"/>
                <a:gd name="T75" fmla="*/ 205 h 305"/>
                <a:gd name="T76" fmla="*/ 458 w 561"/>
                <a:gd name="T77" fmla="*/ 197 h 305"/>
                <a:gd name="T78" fmla="*/ 434 w 561"/>
                <a:gd name="T79" fmla="*/ 188 h 305"/>
                <a:gd name="T80" fmla="*/ 409 w 561"/>
                <a:gd name="T81" fmla="*/ 177 h 305"/>
                <a:gd name="T82" fmla="*/ 381 w 561"/>
                <a:gd name="T83" fmla="*/ 166 h 305"/>
                <a:gd name="T84" fmla="*/ 352 w 561"/>
                <a:gd name="T85" fmla="*/ 153 h 305"/>
                <a:gd name="T86" fmla="*/ 323 w 561"/>
                <a:gd name="T87" fmla="*/ 138 h 305"/>
                <a:gd name="T88" fmla="*/ 291 w 561"/>
                <a:gd name="T89" fmla="*/ 121 h 305"/>
                <a:gd name="T90" fmla="*/ 260 w 561"/>
                <a:gd name="T91" fmla="*/ 103 h 305"/>
                <a:gd name="T92" fmla="*/ 228 w 561"/>
                <a:gd name="T93" fmla="*/ 81 h 305"/>
                <a:gd name="T94" fmla="*/ 197 w 561"/>
                <a:gd name="T95" fmla="*/ 57 h 305"/>
                <a:gd name="T96" fmla="*/ 165 w 561"/>
                <a:gd name="T97" fmla="*/ 30 h 305"/>
                <a:gd name="T98" fmla="*/ 134 w 561"/>
                <a:gd name="T99"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1" h="305">
                  <a:moveTo>
                    <a:pt x="134" y="0"/>
                  </a:moveTo>
                  <a:lnTo>
                    <a:pt x="0" y="19"/>
                  </a:lnTo>
                  <a:lnTo>
                    <a:pt x="0" y="27"/>
                  </a:lnTo>
                  <a:lnTo>
                    <a:pt x="0" y="37"/>
                  </a:lnTo>
                  <a:lnTo>
                    <a:pt x="0" y="49"/>
                  </a:lnTo>
                  <a:lnTo>
                    <a:pt x="2" y="60"/>
                  </a:lnTo>
                  <a:lnTo>
                    <a:pt x="7" y="74"/>
                  </a:lnTo>
                  <a:lnTo>
                    <a:pt x="14" y="88"/>
                  </a:lnTo>
                  <a:lnTo>
                    <a:pt x="24" y="104"/>
                  </a:lnTo>
                  <a:lnTo>
                    <a:pt x="39" y="121"/>
                  </a:lnTo>
                  <a:lnTo>
                    <a:pt x="60" y="138"/>
                  </a:lnTo>
                  <a:lnTo>
                    <a:pt x="87" y="158"/>
                  </a:lnTo>
                  <a:lnTo>
                    <a:pt x="119" y="177"/>
                  </a:lnTo>
                  <a:lnTo>
                    <a:pt x="159" y="198"/>
                  </a:lnTo>
                  <a:lnTo>
                    <a:pt x="207" y="220"/>
                  </a:lnTo>
                  <a:lnTo>
                    <a:pt x="264" y="243"/>
                  </a:lnTo>
                  <a:lnTo>
                    <a:pt x="331" y="267"/>
                  </a:lnTo>
                  <a:lnTo>
                    <a:pt x="407" y="293"/>
                  </a:lnTo>
                  <a:lnTo>
                    <a:pt x="430" y="298"/>
                  </a:lnTo>
                  <a:lnTo>
                    <a:pt x="451" y="303"/>
                  </a:lnTo>
                  <a:lnTo>
                    <a:pt x="471" y="305"/>
                  </a:lnTo>
                  <a:lnTo>
                    <a:pt x="488" y="305"/>
                  </a:lnTo>
                  <a:lnTo>
                    <a:pt x="504" y="304"/>
                  </a:lnTo>
                  <a:lnTo>
                    <a:pt x="519" y="302"/>
                  </a:lnTo>
                  <a:lnTo>
                    <a:pt x="531" y="297"/>
                  </a:lnTo>
                  <a:lnTo>
                    <a:pt x="541" y="293"/>
                  </a:lnTo>
                  <a:lnTo>
                    <a:pt x="549" y="287"/>
                  </a:lnTo>
                  <a:lnTo>
                    <a:pt x="555" y="280"/>
                  </a:lnTo>
                  <a:lnTo>
                    <a:pt x="558" y="273"/>
                  </a:lnTo>
                  <a:lnTo>
                    <a:pt x="561" y="266"/>
                  </a:lnTo>
                  <a:lnTo>
                    <a:pt x="560" y="258"/>
                  </a:lnTo>
                  <a:lnTo>
                    <a:pt x="556" y="250"/>
                  </a:lnTo>
                  <a:lnTo>
                    <a:pt x="550" y="242"/>
                  </a:lnTo>
                  <a:lnTo>
                    <a:pt x="542" y="235"/>
                  </a:lnTo>
                  <a:lnTo>
                    <a:pt x="531" y="228"/>
                  </a:lnTo>
                  <a:lnTo>
                    <a:pt x="517" y="220"/>
                  </a:lnTo>
                  <a:lnTo>
                    <a:pt x="500" y="213"/>
                  </a:lnTo>
                  <a:lnTo>
                    <a:pt x="480" y="205"/>
                  </a:lnTo>
                  <a:lnTo>
                    <a:pt x="458" y="197"/>
                  </a:lnTo>
                  <a:lnTo>
                    <a:pt x="434" y="188"/>
                  </a:lnTo>
                  <a:lnTo>
                    <a:pt x="409" y="177"/>
                  </a:lnTo>
                  <a:lnTo>
                    <a:pt x="381" y="166"/>
                  </a:lnTo>
                  <a:lnTo>
                    <a:pt x="352" y="153"/>
                  </a:lnTo>
                  <a:lnTo>
                    <a:pt x="323" y="138"/>
                  </a:lnTo>
                  <a:lnTo>
                    <a:pt x="291" y="121"/>
                  </a:lnTo>
                  <a:lnTo>
                    <a:pt x="260" y="103"/>
                  </a:lnTo>
                  <a:lnTo>
                    <a:pt x="228" y="81"/>
                  </a:lnTo>
                  <a:lnTo>
                    <a:pt x="197" y="57"/>
                  </a:lnTo>
                  <a:lnTo>
                    <a:pt x="165" y="30"/>
                  </a:lnTo>
                  <a:lnTo>
                    <a:pt x="134"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55" name="Freeform 23"/>
            <p:cNvSpPr>
              <a:spLocks/>
            </p:cNvSpPr>
            <p:nvPr/>
          </p:nvSpPr>
          <p:spPr bwMode="auto">
            <a:xfrm>
              <a:off x="576" y="3687"/>
              <a:ext cx="450" cy="207"/>
            </a:xfrm>
            <a:custGeom>
              <a:avLst/>
              <a:gdLst>
                <a:gd name="T0" fmla="*/ 28 w 450"/>
                <a:gd name="T1" fmla="*/ 6 h 207"/>
                <a:gd name="T2" fmla="*/ 29 w 450"/>
                <a:gd name="T3" fmla="*/ 7 h 207"/>
                <a:gd name="T4" fmla="*/ 30 w 450"/>
                <a:gd name="T5" fmla="*/ 9 h 207"/>
                <a:gd name="T6" fmla="*/ 35 w 450"/>
                <a:gd name="T7" fmla="*/ 14 h 207"/>
                <a:gd name="T8" fmla="*/ 42 w 450"/>
                <a:gd name="T9" fmla="*/ 21 h 207"/>
                <a:gd name="T10" fmla="*/ 51 w 450"/>
                <a:gd name="T11" fmla="*/ 29 h 207"/>
                <a:gd name="T12" fmla="*/ 64 w 450"/>
                <a:gd name="T13" fmla="*/ 38 h 207"/>
                <a:gd name="T14" fmla="*/ 80 w 450"/>
                <a:gd name="T15" fmla="*/ 50 h 207"/>
                <a:gd name="T16" fmla="*/ 99 w 450"/>
                <a:gd name="T17" fmla="*/ 62 h 207"/>
                <a:gd name="T18" fmla="*/ 124 w 450"/>
                <a:gd name="T19" fmla="*/ 76 h 207"/>
                <a:gd name="T20" fmla="*/ 152 w 450"/>
                <a:gd name="T21" fmla="*/ 92 h 207"/>
                <a:gd name="T22" fmla="*/ 187 w 450"/>
                <a:gd name="T23" fmla="*/ 108 h 207"/>
                <a:gd name="T24" fmla="*/ 227 w 450"/>
                <a:gd name="T25" fmla="*/ 127 h 207"/>
                <a:gd name="T26" fmla="*/ 273 w 450"/>
                <a:gd name="T27" fmla="*/ 145 h 207"/>
                <a:gd name="T28" fmla="*/ 325 w 450"/>
                <a:gd name="T29" fmla="*/ 165 h 207"/>
                <a:gd name="T30" fmla="*/ 384 w 450"/>
                <a:gd name="T31" fmla="*/ 186 h 207"/>
                <a:gd name="T32" fmla="*/ 450 w 450"/>
                <a:gd name="T33" fmla="*/ 207 h 207"/>
                <a:gd name="T34" fmla="*/ 433 w 450"/>
                <a:gd name="T35" fmla="*/ 205 h 207"/>
                <a:gd name="T36" fmla="*/ 412 w 450"/>
                <a:gd name="T37" fmla="*/ 200 h 207"/>
                <a:gd name="T38" fmla="*/ 388 w 450"/>
                <a:gd name="T39" fmla="*/ 196 h 207"/>
                <a:gd name="T40" fmla="*/ 362 w 450"/>
                <a:gd name="T41" fmla="*/ 189 h 207"/>
                <a:gd name="T42" fmla="*/ 333 w 450"/>
                <a:gd name="T43" fmla="*/ 181 h 207"/>
                <a:gd name="T44" fmla="*/ 303 w 450"/>
                <a:gd name="T45" fmla="*/ 172 h 207"/>
                <a:gd name="T46" fmla="*/ 272 w 450"/>
                <a:gd name="T47" fmla="*/ 161 h 207"/>
                <a:gd name="T48" fmla="*/ 240 w 450"/>
                <a:gd name="T49" fmla="*/ 149 h 207"/>
                <a:gd name="T50" fmla="*/ 206 w 450"/>
                <a:gd name="T51" fmla="*/ 136 h 207"/>
                <a:gd name="T52" fmla="*/ 174 w 450"/>
                <a:gd name="T53" fmla="*/ 121 h 207"/>
                <a:gd name="T54" fmla="*/ 142 w 450"/>
                <a:gd name="T55" fmla="*/ 105 h 207"/>
                <a:gd name="T56" fmla="*/ 110 w 450"/>
                <a:gd name="T57" fmla="*/ 87 h 207"/>
                <a:gd name="T58" fmla="*/ 80 w 450"/>
                <a:gd name="T59" fmla="*/ 67 h 207"/>
                <a:gd name="T60" fmla="*/ 51 w 450"/>
                <a:gd name="T61" fmla="*/ 46 h 207"/>
                <a:gd name="T62" fmla="*/ 25 w 450"/>
                <a:gd name="T63" fmla="*/ 24 h 207"/>
                <a:gd name="T64" fmla="*/ 0 w 450"/>
                <a:gd name="T65" fmla="*/ 0 h 207"/>
                <a:gd name="T66" fmla="*/ 28 w 450"/>
                <a:gd name="T67" fmla="*/ 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0" h="207">
                  <a:moveTo>
                    <a:pt x="28" y="6"/>
                  </a:moveTo>
                  <a:lnTo>
                    <a:pt x="29" y="7"/>
                  </a:lnTo>
                  <a:lnTo>
                    <a:pt x="30" y="9"/>
                  </a:lnTo>
                  <a:lnTo>
                    <a:pt x="35" y="14"/>
                  </a:lnTo>
                  <a:lnTo>
                    <a:pt x="42" y="21"/>
                  </a:lnTo>
                  <a:lnTo>
                    <a:pt x="51" y="29"/>
                  </a:lnTo>
                  <a:lnTo>
                    <a:pt x="64" y="38"/>
                  </a:lnTo>
                  <a:lnTo>
                    <a:pt x="80" y="50"/>
                  </a:lnTo>
                  <a:lnTo>
                    <a:pt x="99" y="62"/>
                  </a:lnTo>
                  <a:lnTo>
                    <a:pt x="124" y="76"/>
                  </a:lnTo>
                  <a:lnTo>
                    <a:pt x="152" y="92"/>
                  </a:lnTo>
                  <a:lnTo>
                    <a:pt x="187" y="108"/>
                  </a:lnTo>
                  <a:lnTo>
                    <a:pt x="227" y="127"/>
                  </a:lnTo>
                  <a:lnTo>
                    <a:pt x="273" y="145"/>
                  </a:lnTo>
                  <a:lnTo>
                    <a:pt x="325" y="165"/>
                  </a:lnTo>
                  <a:lnTo>
                    <a:pt x="384" y="186"/>
                  </a:lnTo>
                  <a:lnTo>
                    <a:pt x="450" y="207"/>
                  </a:lnTo>
                  <a:lnTo>
                    <a:pt x="433" y="205"/>
                  </a:lnTo>
                  <a:lnTo>
                    <a:pt x="412" y="200"/>
                  </a:lnTo>
                  <a:lnTo>
                    <a:pt x="388" y="196"/>
                  </a:lnTo>
                  <a:lnTo>
                    <a:pt x="362" y="189"/>
                  </a:lnTo>
                  <a:lnTo>
                    <a:pt x="333" y="181"/>
                  </a:lnTo>
                  <a:lnTo>
                    <a:pt x="303" y="172"/>
                  </a:lnTo>
                  <a:lnTo>
                    <a:pt x="272" y="161"/>
                  </a:lnTo>
                  <a:lnTo>
                    <a:pt x="240" y="149"/>
                  </a:lnTo>
                  <a:lnTo>
                    <a:pt x="206" y="136"/>
                  </a:lnTo>
                  <a:lnTo>
                    <a:pt x="174" y="121"/>
                  </a:lnTo>
                  <a:lnTo>
                    <a:pt x="142" y="105"/>
                  </a:lnTo>
                  <a:lnTo>
                    <a:pt x="110" y="87"/>
                  </a:lnTo>
                  <a:lnTo>
                    <a:pt x="80" y="67"/>
                  </a:lnTo>
                  <a:lnTo>
                    <a:pt x="51" y="46"/>
                  </a:lnTo>
                  <a:lnTo>
                    <a:pt x="25" y="24"/>
                  </a:lnTo>
                  <a:lnTo>
                    <a:pt x="0" y="0"/>
                  </a:lnTo>
                  <a:lnTo>
                    <a:pt x="28" y="6"/>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56" name="Freeform 24"/>
            <p:cNvSpPr>
              <a:spLocks/>
            </p:cNvSpPr>
            <p:nvPr/>
          </p:nvSpPr>
          <p:spPr bwMode="auto">
            <a:xfrm>
              <a:off x="603" y="3752"/>
              <a:ext cx="60" cy="57"/>
            </a:xfrm>
            <a:custGeom>
              <a:avLst/>
              <a:gdLst>
                <a:gd name="T0" fmla="*/ 18 w 60"/>
                <a:gd name="T1" fmla="*/ 0 h 57"/>
                <a:gd name="T2" fmla="*/ 52 w 60"/>
                <a:gd name="T3" fmla="*/ 11 h 57"/>
                <a:gd name="T4" fmla="*/ 60 w 60"/>
                <a:gd name="T5" fmla="*/ 51 h 57"/>
                <a:gd name="T6" fmla="*/ 24 w 60"/>
                <a:gd name="T7" fmla="*/ 57 h 57"/>
                <a:gd name="T8" fmla="*/ 0 w 60"/>
                <a:gd name="T9" fmla="*/ 25 h 57"/>
                <a:gd name="T10" fmla="*/ 18 w 60"/>
                <a:gd name="T11" fmla="*/ 0 h 57"/>
              </a:gdLst>
              <a:ahLst/>
              <a:cxnLst>
                <a:cxn ang="0">
                  <a:pos x="T0" y="T1"/>
                </a:cxn>
                <a:cxn ang="0">
                  <a:pos x="T2" y="T3"/>
                </a:cxn>
                <a:cxn ang="0">
                  <a:pos x="T4" y="T5"/>
                </a:cxn>
                <a:cxn ang="0">
                  <a:pos x="T6" y="T7"/>
                </a:cxn>
                <a:cxn ang="0">
                  <a:pos x="T8" y="T9"/>
                </a:cxn>
                <a:cxn ang="0">
                  <a:pos x="T10" y="T11"/>
                </a:cxn>
              </a:cxnLst>
              <a:rect l="0" t="0" r="r" b="b"/>
              <a:pathLst>
                <a:path w="60" h="57">
                  <a:moveTo>
                    <a:pt x="18" y="0"/>
                  </a:moveTo>
                  <a:lnTo>
                    <a:pt x="52" y="11"/>
                  </a:lnTo>
                  <a:lnTo>
                    <a:pt x="60" y="51"/>
                  </a:lnTo>
                  <a:lnTo>
                    <a:pt x="24" y="57"/>
                  </a:lnTo>
                  <a:lnTo>
                    <a:pt x="0" y="25"/>
                  </a:lnTo>
                  <a:lnTo>
                    <a:pt x="18"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57" name="Freeform 25"/>
            <p:cNvSpPr>
              <a:spLocks/>
            </p:cNvSpPr>
            <p:nvPr/>
          </p:nvSpPr>
          <p:spPr bwMode="auto">
            <a:xfrm>
              <a:off x="909" y="3892"/>
              <a:ext cx="62" cy="53"/>
            </a:xfrm>
            <a:custGeom>
              <a:avLst/>
              <a:gdLst>
                <a:gd name="T0" fmla="*/ 46 w 62"/>
                <a:gd name="T1" fmla="*/ 2 h 53"/>
                <a:gd name="T2" fmla="*/ 62 w 62"/>
                <a:gd name="T3" fmla="*/ 32 h 53"/>
                <a:gd name="T4" fmla="*/ 38 w 62"/>
                <a:gd name="T5" fmla="*/ 53 h 53"/>
                <a:gd name="T6" fmla="*/ 0 w 62"/>
                <a:gd name="T7" fmla="*/ 35 h 53"/>
                <a:gd name="T8" fmla="*/ 12 w 62"/>
                <a:gd name="T9" fmla="*/ 0 h 53"/>
                <a:gd name="T10" fmla="*/ 46 w 62"/>
                <a:gd name="T11" fmla="*/ 2 h 53"/>
              </a:gdLst>
              <a:ahLst/>
              <a:cxnLst>
                <a:cxn ang="0">
                  <a:pos x="T0" y="T1"/>
                </a:cxn>
                <a:cxn ang="0">
                  <a:pos x="T2" y="T3"/>
                </a:cxn>
                <a:cxn ang="0">
                  <a:pos x="T4" y="T5"/>
                </a:cxn>
                <a:cxn ang="0">
                  <a:pos x="T6" y="T7"/>
                </a:cxn>
                <a:cxn ang="0">
                  <a:pos x="T8" y="T9"/>
                </a:cxn>
                <a:cxn ang="0">
                  <a:pos x="T10" y="T11"/>
                </a:cxn>
              </a:cxnLst>
              <a:rect l="0" t="0" r="r" b="b"/>
              <a:pathLst>
                <a:path w="62" h="53">
                  <a:moveTo>
                    <a:pt x="46" y="2"/>
                  </a:moveTo>
                  <a:lnTo>
                    <a:pt x="62" y="32"/>
                  </a:lnTo>
                  <a:lnTo>
                    <a:pt x="38" y="53"/>
                  </a:lnTo>
                  <a:lnTo>
                    <a:pt x="0" y="35"/>
                  </a:lnTo>
                  <a:lnTo>
                    <a:pt x="12" y="0"/>
                  </a:lnTo>
                  <a:lnTo>
                    <a:pt x="46" y="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58" name="Freeform 26"/>
            <p:cNvSpPr>
              <a:spLocks/>
            </p:cNvSpPr>
            <p:nvPr/>
          </p:nvSpPr>
          <p:spPr bwMode="auto">
            <a:xfrm>
              <a:off x="841" y="2938"/>
              <a:ext cx="395" cy="559"/>
            </a:xfrm>
            <a:custGeom>
              <a:avLst/>
              <a:gdLst>
                <a:gd name="T0" fmla="*/ 176 w 395"/>
                <a:gd name="T1" fmla="*/ 6 h 559"/>
                <a:gd name="T2" fmla="*/ 182 w 395"/>
                <a:gd name="T3" fmla="*/ 5 h 559"/>
                <a:gd name="T4" fmla="*/ 197 w 395"/>
                <a:gd name="T5" fmla="*/ 2 h 559"/>
                <a:gd name="T6" fmla="*/ 219 w 395"/>
                <a:gd name="T7" fmla="*/ 0 h 559"/>
                <a:gd name="T8" fmla="*/ 245 w 395"/>
                <a:gd name="T9" fmla="*/ 0 h 559"/>
                <a:gd name="T10" fmla="*/ 274 w 395"/>
                <a:gd name="T11" fmla="*/ 5 h 559"/>
                <a:gd name="T12" fmla="*/ 303 w 395"/>
                <a:gd name="T13" fmla="*/ 15 h 559"/>
                <a:gd name="T14" fmla="*/ 329 w 395"/>
                <a:gd name="T15" fmla="*/ 34 h 559"/>
                <a:gd name="T16" fmla="*/ 350 w 395"/>
                <a:gd name="T17" fmla="*/ 61 h 559"/>
                <a:gd name="T18" fmla="*/ 357 w 395"/>
                <a:gd name="T19" fmla="*/ 90 h 559"/>
                <a:gd name="T20" fmla="*/ 366 w 395"/>
                <a:gd name="T21" fmla="*/ 147 h 559"/>
                <a:gd name="T22" fmla="*/ 374 w 395"/>
                <a:gd name="T23" fmla="*/ 223 h 559"/>
                <a:gd name="T24" fmla="*/ 383 w 395"/>
                <a:gd name="T25" fmla="*/ 310 h 559"/>
                <a:gd name="T26" fmla="*/ 389 w 395"/>
                <a:gd name="T27" fmla="*/ 395 h 559"/>
                <a:gd name="T28" fmla="*/ 394 w 395"/>
                <a:gd name="T29" fmla="*/ 472 h 559"/>
                <a:gd name="T30" fmla="*/ 395 w 395"/>
                <a:gd name="T31" fmla="*/ 529 h 559"/>
                <a:gd name="T32" fmla="*/ 391 w 395"/>
                <a:gd name="T33" fmla="*/ 559 h 559"/>
                <a:gd name="T34" fmla="*/ 379 w 395"/>
                <a:gd name="T35" fmla="*/ 551 h 559"/>
                <a:gd name="T36" fmla="*/ 365 w 395"/>
                <a:gd name="T37" fmla="*/ 542 h 559"/>
                <a:gd name="T38" fmla="*/ 348 w 395"/>
                <a:gd name="T39" fmla="*/ 534 h 559"/>
                <a:gd name="T40" fmla="*/ 329 w 395"/>
                <a:gd name="T41" fmla="*/ 526 h 559"/>
                <a:gd name="T42" fmla="*/ 310 w 395"/>
                <a:gd name="T43" fmla="*/ 518 h 559"/>
                <a:gd name="T44" fmla="*/ 289 w 395"/>
                <a:gd name="T45" fmla="*/ 511 h 559"/>
                <a:gd name="T46" fmla="*/ 267 w 395"/>
                <a:gd name="T47" fmla="*/ 504 h 559"/>
                <a:gd name="T48" fmla="*/ 245 w 395"/>
                <a:gd name="T49" fmla="*/ 497 h 559"/>
                <a:gd name="T50" fmla="*/ 225 w 395"/>
                <a:gd name="T51" fmla="*/ 492 h 559"/>
                <a:gd name="T52" fmla="*/ 204 w 395"/>
                <a:gd name="T53" fmla="*/ 487 h 559"/>
                <a:gd name="T54" fmla="*/ 183 w 395"/>
                <a:gd name="T55" fmla="*/ 481 h 559"/>
                <a:gd name="T56" fmla="*/ 165 w 395"/>
                <a:gd name="T57" fmla="*/ 478 h 559"/>
                <a:gd name="T58" fmla="*/ 149 w 395"/>
                <a:gd name="T59" fmla="*/ 474 h 559"/>
                <a:gd name="T60" fmla="*/ 134 w 395"/>
                <a:gd name="T61" fmla="*/ 472 h 559"/>
                <a:gd name="T62" fmla="*/ 121 w 395"/>
                <a:gd name="T63" fmla="*/ 471 h 559"/>
                <a:gd name="T64" fmla="*/ 112 w 395"/>
                <a:gd name="T65" fmla="*/ 470 h 559"/>
                <a:gd name="T66" fmla="*/ 97 w 395"/>
                <a:gd name="T67" fmla="*/ 465 h 559"/>
                <a:gd name="T68" fmla="*/ 81 w 395"/>
                <a:gd name="T69" fmla="*/ 452 h 559"/>
                <a:gd name="T70" fmla="*/ 65 w 395"/>
                <a:gd name="T71" fmla="*/ 436 h 559"/>
                <a:gd name="T72" fmla="*/ 48 w 395"/>
                <a:gd name="T73" fmla="*/ 416 h 559"/>
                <a:gd name="T74" fmla="*/ 33 w 395"/>
                <a:gd name="T75" fmla="*/ 395 h 559"/>
                <a:gd name="T76" fmla="*/ 21 w 395"/>
                <a:gd name="T77" fmla="*/ 373 h 559"/>
                <a:gd name="T78" fmla="*/ 9 w 395"/>
                <a:gd name="T79" fmla="*/ 355 h 559"/>
                <a:gd name="T80" fmla="*/ 0 w 395"/>
                <a:gd name="T81" fmla="*/ 340 h 559"/>
                <a:gd name="T82" fmla="*/ 17 w 395"/>
                <a:gd name="T83" fmla="*/ 329 h 559"/>
                <a:gd name="T84" fmla="*/ 35 w 395"/>
                <a:gd name="T85" fmla="*/ 318 h 559"/>
                <a:gd name="T86" fmla="*/ 52 w 395"/>
                <a:gd name="T87" fmla="*/ 304 h 559"/>
                <a:gd name="T88" fmla="*/ 68 w 395"/>
                <a:gd name="T89" fmla="*/ 290 h 559"/>
                <a:gd name="T90" fmla="*/ 82 w 395"/>
                <a:gd name="T91" fmla="*/ 276 h 559"/>
                <a:gd name="T92" fmla="*/ 93 w 395"/>
                <a:gd name="T93" fmla="*/ 261 h 559"/>
                <a:gd name="T94" fmla="*/ 101 w 395"/>
                <a:gd name="T95" fmla="*/ 246 h 559"/>
                <a:gd name="T96" fmla="*/ 106 w 395"/>
                <a:gd name="T97" fmla="*/ 231 h 559"/>
                <a:gd name="T98" fmla="*/ 108 w 395"/>
                <a:gd name="T99" fmla="*/ 211 h 559"/>
                <a:gd name="T100" fmla="*/ 112 w 395"/>
                <a:gd name="T101" fmla="*/ 180 h 559"/>
                <a:gd name="T102" fmla="*/ 118 w 395"/>
                <a:gd name="T103" fmla="*/ 143 h 559"/>
                <a:gd name="T104" fmla="*/ 124 w 395"/>
                <a:gd name="T105" fmla="*/ 104 h 559"/>
                <a:gd name="T106" fmla="*/ 134 w 395"/>
                <a:gd name="T107" fmla="*/ 67 h 559"/>
                <a:gd name="T108" fmla="*/ 145 w 395"/>
                <a:gd name="T109" fmla="*/ 36 h 559"/>
                <a:gd name="T110" fmla="*/ 159 w 395"/>
                <a:gd name="T111" fmla="*/ 14 h 559"/>
                <a:gd name="T112" fmla="*/ 176 w 395"/>
                <a:gd name="T113" fmla="*/ 6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5" h="559">
                  <a:moveTo>
                    <a:pt x="176" y="6"/>
                  </a:moveTo>
                  <a:lnTo>
                    <a:pt x="182" y="5"/>
                  </a:lnTo>
                  <a:lnTo>
                    <a:pt x="197" y="2"/>
                  </a:lnTo>
                  <a:lnTo>
                    <a:pt x="219" y="0"/>
                  </a:lnTo>
                  <a:lnTo>
                    <a:pt x="245" y="0"/>
                  </a:lnTo>
                  <a:lnTo>
                    <a:pt x="274" y="5"/>
                  </a:lnTo>
                  <a:lnTo>
                    <a:pt x="303" y="15"/>
                  </a:lnTo>
                  <a:lnTo>
                    <a:pt x="329" y="34"/>
                  </a:lnTo>
                  <a:lnTo>
                    <a:pt x="350" y="61"/>
                  </a:lnTo>
                  <a:lnTo>
                    <a:pt x="357" y="90"/>
                  </a:lnTo>
                  <a:lnTo>
                    <a:pt x="366" y="147"/>
                  </a:lnTo>
                  <a:lnTo>
                    <a:pt x="374" y="223"/>
                  </a:lnTo>
                  <a:lnTo>
                    <a:pt x="383" y="310"/>
                  </a:lnTo>
                  <a:lnTo>
                    <a:pt x="389" y="395"/>
                  </a:lnTo>
                  <a:lnTo>
                    <a:pt x="394" y="472"/>
                  </a:lnTo>
                  <a:lnTo>
                    <a:pt x="395" y="529"/>
                  </a:lnTo>
                  <a:lnTo>
                    <a:pt x="391" y="559"/>
                  </a:lnTo>
                  <a:lnTo>
                    <a:pt x="379" y="551"/>
                  </a:lnTo>
                  <a:lnTo>
                    <a:pt x="365" y="542"/>
                  </a:lnTo>
                  <a:lnTo>
                    <a:pt x="348" y="534"/>
                  </a:lnTo>
                  <a:lnTo>
                    <a:pt x="329" y="526"/>
                  </a:lnTo>
                  <a:lnTo>
                    <a:pt x="310" y="518"/>
                  </a:lnTo>
                  <a:lnTo>
                    <a:pt x="289" y="511"/>
                  </a:lnTo>
                  <a:lnTo>
                    <a:pt x="267" y="504"/>
                  </a:lnTo>
                  <a:lnTo>
                    <a:pt x="245" y="497"/>
                  </a:lnTo>
                  <a:lnTo>
                    <a:pt x="225" y="492"/>
                  </a:lnTo>
                  <a:lnTo>
                    <a:pt x="204" y="487"/>
                  </a:lnTo>
                  <a:lnTo>
                    <a:pt x="183" y="481"/>
                  </a:lnTo>
                  <a:lnTo>
                    <a:pt x="165" y="478"/>
                  </a:lnTo>
                  <a:lnTo>
                    <a:pt x="149" y="474"/>
                  </a:lnTo>
                  <a:lnTo>
                    <a:pt x="134" y="472"/>
                  </a:lnTo>
                  <a:lnTo>
                    <a:pt x="121" y="471"/>
                  </a:lnTo>
                  <a:lnTo>
                    <a:pt x="112" y="470"/>
                  </a:lnTo>
                  <a:lnTo>
                    <a:pt x="97" y="465"/>
                  </a:lnTo>
                  <a:lnTo>
                    <a:pt x="81" y="452"/>
                  </a:lnTo>
                  <a:lnTo>
                    <a:pt x="65" y="436"/>
                  </a:lnTo>
                  <a:lnTo>
                    <a:pt x="48" y="416"/>
                  </a:lnTo>
                  <a:lnTo>
                    <a:pt x="33" y="395"/>
                  </a:lnTo>
                  <a:lnTo>
                    <a:pt x="21" y="373"/>
                  </a:lnTo>
                  <a:lnTo>
                    <a:pt x="9" y="355"/>
                  </a:lnTo>
                  <a:lnTo>
                    <a:pt x="0" y="340"/>
                  </a:lnTo>
                  <a:lnTo>
                    <a:pt x="17" y="329"/>
                  </a:lnTo>
                  <a:lnTo>
                    <a:pt x="35" y="318"/>
                  </a:lnTo>
                  <a:lnTo>
                    <a:pt x="52" y="304"/>
                  </a:lnTo>
                  <a:lnTo>
                    <a:pt x="68" y="290"/>
                  </a:lnTo>
                  <a:lnTo>
                    <a:pt x="82" y="276"/>
                  </a:lnTo>
                  <a:lnTo>
                    <a:pt x="93" y="261"/>
                  </a:lnTo>
                  <a:lnTo>
                    <a:pt x="101" y="246"/>
                  </a:lnTo>
                  <a:lnTo>
                    <a:pt x="106" y="231"/>
                  </a:lnTo>
                  <a:lnTo>
                    <a:pt x="108" y="211"/>
                  </a:lnTo>
                  <a:lnTo>
                    <a:pt x="112" y="180"/>
                  </a:lnTo>
                  <a:lnTo>
                    <a:pt x="118" y="143"/>
                  </a:lnTo>
                  <a:lnTo>
                    <a:pt x="124" y="104"/>
                  </a:lnTo>
                  <a:lnTo>
                    <a:pt x="134" y="67"/>
                  </a:lnTo>
                  <a:lnTo>
                    <a:pt x="145" y="36"/>
                  </a:lnTo>
                  <a:lnTo>
                    <a:pt x="159" y="14"/>
                  </a:lnTo>
                  <a:lnTo>
                    <a:pt x="176" y="6"/>
                  </a:lnTo>
                  <a:close/>
                </a:path>
              </a:pathLst>
            </a:custGeom>
            <a:solidFill>
              <a:srgbClr val="7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59" name="Freeform 27"/>
            <p:cNvSpPr>
              <a:spLocks/>
            </p:cNvSpPr>
            <p:nvPr/>
          </p:nvSpPr>
          <p:spPr bwMode="auto">
            <a:xfrm>
              <a:off x="1167" y="2985"/>
              <a:ext cx="168" cy="146"/>
            </a:xfrm>
            <a:custGeom>
              <a:avLst/>
              <a:gdLst>
                <a:gd name="T0" fmla="*/ 0 w 168"/>
                <a:gd name="T1" fmla="*/ 31 h 146"/>
                <a:gd name="T2" fmla="*/ 26 w 168"/>
                <a:gd name="T3" fmla="*/ 0 h 146"/>
                <a:gd name="T4" fmla="*/ 168 w 168"/>
                <a:gd name="T5" fmla="*/ 80 h 146"/>
                <a:gd name="T6" fmla="*/ 143 w 168"/>
                <a:gd name="T7" fmla="*/ 146 h 146"/>
                <a:gd name="T8" fmla="*/ 101 w 168"/>
                <a:gd name="T9" fmla="*/ 112 h 146"/>
                <a:gd name="T10" fmla="*/ 33 w 168"/>
                <a:gd name="T11" fmla="*/ 115 h 146"/>
                <a:gd name="T12" fmla="*/ 0 w 168"/>
                <a:gd name="T13" fmla="*/ 31 h 146"/>
              </a:gdLst>
              <a:ahLst/>
              <a:cxnLst>
                <a:cxn ang="0">
                  <a:pos x="T0" y="T1"/>
                </a:cxn>
                <a:cxn ang="0">
                  <a:pos x="T2" y="T3"/>
                </a:cxn>
                <a:cxn ang="0">
                  <a:pos x="T4" y="T5"/>
                </a:cxn>
                <a:cxn ang="0">
                  <a:pos x="T6" y="T7"/>
                </a:cxn>
                <a:cxn ang="0">
                  <a:pos x="T8" y="T9"/>
                </a:cxn>
                <a:cxn ang="0">
                  <a:pos x="T10" y="T11"/>
                </a:cxn>
                <a:cxn ang="0">
                  <a:pos x="T12" y="T13"/>
                </a:cxn>
              </a:cxnLst>
              <a:rect l="0" t="0" r="r" b="b"/>
              <a:pathLst>
                <a:path w="168" h="146">
                  <a:moveTo>
                    <a:pt x="0" y="31"/>
                  </a:moveTo>
                  <a:lnTo>
                    <a:pt x="26" y="0"/>
                  </a:lnTo>
                  <a:lnTo>
                    <a:pt x="168" y="80"/>
                  </a:lnTo>
                  <a:lnTo>
                    <a:pt x="143" y="146"/>
                  </a:lnTo>
                  <a:lnTo>
                    <a:pt x="101" y="112"/>
                  </a:lnTo>
                  <a:lnTo>
                    <a:pt x="33" y="115"/>
                  </a:lnTo>
                  <a:lnTo>
                    <a:pt x="0" y="31"/>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0" name="Freeform 28"/>
            <p:cNvSpPr>
              <a:spLocks/>
            </p:cNvSpPr>
            <p:nvPr/>
          </p:nvSpPr>
          <p:spPr bwMode="auto">
            <a:xfrm>
              <a:off x="945" y="3509"/>
              <a:ext cx="113" cy="190"/>
            </a:xfrm>
            <a:custGeom>
              <a:avLst/>
              <a:gdLst>
                <a:gd name="T0" fmla="*/ 62 w 113"/>
                <a:gd name="T1" fmla="*/ 0 h 190"/>
                <a:gd name="T2" fmla="*/ 0 w 113"/>
                <a:gd name="T3" fmla="*/ 6 h 190"/>
                <a:gd name="T4" fmla="*/ 79 w 113"/>
                <a:gd name="T5" fmla="*/ 190 h 190"/>
                <a:gd name="T6" fmla="*/ 113 w 113"/>
                <a:gd name="T7" fmla="*/ 140 h 190"/>
                <a:gd name="T8" fmla="*/ 95 w 113"/>
                <a:gd name="T9" fmla="*/ 71 h 190"/>
                <a:gd name="T10" fmla="*/ 91 w 113"/>
                <a:gd name="T11" fmla="*/ 30 h 190"/>
                <a:gd name="T12" fmla="*/ 62 w 113"/>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113" h="190">
                  <a:moveTo>
                    <a:pt x="62" y="0"/>
                  </a:moveTo>
                  <a:lnTo>
                    <a:pt x="0" y="6"/>
                  </a:lnTo>
                  <a:lnTo>
                    <a:pt x="79" y="190"/>
                  </a:lnTo>
                  <a:lnTo>
                    <a:pt x="113" y="140"/>
                  </a:lnTo>
                  <a:lnTo>
                    <a:pt x="95" y="71"/>
                  </a:lnTo>
                  <a:lnTo>
                    <a:pt x="91" y="30"/>
                  </a:lnTo>
                  <a:lnTo>
                    <a:pt x="62" y="0"/>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1" name="Freeform 29"/>
            <p:cNvSpPr>
              <a:spLocks/>
            </p:cNvSpPr>
            <p:nvPr/>
          </p:nvSpPr>
          <p:spPr bwMode="auto">
            <a:xfrm>
              <a:off x="887" y="3593"/>
              <a:ext cx="200" cy="221"/>
            </a:xfrm>
            <a:custGeom>
              <a:avLst/>
              <a:gdLst>
                <a:gd name="T0" fmla="*/ 106 w 200"/>
                <a:gd name="T1" fmla="*/ 101 h 221"/>
                <a:gd name="T2" fmla="*/ 12 w 200"/>
                <a:gd name="T3" fmla="*/ 166 h 221"/>
                <a:gd name="T4" fmla="*/ 0 w 200"/>
                <a:gd name="T5" fmla="*/ 198 h 221"/>
                <a:gd name="T6" fmla="*/ 81 w 200"/>
                <a:gd name="T7" fmla="*/ 221 h 221"/>
                <a:gd name="T8" fmla="*/ 127 w 200"/>
                <a:gd name="T9" fmla="*/ 184 h 221"/>
                <a:gd name="T10" fmla="*/ 169 w 200"/>
                <a:gd name="T11" fmla="*/ 185 h 221"/>
                <a:gd name="T12" fmla="*/ 177 w 200"/>
                <a:gd name="T13" fmla="*/ 122 h 221"/>
                <a:gd name="T14" fmla="*/ 200 w 200"/>
                <a:gd name="T15" fmla="*/ 25 h 221"/>
                <a:gd name="T16" fmla="*/ 98 w 200"/>
                <a:gd name="T17" fmla="*/ 0 h 221"/>
                <a:gd name="T18" fmla="*/ 106 w 200"/>
                <a:gd name="T19" fmla="*/ 10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21">
                  <a:moveTo>
                    <a:pt x="106" y="101"/>
                  </a:moveTo>
                  <a:lnTo>
                    <a:pt x="12" y="166"/>
                  </a:lnTo>
                  <a:lnTo>
                    <a:pt x="0" y="198"/>
                  </a:lnTo>
                  <a:lnTo>
                    <a:pt x="81" y="221"/>
                  </a:lnTo>
                  <a:lnTo>
                    <a:pt x="127" y="184"/>
                  </a:lnTo>
                  <a:lnTo>
                    <a:pt x="169" y="185"/>
                  </a:lnTo>
                  <a:lnTo>
                    <a:pt x="177" y="122"/>
                  </a:lnTo>
                  <a:lnTo>
                    <a:pt x="200" y="25"/>
                  </a:lnTo>
                  <a:lnTo>
                    <a:pt x="98" y="0"/>
                  </a:lnTo>
                  <a:lnTo>
                    <a:pt x="106"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2" name="Freeform 30"/>
            <p:cNvSpPr>
              <a:spLocks/>
            </p:cNvSpPr>
            <p:nvPr/>
          </p:nvSpPr>
          <p:spPr bwMode="auto">
            <a:xfrm>
              <a:off x="924" y="3327"/>
              <a:ext cx="252" cy="177"/>
            </a:xfrm>
            <a:custGeom>
              <a:avLst/>
              <a:gdLst>
                <a:gd name="T0" fmla="*/ 214 w 252"/>
                <a:gd name="T1" fmla="*/ 0 h 177"/>
                <a:gd name="T2" fmla="*/ 252 w 252"/>
                <a:gd name="T3" fmla="*/ 93 h 177"/>
                <a:gd name="T4" fmla="*/ 46 w 252"/>
                <a:gd name="T5" fmla="*/ 177 h 177"/>
                <a:gd name="T6" fmla="*/ 14 w 252"/>
                <a:gd name="T7" fmla="*/ 173 h 177"/>
                <a:gd name="T8" fmla="*/ 0 w 252"/>
                <a:gd name="T9" fmla="*/ 126 h 177"/>
                <a:gd name="T10" fmla="*/ 14 w 252"/>
                <a:gd name="T11" fmla="*/ 100 h 177"/>
                <a:gd name="T12" fmla="*/ 214 w 252"/>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252" h="177">
                  <a:moveTo>
                    <a:pt x="214" y="0"/>
                  </a:moveTo>
                  <a:lnTo>
                    <a:pt x="252" y="93"/>
                  </a:lnTo>
                  <a:lnTo>
                    <a:pt x="46" y="177"/>
                  </a:lnTo>
                  <a:lnTo>
                    <a:pt x="14" y="173"/>
                  </a:lnTo>
                  <a:lnTo>
                    <a:pt x="0" y="126"/>
                  </a:lnTo>
                  <a:lnTo>
                    <a:pt x="14" y="100"/>
                  </a:lnTo>
                  <a:lnTo>
                    <a:pt x="2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3" name="Freeform 31"/>
            <p:cNvSpPr>
              <a:spLocks/>
            </p:cNvSpPr>
            <p:nvPr/>
          </p:nvSpPr>
          <p:spPr bwMode="auto">
            <a:xfrm>
              <a:off x="1283" y="3090"/>
              <a:ext cx="138" cy="106"/>
            </a:xfrm>
            <a:custGeom>
              <a:avLst/>
              <a:gdLst>
                <a:gd name="T0" fmla="*/ 50 w 138"/>
                <a:gd name="T1" fmla="*/ 0 h 106"/>
                <a:gd name="T2" fmla="*/ 138 w 138"/>
                <a:gd name="T3" fmla="*/ 86 h 106"/>
                <a:gd name="T4" fmla="*/ 112 w 138"/>
                <a:gd name="T5" fmla="*/ 106 h 106"/>
                <a:gd name="T6" fmla="*/ 0 w 138"/>
                <a:gd name="T7" fmla="*/ 36 h 106"/>
                <a:gd name="T8" fmla="*/ 50 w 138"/>
                <a:gd name="T9" fmla="*/ 0 h 106"/>
              </a:gdLst>
              <a:ahLst/>
              <a:cxnLst>
                <a:cxn ang="0">
                  <a:pos x="T0" y="T1"/>
                </a:cxn>
                <a:cxn ang="0">
                  <a:pos x="T2" y="T3"/>
                </a:cxn>
                <a:cxn ang="0">
                  <a:pos x="T4" y="T5"/>
                </a:cxn>
                <a:cxn ang="0">
                  <a:pos x="T6" y="T7"/>
                </a:cxn>
                <a:cxn ang="0">
                  <a:pos x="T8" y="T9"/>
                </a:cxn>
              </a:cxnLst>
              <a:rect l="0" t="0" r="r" b="b"/>
              <a:pathLst>
                <a:path w="138" h="106">
                  <a:moveTo>
                    <a:pt x="50" y="0"/>
                  </a:moveTo>
                  <a:lnTo>
                    <a:pt x="138" y="86"/>
                  </a:lnTo>
                  <a:lnTo>
                    <a:pt x="112" y="106"/>
                  </a:lnTo>
                  <a:lnTo>
                    <a:pt x="0" y="36"/>
                  </a:lnTo>
                  <a:lnTo>
                    <a:pt x="50" y="0"/>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4" name="Freeform 32"/>
            <p:cNvSpPr>
              <a:spLocks/>
            </p:cNvSpPr>
            <p:nvPr/>
          </p:nvSpPr>
          <p:spPr bwMode="auto">
            <a:xfrm>
              <a:off x="1380" y="3189"/>
              <a:ext cx="161" cy="152"/>
            </a:xfrm>
            <a:custGeom>
              <a:avLst/>
              <a:gdLst>
                <a:gd name="T0" fmla="*/ 48 w 161"/>
                <a:gd name="T1" fmla="*/ 0 h 152"/>
                <a:gd name="T2" fmla="*/ 2 w 161"/>
                <a:gd name="T3" fmla="*/ 44 h 152"/>
                <a:gd name="T4" fmla="*/ 0 w 161"/>
                <a:gd name="T5" fmla="*/ 67 h 152"/>
                <a:gd name="T6" fmla="*/ 36 w 161"/>
                <a:gd name="T7" fmla="*/ 61 h 152"/>
                <a:gd name="T8" fmla="*/ 37 w 161"/>
                <a:gd name="T9" fmla="*/ 127 h 152"/>
                <a:gd name="T10" fmla="*/ 57 w 161"/>
                <a:gd name="T11" fmla="*/ 140 h 152"/>
                <a:gd name="T12" fmla="*/ 64 w 161"/>
                <a:gd name="T13" fmla="*/ 79 h 152"/>
                <a:gd name="T14" fmla="*/ 83 w 161"/>
                <a:gd name="T15" fmla="*/ 152 h 152"/>
                <a:gd name="T16" fmla="*/ 102 w 161"/>
                <a:gd name="T17" fmla="*/ 150 h 152"/>
                <a:gd name="T18" fmla="*/ 83 w 161"/>
                <a:gd name="T19" fmla="*/ 73 h 152"/>
                <a:gd name="T20" fmla="*/ 118 w 161"/>
                <a:gd name="T21" fmla="*/ 132 h 152"/>
                <a:gd name="T22" fmla="*/ 140 w 161"/>
                <a:gd name="T23" fmla="*/ 122 h 152"/>
                <a:gd name="T24" fmla="*/ 97 w 161"/>
                <a:gd name="T25" fmla="*/ 55 h 152"/>
                <a:gd name="T26" fmla="*/ 145 w 161"/>
                <a:gd name="T27" fmla="*/ 101 h 152"/>
                <a:gd name="T28" fmla="*/ 161 w 161"/>
                <a:gd name="T29" fmla="*/ 98 h 152"/>
                <a:gd name="T30" fmla="*/ 90 w 161"/>
                <a:gd name="T31" fmla="*/ 14 h 152"/>
                <a:gd name="T32" fmla="*/ 48 w 161"/>
                <a:gd name="T3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1" h="152">
                  <a:moveTo>
                    <a:pt x="48" y="0"/>
                  </a:moveTo>
                  <a:lnTo>
                    <a:pt x="2" y="44"/>
                  </a:lnTo>
                  <a:lnTo>
                    <a:pt x="0" y="67"/>
                  </a:lnTo>
                  <a:lnTo>
                    <a:pt x="36" y="61"/>
                  </a:lnTo>
                  <a:lnTo>
                    <a:pt x="37" y="127"/>
                  </a:lnTo>
                  <a:lnTo>
                    <a:pt x="57" y="140"/>
                  </a:lnTo>
                  <a:lnTo>
                    <a:pt x="64" y="79"/>
                  </a:lnTo>
                  <a:lnTo>
                    <a:pt x="83" y="152"/>
                  </a:lnTo>
                  <a:lnTo>
                    <a:pt x="102" y="150"/>
                  </a:lnTo>
                  <a:lnTo>
                    <a:pt x="83" y="73"/>
                  </a:lnTo>
                  <a:lnTo>
                    <a:pt x="118" y="132"/>
                  </a:lnTo>
                  <a:lnTo>
                    <a:pt x="140" y="122"/>
                  </a:lnTo>
                  <a:lnTo>
                    <a:pt x="97" y="55"/>
                  </a:lnTo>
                  <a:lnTo>
                    <a:pt x="145" y="101"/>
                  </a:lnTo>
                  <a:lnTo>
                    <a:pt x="161" y="98"/>
                  </a:lnTo>
                  <a:lnTo>
                    <a:pt x="90" y="14"/>
                  </a:lnTo>
                  <a:lnTo>
                    <a:pt x="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5" name="Freeform 33"/>
            <p:cNvSpPr>
              <a:spLocks/>
            </p:cNvSpPr>
            <p:nvPr/>
          </p:nvSpPr>
          <p:spPr bwMode="auto">
            <a:xfrm>
              <a:off x="788" y="2973"/>
              <a:ext cx="197" cy="79"/>
            </a:xfrm>
            <a:custGeom>
              <a:avLst/>
              <a:gdLst>
                <a:gd name="T0" fmla="*/ 197 w 197"/>
                <a:gd name="T1" fmla="*/ 50 h 79"/>
                <a:gd name="T2" fmla="*/ 195 w 197"/>
                <a:gd name="T3" fmla="*/ 3 h 79"/>
                <a:gd name="T4" fmla="*/ 24 w 197"/>
                <a:gd name="T5" fmla="*/ 0 h 79"/>
                <a:gd name="T6" fmla="*/ 0 w 197"/>
                <a:gd name="T7" fmla="*/ 57 h 79"/>
                <a:gd name="T8" fmla="*/ 36 w 197"/>
                <a:gd name="T9" fmla="*/ 47 h 79"/>
                <a:gd name="T10" fmla="*/ 113 w 197"/>
                <a:gd name="T11" fmla="*/ 79 h 79"/>
                <a:gd name="T12" fmla="*/ 197 w 197"/>
                <a:gd name="T13" fmla="*/ 50 h 79"/>
              </a:gdLst>
              <a:ahLst/>
              <a:cxnLst>
                <a:cxn ang="0">
                  <a:pos x="T0" y="T1"/>
                </a:cxn>
                <a:cxn ang="0">
                  <a:pos x="T2" y="T3"/>
                </a:cxn>
                <a:cxn ang="0">
                  <a:pos x="T4" y="T5"/>
                </a:cxn>
                <a:cxn ang="0">
                  <a:pos x="T6" y="T7"/>
                </a:cxn>
                <a:cxn ang="0">
                  <a:pos x="T8" y="T9"/>
                </a:cxn>
                <a:cxn ang="0">
                  <a:pos x="T10" y="T11"/>
                </a:cxn>
                <a:cxn ang="0">
                  <a:pos x="T12" y="T13"/>
                </a:cxn>
              </a:cxnLst>
              <a:rect l="0" t="0" r="r" b="b"/>
              <a:pathLst>
                <a:path w="197" h="79">
                  <a:moveTo>
                    <a:pt x="197" y="50"/>
                  </a:moveTo>
                  <a:lnTo>
                    <a:pt x="195" y="3"/>
                  </a:lnTo>
                  <a:lnTo>
                    <a:pt x="24" y="0"/>
                  </a:lnTo>
                  <a:lnTo>
                    <a:pt x="0" y="57"/>
                  </a:lnTo>
                  <a:lnTo>
                    <a:pt x="36" y="47"/>
                  </a:lnTo>
                  <a:lnTo>
                    <a:pt x="113" y="79"/>
                  </a:lnTo>
                  <a:lnTo>
                    <a:pt x="197" y="50"/>
                  </a:lnTo>
                  <a:close/>
                </a:path>
              </a:pathLst>
            </a:custGeom>
            <a:solidFill>
              <a:srgbClr val="FF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6" name="Freeform 34"/>
            <p:cNvSpPr>
              <a:spLocks/>
            </p:cNvSpPr>
            <p:nvPr/>
          </p:nvSpPr>
          <p:spPr bwMode="auto">
            <a:xfrm>
              <a:off x="656" y="2988"/>
              <a:ext cx="155" cy="51"/>
            </a:xfrm>
            <a:custGeom>
              <a:avLst/>
              <a:gdLst>
                <a:gd name="T0" fmla="*/ 113 w 155"/>
                <a:gd name="T1" fmla="*/ 1 h 51"/>
                <a:gd name="T2" fmla="*/ 0 w 155"/>
                <a:gd name="T3" fmla="*/ 0 h 51"/>
                <a:gd name="T4" fmla="*/ 30 w 155"/>
                <a:gd name="T5" fmla="*/ 30 h 51"/>
                <a:gd name="T6" fmla="*/ 155 w 155"/>
                <a:gd name="T7" fmla="*/ 51 h 51"/>
                <a:gd name="T8" fmla="*/ 113 w 155"/>
                <a:gd name="T9" fmla="*/ 1 h 51"/>
              </a:gdLst>
              <a:ahLst/>
              <a:cxnLst>
                <a:cxn ang="0">
                  <a:pos x="T0" y="T1"/>
                </a:cxn>
                <a:cxn ang="0">
                  <a:pos x="T2" y="T3"/>
                </a:cxn>
                <a:cxn ang="0">
                  <a:pos x="T4" y="T5"/>
                </a:cxn>
                <a:cxn ang="0">
                  <a:pos x="T6" y="T7"/>
                </a:cxn>
                <a:cxn ang="0">
                  <a:pos x="T8" y="T9"/>
                </a:cxn>
              </a:cxnLst>
              <a:rect l="0" t="0" r="r" b="b"/>
              <a:pathLst>
                <a:path w="155" h="51">
                  <a:moveTo>
                    <a:pt x="113" y="1"/>
                  </a:moveTo>
                  <a:lnTo>
                    <a:pt x="0" y="0"/>
                  </a:lnTo>
                  <a:lnTo>
                    <a:pt x="30" y="30"/>
                  </a:lnTo>
                  <a:lnTo>
                    <a:pt x="155" y="51"/>
                  </a:lnTo>
                  <a:lnTo>
                    <a:pt x="113" y="1"/>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7" name="Freeform 35"/>
            <p:cNvSpPr>
              <a:spLocks/>
            </p:cNvSpPr>
            <p:nvPr/>
          </p:nvSpPr>
          <p:spPr bwMode="auto">
            <a:xfrm>
              <a:off x="528" y="2966"/>
              <a:ext cx="134" cy="126"/>
            </a:xfrm>
            <a:custGeom>
              <a:avLst/>
              <a:gdLst>
                <a:gd name="T0" fmla="*/ 134 w 134"/>
                <a:gd name="T1" fmla="*/ 56 h 126"/>
                <a:gd name="T2" fmla="*/ 131 w 134"/>
                <a:gd name="T3" fmla="*/ 107 h 126"/>
                <a:gd name="T4" fmla="*/ 121 w 134"/>
                <a:gd name="T5" fmla="*/ 126 h 126"/>
                <a:gd name="T6" fmla="*/ 108 w 134"/>
                <a:gd name="T7" fmla="*/ 93 h 126"/>
                <a:gd name="T8" fmla="*/ 51 w 134"/>
                <a:gd name="T9" fmla="*/ 123 h 126"/>
                <a:gd name="T10" fmla="*/ 29 w 134"/>
                <a:gd name="T11" fmla="*/ 111 h 126"/>
                <a:gd name="T12" fmla="*/ 79 w 134"/>
                <a:gd name="T13" fmla="*/ 77 h 126"/>
                <a:gd name="T14" fmla="*/ 7 w 134"/>
                <a:gd name="T15" fmla="*/ 94 h 126"/>
                <a:gd name="T16" fmla="*/ 0 w 134"/>
                <a:gd name="T17" fmla="*/ 76 h 126"/>
                <a:gd name="T18" fmla="*/ 77 w 134"/>
                <a:gd name="T19" fmla="*/ 57 h 126"/>
                <a:gd name="T20" fmla="*/ 6 w 134"/>
                <a:gd name="T21" fmla="*/ 54 h 126"/>
                <a:gd name="T22" fmla="*/ 6 w 134"/>
                <a:gd name="T23" fmla="*/ 30 h 126"/>
                <a:gd name="T24" fmla="*/ 85 w 134"/>
                <a:gd name="T25" fmla="*/ 37 h 126"/>
                <a:gd name="T26" fmla="*/ 22 w 134"/>
                <a:gd name="T27" fmla="*/ 16 h 126"/>
                <a:gd name="T28" fmla="*/ 17 w 134"/>
                <a:gd name="T29" fmla="*/ 0 h 126"/>
                <a:gd name="T30" fmla="*/ 114 w 134"/>
                <a:gd name="T31" fmla="*/ 24 h 126"/>
                <a:gd name="T32" fmla="*/ 134 w 134"/>
                <a:gd name="T33" fmla="*/ 5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26">
                  <a:moveTo>
                    <a:pt x="134" y="56"/>
                  </a:moveTo>
                  <a:lnTo>
                    <a:pt x="131" y="107"/>
                  </a:lnTo>
                  <a:lnTo>
                    <a:pt x="121" y="126"/>
                  </a:lnTo>
                  <a:lnTo>
                    <a:pt x="108" y="93"/>
                  </a:lnTo>
                  <a:lnTo>
                    <a:pt x="51" y="123"/>
                  </a:lnTo>
                  <a:lnTo>
                    <a:pt x="29" y="111"/>
                  </a:lnTo>
                  <a:lnTo>
                    <a:pt x="79" y="77"/>
                  </a:lnTo>
                  <a:lnTo>
                    <a:pt x="7" y="94"/>
                  </a:lnTo>
                  <a:lnTo>
                    <a:pt x="0" y="76"/>
                  </a:lnTo>
                  <a:lnTo>
                    <a:pt x="77" y="57"/>
                  </a:lnTo>
                  <a:lnTo>
                    <a:pt x="6" y="54"/>
                  </a:lnTo>
                  <a:lnTo>
                    <a:pt x="6" y="30"/>
                  </a:lnTo>
                  <a:lnTo>
                    <a:pt x="85" y="37"/>
                  </a:lnTo>
                  <a:lnTo>
                    <a:pt x="22" y="16"/>
                  </a:lnTo>
                  <a:lnTo>
                    <a:pt x="17" y="0"/>
                  </a:lnTo>
                  <a:lnTo>
                    <a:pt x="114" y="24"/>
                  </a:lnTo>
                  <a:lnTo>
                    <a:pt x="134"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8" name="Freeform 36"/>
            <p:cNvSpPr>
              <a:spLocks/>
            </p:cNvSpPr>
            <p:nvPr/>
          </p:nvSpPr>
          <p:spPr bwMode="auto">
            <a:xfrm>
              <a:off x="754" y="3408"/>
              <a:ext cx="99" cy="99"/>
            </a:xfrm>
            <a:custGeom>
              <a:avLst/>
              <a:gdLst>
                <a:gd name="T0" fmla="*/ 54 w 99"/>
                <a:gd name="T1" fmla="*/ 0 h 99"/>
                <a:gd name="T2" fmla="*/ 0 w 99"/>
                <a:gd name="T3" fmla="*/ 19 h 99"/>
                <a:gd name="T4" fmla="*/ 38 w 99"/>
                <a:gd name="T5" fmla="*/ 93 h 99"/>
                <a:gd name="T6" fmla="*/ 89 w 99"/>
                <a:gd name="T7" fmla="*/ 99 h 99"/>
                <a:gd name="T8" fmla="*/ 99 w 99"/>
                <a:gd name="T9" fmla="*/ 79 h 99"/>
                <a:gd name="T10" fmla="*/ 54 w 99"/>
                <a:gd name="T11" fmla="*/ 0 h 99"/>
              </a:gdLst>
              <a:ahLst/>
              <a:cxnLst>
                <a:cxn ang="0">
                  <a:pos x="T0" y="T1"/>
                </a:cxn>
                <a:cxn ang="0">
                  <a:pos x="T2" y="T3"/>
                </a:cxn>
                <a:cxn ang="0">
                  <a:pos x="T4" y="T5"/>
                </a:cxn>
                <a:cxn ang="0">
                  <a:pos x="T6" y="T7"/>
                </a:cxn>
                <a:cxn ang="0">
                  <a:pos x="T8" y="T9"/>
                </a:cxn>
                <a:cxn ang="0">
                  <a:pos x="T10" y="T11"/>
                </a:cxn>
              </a:cxnLst>
              <a:rect l="0" t="0" r="r" b="b"/>
              <a:pathLst>
                <a:path w="99" h="99">
                  <a:moveTo>
                    <a:pt x="54" y="0"/>
                  </a:moveTo>
                  <a:lnTo>
                    <a:pt x="0" y="19"/>
                  </a:lnTo>
                  <a:lnTo>
                    <a:pt x="38" y="93"/>
                  </a:lnTo>
                  <a:lnTo>
                    <a:pt x="89" y="99"/>
                  </a:lnTo>
                  <a:lnTo>
                    <a:pt x="99" y="79"/>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69" name="Freeform 37"/>
            <p:cNvSpPr>
              <a:spLocks/>
            </p:cNvSpPr>
            <p:nvPr/>
          </p:nvSpPr>
          <p:spPr bwMode="auto">
            <a:xfrm>
              <a:off x="732" y="3273"/>
              <a:ext cx="316" cy="137"/>
            </a:xfrm>
            <a:custGeom>
              <a:avLst/>
              <a:gdLst>
                <a:gd name="T0" fmla="*/ 292 w 316"/>
                <a:gd name="T1" fmla="*/ 0 h 137"/>
                <a:gd name="T2" fmla="*/ 316 w 316"/>
                <a:gd name="T3" fmla="*/ 82 h 137"/>
                <a:gd name="T4" fmla="*/ 34 w 316"/>
                <a:gd name="T5" fmla="*/ 137 h 137"/>
                <a:gd name="T6" fmla="*/ 4 w 316"/>
                <a:gd name="T7" fmla="*/ 127 h 137"/>
                <a:gd name="T8" fmla="*/ 0 w 316"/>
                <a:gd name="T9" fmla="*/ 96 h 137"/>
                <a:gd name="T10" fmla="*/ 18 w 316"/>
                <a:gd name="T11" fmla="*/ 46 h 137"/>
                <a:gd name="T12" fmla="*/ 292 w 316"/>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316" h="137">
                  <a:moveTo>
                    <a:pt x="292" y="0"/>
                  </a:moveTo>
                  <a:lnTo>
                    <a:pt x="316" y="82"/>
                  </a:lnTo>
                  <a:lnTo>
                    <a:pt x="34" y="137"/>
                  </a:lnTo>
                  <a:lnTo>
                    <a:pt x="4" y="127"/>
                  </a:lnTo>
                  <a:lnTo>
                    <a:pt x="0" y="96"/>
                  </a:lnTo>
                  <a:lnTo>
                    <a:pt x="18" y="46"/>
                  </a:lnTo>
                  <a:lnTo>
                    <a:pt x="292" y="0"/>
                  </a:lnTo>
                  <a:close/>
                </a:path>
              </a:pathLst>
            </a:custGeom>
            <a:solidFill>
              <a:srgbClr val="FF7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70" name="Freeform 38"/>
            <p:cNvSpPr>
              <a:spLocks/>
            </p:cNvSpPr>
            <p:nvPr/>
          </p:nvSpPr>
          <p:spPr bwMode="auto">
            <a:xfrm>
              <a:off x="685" y="3504"/>
              <a:ext cx="195" cy="192"/>
            </a:xfrm>
            <a:custGeom>
              <a:avLst/>
              <a:gdLst>
                <a:gd name="T0" fmla="*/ 178 w 195"/>
                <a:gd name="T1" fmla="*/ 102 h 192"/>
                <a:gd name="T2" fmla="*/ 170 w 195"/>
                <a:gd name="T3" fmla="*/ 151 h 192"/>
                <a:gd name="T4" fmla="*/ 123 w 195"/>
                <a:gd name="T5" fmla="*/ 161 h 192"/>
                <a:gd name="T6" fmla="*/ 76 w 195"/>
                <a:gd name="T7" fmla="*/ 192 h 192"/>
                <a:gd name="T8" fmla="*/ 0 w 195"/>
                <a:gd name="T9" fmla="*/ 163 h 192"/>
                <a:gd name="T10" fmla="*/ 16 w 195"/>
                <a:gd name="T11" fmla="*/ 129 h 192"/>
                <a:gd name="T12" fmla="*/ 109 w 195"/>
                <a:gd name="T13" fmla="*/ 89 h 192"/>
                <a:gd name="T14" fmla="*/ 87 w 195"/>
                <a:gd name="T15" fmla="*/ 0 h 192"/>
                <a:gd name="T16" fmla="*/ 195 w 195"/>
                <a:gd name="T17" fmla="*/ 21 h 192"/>
                <a:gd name="T18" fmla="*/ 178 w 195"/>
                <a:gd name="T19" fmla="*/ 10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192">
                  <a:moveTo>
                    <a:pt x="178" y="102"/>
                  </a:moveTo>
                  <a:lnTo>
                    <a:pt x="170" y="151"/>
                  </a:lnTo>
                  <a:lnTo>
                    <a:pt x="123" y="161"/>
                  </a:lnTo>
                  <a:lnTo>
                    <a:pt x="76" y="192"/>
                  </a:lnTo>
                  <a:lnTo>
                    <a:pt x="0" y="163"/>
                  </a:lnTo>
                  <a:lnTo>
                    <a:pt x="16" y="129"/>
                  </a:lnTo>
                  <a:lnTo>
                    <a:pt x="109" y="89"/>
                  </a:lnTo>
                  <a:lnTo>
                    <a:pt x="87" y="0"/>
                  </a:lnTo>
                  <a:lnTo>
                    <a:pt x="195" y="21"/>
                  </a:lnTo>
                  <a:lnTo>
                    <a:pt x="178" y="102"/>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71" name="Freeform 39"/>
            <p:cNvSpPr>
              <a:spLocks/>
            </p:cNvSpPr>
            <p:nvPr/>
          </p:nvSpPr>
          <p:spPr bwMode="auto">
            <a:xfrm>
              <a:off x="795" y="3251"/>
              <a:ext cx="411" cy="286"/>
            </a:xfrm>
            <a:custGeom>
              <a:avLst/>
              <a:gdLst>
                <a:gd name="T0" fmla="*/ 0 w 411"/>
                <a:gd name="T1" fmla="*/ 39 h 286"/>
                <a:gd name="T2" fmla="*/ 67 w 411"/>
                <a:gd name="T3" fmla="*/ 189 h 286"/>
                <a:gd name="T4" fmla="*/ 190 w 411"/>
                <a:gd name="T5" fmla="*/ 142 h 286"/>
                <a:gd name="T6" fmla="*/ 136 w 411"/>
                <a:gd name="T7" fmla="*/ 177 h 286"/>
                <a:gd name="T8" fmla="*/ 275 w 411"/>
                <a:gd name="T9" fmla="*/ 286 h 286"/>
                <a:gd name="T10" fmla="*/ 411 w 411"/>
                <a:gd name="T11" fmla="*/ 132 h 286"/>
                <a:gd name="T12" fmla="*/ 233 w 411"/>
                <a:gd name="T13" fmla="*/ 0 h 286"/>
                <a:gd name="T14" fmla="*/ 0 w 411"/>
                <a:gd name="T15" fmla="*/ 39 h 2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1" h="286">
                  <a:moveTo>
                    <a:pt x="0" y="39"/>
                  </a:moveTo>
                  <a:lnTo>
                    <a:pt x="67" y="189"/>
                  </a:lnTo>
                  <a:lnTo>
                    <a:pt x="190" y="142"/>
                  </a:lnTo>
                  <a:lnTo>
                    <a:pt x="136" y="177"/>
                  </a:lnTo>
                  <a:lnTo>
                    <a:pt x="275" y="286"/>
                  </a:lnTo>
                  <a:lnTo>
                    <a:pt x="411" y="132"/>
                  </a:lnTo>
                  <a:lnTo>
                    <a:pt x="233" y="0"/>
                  </a:lnTo>
                  <a:lnTo>
                    <a:pt x="0" y="39"/>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72" name="Freeform 40"/>
            <p:cNvSpPr>
              <a:spLocks/>
            </p:cNvSpPr>
            <p:nvPr/>
          </p:nvSpPr>
          <p:spPr bwMode="auto">
            <a:xfrm>
              <a:off x="952" y="2960"/>
              <a:ext cx="251" cy="465"/>
            </a:xfrm>
            <a:custGeom>
              <a:avLst/>
              <a:gdLst>
                <a:gd name="T0" fmla="*/ 0 w 251"/>
                <a:gd name="T1" fmla="*/ 7 h 465"/>
                <a:gd name="T2" fmla="*/ 86 w 251"/>
                <a:gd name="T3" fmla="*/ 0 h 465"/>
                <a:gd name="T4" fmla="*/ 251 w 251"/>
                <a:gd name="T5" fmla="*/ 43 h 465"/>
                <a:gd name="T6" fmla="*/ 248 w 251"/>
                <a:gd name="T7" fmla="*/ 60 h 465"/>
                <a:gd name="T8" fmla="*/ 243 w 251"/>
                <a:gd name="T9" fmla="*/ 106 h 465"/>
                <a:gd name="T10" fmla="*/ 234 w 251"/>
                <a:gd name="T11" fmla="*/ 171 h 465"/>
                <a:gd name="T12" fmla="*/ 225 w 251"/>
                <a:gd name="T13" fmla="*/ 247 h 465"/>
                <a:gd name="T14" fmla="*/ 216 w 251"/>
                <a:gd name="T15" fmla="*/ 323 h 465"/>
                <a:gd name="T16" fmla="*/ 207 w 251"/>
                <a:gd name="T17" fmla="*/ 391 h 465"/>
                <a:gd name="T18" fmla="*/ 201 w 251"/>
                <a:gd name="T19" fmla="*/ 442 h 465"/>
                <a:gd name="T20" fmla="*/ 198 w 251"/>
                <a:gd name="T21" fmla="*/ 464 h 465"/>
                <a:gd name="T22" fmla="*/ 163 w 251"/>
                <a:gd name="T23" fmla="*/ 465 h 465"/>
                <a:gd name="T24" fmla="*/ 135 w 251"/>
                <a:gd name="T25" fmla="*/ 464 h 465"/>
                <a:gd name="T26" fmla="*/ 114 w 251"/>
                <a:gd name="T27" fmla="*/ 458 h 465"/>
                <a:gd name="T28" fmla="*/ 96 w 251"/>
                <a:gd name="T29" fmla="*/ 450 h 465"/>
                <a:gd name="T30" fmla="*/ 83 w 251"/>
                <a:gd name="T31" fmla="*/ 441 h 465"/>
                <a:gd name="T32" fmla="*/ 72 w 251"/>
                <a:gd name="T33" fmla="*/ 428 h 465"/>
                <a:gd name="T34" fmla="*/ 65 w 251"/>
                <a:gd name="T35" fmla="*/ 415 h 465"/>
                <a:gd name="T36" fmla="*/ 59 w 251"/>
                <a:gd name="T37" fmla="*/ 400 h 465"/>
                <a:gd name="T38" fmla="*/ 56 w 251"/>
                <a:gd name="T39" fmla="*/ 387 h 465"/>
                <a:gd name="T40" fmla="*/ 53 w 251"/>
                <a:gd name="T41" fmla="*/ 372 h 465"/>
                <a:gd name="T42" fmla="*/ 48 w 251"/>
                <a:gd name="T43" fmla="*/ 358 h 465"/>
                <a:gd name="T44" fmla="*/ 43 w 251"/>
                <a:gd name="T45" fmla="*/ 344 h 465"/>
                <a:gd name="T46" fmla="*/ 38 w 251"/>
                <a:gd name="T47" fmla="*/ 333 h 465"/>
                <a:gd name="T48" fmla="*/ 28 w 251"/>
                <a:gd name="T49" fmla="*/ 323 h 465"/>
                <a:gd name="T50" fmla="*/ 17 w 251"/>
                <a:gd name="T51" fmla="*/ 316 h 465"/>
                <a:gd name="T52" fmla="*/ 1 w 251"/>
                <a:gd name="T53" fmla="*/ 312 h 465"/>
                <a:gd name="T54" fmla="*/ 2 w 251"/>
                <a:gd name="T55" fmla="*/ 254 h 465"/>
                <a:gd name="T56" fmla="*/ 1 w 251"/>
                <a:gd name="T57" fmla="*/ 151 h 465"/>
                <a:gd name="T58" fmla="*/ 0 w 251"/>
                <a:gd name="T59" fmla="*/ 51 h 465"/>
                <a:gd name="T60" fmla="*/ 0 w 251"/>
                <a:gd name="T61" fmla="*/ 7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1" h="465">
                  <a:moveTo>
                    <a:pt x="0" y="7"/>
                  </a:moveTo>
                  <a:lnTo>
                    <a:pt x="86" y="0"/>
                  </a:lnTo>
                  <a:lnTo>
                    <a:pt x="251" y="43"/>
                  </a:lnTo>
                  <a:lnTo>
                    <a:pt x="248" y="60"/>
                  </a:lnTo>
                  <a:lnTo>
                    <a:pt x="243" y="106"/>
                  </a:lnTo>
                  <a:lnTo>
                    <a:pt x="234" y="171"/>
                  </a:lnTo>
                  <a:lnTo>
                    <a:pt x="225" y="247"/>
                  </a:lnTo>
                  <a:lnTo>
                    <a:pt x="216" y="323"/>
                  </a:lnTo>
                  <a:lnTo>
                    <a:pt x="207" y="391"/>
                  </a:lnTo>
                  <a:lnTo>
                    <a:pt x="201" y="442"/>
                  </a:lnTo>
                  <a:lnTo>
                    <a:pt x="198" y="464"/>
                  </a:lnTo>
                  <a:lnTo>
                    <a:pt x="163" y="465"/>
                  </a:lnTo>
                  <a:lnTo>
                    <a:pt x="135" y="464"/>
                  </a:lnTo>
                  <a:lnTo>
                    <a:pt x="114" y="458"/>
                  </a:lnTo>
                  <a:lnTo>
                    <a:pt x="96" y="450"/>
                  </a:lnTo>
                  <a:lnTo>
                    <a:pt x="83" y="441"/>
                  </a:lnTo>
                  <a:lnTo>
                    <a:pt x="72" y="428"/>
                  </a:lnTo>
                  <a:lnTo>
                    <a:pt x="65" y="415"/>
                  </a:lnTo>
                  <a:lnTo>
                    <a:pt x="59" y="400"/>
                  </a:lnTo>
                  <a:lnTo>
                    <a:pt x="56" y="387"/>
                  </a:lnTo>
                  <a:lnTo>
                    <a:pt x="53" y="372"/>
                  </a:lnTo>
                  <a:lnTo>
                    <a:pt x="48" y="358"/>
                  </a:lnTo>
                  <a:lnTo>
                    <a:pt x="43" y="344"/>
                  </a:lnTo>
                  <a:lnTo>
                    <a:pt x="38" y="333"/>
                  </a:lnTo>
                  <a:lnTo>
                    <a:pt x="28" y="323"/>
                  </a:lnTo>
                  <a:lnTo>
                    <a:pt x="17" y="316"/>
                  </a:lnTo>
                  <a:lnTo>
                    <a:pt x="1" y="312"/>
                  </a:lnTo>
                  <a:lnTo>
                    <a:pt x="2" y="254"/>
                  </a:lnTo>
                  <a:lnTo>
                    <a:pt x="1" y="151"/>
                  </a:lnTo>
                  <a:lnTo>
                    <a:pt x="0" y="51"/>
                  </a:lnTo>
                  <a:lnTo>
                    <a:pt x="0" y="7"/>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73" name="Freeform 41"/>
            <p:cNvSpPr>
              <a:spLocks/>
            </p:cNvSpPr>
            <p:nvPr/>
          </p:nvSpPr>
          <p:spPr bwMode="auto">
            <a:xfrm>
              <a:off x="702" y="2944"/>
              <a:ext cx="315" cy="398"/>
            </a:xfrm>
            <a:custGeom>
              <a:avLst/>
              <a:gdLst>
                <a:gd name="T0" fmla="*/ 315 w 315"/>
                <a:gd name="T1" fmla="*/ 0 h 398"/>
                <a:gd name="T2" fmla="*/ 205 w 315"/>
                <a:gd name="T3" fmla="*/ 23 h 398"/>
                <a:gd name="T4" fmla="*/ 0 w 315"/>
                <a:gd name="T5" fmla="*/ 23 h 398"/>
                <a:gd name="T6" fmla="*/ 38 w 315"/>
                <a:gd name="T7" fmla="*/ 145 h 398"/>
                <a:gd name="T8" fmla="*/ 129 w 315"/>
                <a:gd name="T9" fmla="*/ 112 h 398"/>
                <a:gd name="T10" fmla="*/ 242 w 315"/>
                <a:gd name="T11" fmla="*/ 118 h 398"/>
                <a:gd name="T12" fmla="*/ 239 w 315"/>
                <a:gd name="T13" fmla="*/ 128 h 398"/>
                <a:gd name="T14" fmla="*/ 235 w 315"/>
                <a:gd name="T15" fmla="*/ 151 h 398"/>
                <a:gd name="T16" fmla="*/ 225 w 315"/>
                <a:gd name="T17" fmla="*/ 183 h 398"/>
                <a:gd name="T18" fmla="*/ 214 w 315"/>
                <a:gd name="T19" fmla="*/ 221 h 398"/>
                <a:gd name="T20" fmla="*/ 199 w 315"/>
                <a:gd name="T21" fmla="*/ 260 h 398"/>
                <a:gd name="T22" fmla="*/ 182 w 315"/>
                <a:gd name="T23" fmla="*/ 295 h 398"/>
                <a:gd name="T24" fmla="*/ 161 w 315"/>
                <a:gd name="T25" fmla="*/ 321 h 398"/>
                <a:gd name="T26" fmla="*/ 139 w 315"/>
                <a:gd name="T27" fmla="*/ 334 h 398"/>
                <a:gd name="T28" fmla="*/ 160 w 315"/>
                <a:gd name="T29" fmla="*/ 338 h 398"/>
                <a:gd name="T30" fmla="*/ 177 w 315"/>
                <a:gd name="T31" fmla="*/ 347 h 398"/>
                <a:gd name="T32" fmla="*/ 193 w 315"/>
                <a:gd name="T33" fmla="*/ 358 h 398"/>
                <a:gd name="T34" fmla="*/ 206 w 315"/>
                <a:gd name="T35" fmla="*/ 369 h 398"/>
                <a:gd name="T36" fmla="*/ 216 w 315"/>
                <a:gd name="T37" fmla="*/ 380 h 398"/>
                <a:gd name="T38" fmla="*/ 224 w 315"/>
                <a:gd name="T39" fmla="*/ 389 h 398"/>
                <a:gd name="T40" fmla="*/ 229 w 315"/>
                <a:gd name="T41" fmla="*/ 396 h 398"/>
                <a:gd name="T42" fmla="*/ 230 w 315"/>
                <a:gd name="T43" fmla="*/ 398 h 398"/>
                <a:gd name="T44" fmla="*/ 244 w 315"/>
                <a:gd name="T45" fmla="*/ 370 h 398"/>
                <a:gd name="T46" fmla="*/ 257 w 315"/>
                <a:gd name="T47" fmla="*/ 339 h 398"/>
                <a:gd name="T48" fmla="*/ 268 w 315"/>
                <a:gd name="T49" fmla="*/ 307 h 398"/>
                <a:gd name="T50" fmla="*/ 278 w 315"/>
                <a:gd name="T51" fmla="*/ 274 h 398"/>
                <a:gd name="T52" fmla="*/ 286 w 315"/>
                <a:gd name="T53" fmla="*/ 243 h 398"/>
                <a:gd name="T54" fmla="*/ 292 w 315"/>
                <a:gd name="T55" fmla="*/ 214 h 398"/>
                <a:gd name="T56" fmla="*/ 296 w 315"/>
                <a:gd name="T57" fmla="*/ 190 h 398"/>
                <a:gd name="T58" fmla="*/ 297 w 315"/>
                <a:gd name="T59" fmla="*/ 171 h 398"/>
                <a:gd name="T60" fmla="*/ 297 w 315"/>
                <a:gd name="T61" fmla="*/ 131 h 398"/>
                <a:gd name="T62" fmla="*/ 301 w 315"/>
                <a:gd name="T63" fmla="*/ 79 h 398"/>
                <a:gd name="T64" fmla="*/ 307 w 315"/>
                <a:gd name="T65" fmla="*/ 31 h 398"/>
                <a:gd name="T66" fmla="*/ 315 w 315"/>
                <a:gd name="T67" fmla="*/ 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5" h="398">
                  <a:moveTo>
                    <a:pt x="315" y="0"/>
                  </a:moveTo>
                  <a:lnTo>
                    <a:pt x="205" y="23"/>
                  </a:lnTo>
                  <a:lnTo>
                    <a:pt x="0" y="23"/>
                  </a:lnTo>
                  <a:lnTo>
                    <a:pt x="38" y="145"/>
                  </a:lnTo>
                  <a:lnTo>
                    <a:pt x="129" y="112"/>
                  </a:lnTo>
                  <a:lnTo>
                    <a:pt x="242" y="118"/>
                  </a:lnTo>
                  <a:lnTo>
                    <a:pt x="239" y="128"/>
                  </a:lnTo>
                  <a:lnTo>
                    <a:pt x="235" y="151"/>
                  </a:lnTo>
                  <a:lnTo>
                    <a:pt x="225" y="183"/>
                  </a:lnTo>
                  <a:lnTo>
                    <a:pt x="214" y="221"/>
                  </a:lnTo>
                  <a:lnTo>
                    <a:pt x="199" y="260"/>
                  </a:lnTo>
                  <a:lnTo>
                    <a:pt x="182" y="295"/>
                  </a:lnTo>
                  <a:lnTo>
                    <a:pt x="161" y="321"/>
                  </a:lnTo>
                  <a:lnTo>
                    <a:pt x="139" y="334"/>
                  </a:lnTo>
                  <a:lnTo>
                    <a:pt x="160" y="338"/>
                  </a:lnTo>
                  <a:lnTo>
                    <a:pt x="177" y="347"/>
                  </a:lnTo>
                  <a:lnTo>
                    <a:pt x="193" y="358"/>
                  </a:lnTo>
                  <a:lnTo>
                    <a:pt x="206" y="369"/>
                  </a:lnTo>
                  <a:lnTo>
                    <a:pt x="216" y="380"/>
                  </a:lnTo>
                  <a:lnTo>
                    <a:pt x="224" y="389"/>
                  </a:lnTo>
                  <a:lnTo>
                    <a:pt x="229" y="396"/>
                  </a:lnTo>
                  <a:lnTo>
                    <a:pt x="230" y="398"/>
                  </a:lnTo>
                  <a:lnTo>
                    <a:pt x="244" y="370"/>
                  </a:lnTo>
                  <a:lnTo>
                    <a:pt x="257" y="339"/>
                  </a:lnTo>
                  <a:lnTo>
                    <a:pt x="268" y="307"/>
                  </a:lnTo>
                  <a:lnTo>
                    <a:pt x="278" y="274"/>
                  </a:lnTo>
                  <a:lnTo>
                    <a:pt x="286" y="243"/>
                  </a:lnTo>
                  <a:lnTo>
                    <a:pt x="292" y="214"/>
                  </a:lnTo>
                  <a:lnTo>
                    <a:pt x="296" y="190"/>
                  </a:lnTo>
                  <a:lnTo>
                    <a:pt x="297" y="171"/>
                  </a:lnTo>
                  <a:lnTo>
                    <a:pt x="297" y="131"/>
                  </a:lnTo>
                  <a:lnTo>
                    <a:pt x="301" y="79"/>
                  </a:lnTo>
                  <a:lnTo>
                    <a:pt x="307" y="31"/>
                  </a:lnTo>
                  <a:lnTo>
                    <a:pt x="315" y="0"/>
                  </a:lnTo>
                  <a:close/>
                </a:path>
              </a:pathLst>
            </a:custGeom>
            <a:solidFill>
              <a:srgbClr val="E5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74" name="Freeform 42"/>
            <p:cNvSpPr>
              <a:spLocks/>
            </p:cNvSpPr>
            <p:nvPr/>
          </p:nvSpPr>
          <p:spPr bwMode="auto">
            <a:xfrm>
              <a:off x="1074" y="2970"/>
              <a:ext cx="353" cy="527"/>
            </a:xfrm>
            <a:custGeom>
              <a:avLst/>
              <a:gdLst>
                <a:gd name="T0" fmla="*/ 92 w 353"/>
                <a:gd name="T1" fmla="*/ 0 h 527"/>
                <a:gd name="T2" fmla="*/ 91 w 353"/>
                <a:gd name="T3" fmla="*/ 25 h 527"/>
                <a:gd name="T4" fmla="*/ 85 w 353"/>
                <a:gd name="T5" fmla="*/ 73 h 527"/>
                <a:gd name="T6" fmla="*/ 73 w 353"/>
                <a:gd name="T7" fmla="*/ 137 h 527"/>
                <a:gd name="T8" fmla="*/ 59 w 353"/>
                <a:gd name="T9" fmla="*/ 211 h 527"/>
                <a:gd name="T10" fmla="*/ 43 w 353"/>
                <a:gd name="T11" fmla="*/ 285 h 527"/>
                <a:gd name="T12" fmla="*/ 27 w 353"/>
                <a:gd name="T13" fmla="*/ 350 h 527"/>
                <a:gd name="T14" fmla="*/ 12 w 353"/>
                <a:gd name="T15" fmla="*/ 400 h 527"/>
                <a:gd name="T16" fmla="*/ 0 w 353"/>
                <a:gd name="T17" fmla="*/ 426 h 527"/>
                <a:gd name="T18" fmla="*/ 30 w 353"/>
                <a:gd name="T19" fmla="*/ 439 h 527"/>
                <a:gd name="T20" fmla="*/ 58 w 353"/>
                <a:gd name="T21" fmla="*/ 450 h 527"/>
                <a:gd name="T22" fmla="*/ 85 w 353"/>
                <a:gd name="T23" fmla="*/ 463 h 527"/>
                <a:gd name="T24" fmla="*/ 110 w 353"/>
                <a:gd name="T25" fmla="*/ 474 h 527"/>
                <a:gd name="T26" fmla="*/ 131 w 353"/>
                <a:gd name="T27" fmla="*/ 487 h 527"/>
                <a:gd name="T28" fmla="*/ 146 w 353"/>
                <a:gd name="T29" fmla="*/ 501 h 527"/>
                <a:gd name="T30" fmla="*/ 156 w 353"/>
                <a:gd name="T31" fmla="*/ 514 h 527"/>
                <a:gd name="T32" fmla="*/ 158 w 353"/>
                <a:gd name="T33" fmla="*/ 527 h 527"/>
                <a:gd name="T34" fmla="*/ 169 w 353"/>
                <a:gd name="T35" fmla="*/ 489 h 527"/>
                <a:gd name="T36" fmla="*/ 173 w 353"/>
                <a:gd name="T37" fmla="*/ 438 h 527"/>
                <a:gd name="T38" fmla="*/ 173 w 353"/>
                <a:gd name="T39" fmla="*/ 378 h 527"/>
                <a:gd name="T40" fmla="*/ 171 w 353"/>
                <a:gd name="T41" fmla="*/ 315 h 527"/>
                <a:gd name="T42" fmla="*/ 167 w 353"/>
                <a:gd name="T43" fmla="*/ 255 h 527"/>
                <a:gd name="T44" fmla="*/ 162 w 353"/>
                <a:gd name="T45" fmla="*/ 203 h 527"/>
                <a:gd name="T46" fmla="*/ 157 w 353"/>
                <a:gd name="T47" fmla="*/ 164 h 527"/>
                <a:gd name="T48" fmla="*/ 155 w 353"/>
                <a:gd name="T49" fmla="*/ 145 h 527"/>
                <a:gd name="T50" fmla="*/ 168 w 353"/>
                <a:gd name="T51" fmla="*/ 158 h 527"/>
                <a:gd name="T52" fmla="*/ 185 w 353"/>
                <a:gd name="T53" fmla="*/ 175 h 527"/>
                <a:gd name="T54" fmla="*/ 203 w 353"/>
                <a:gd name="T55" fmla="*/ 195 h 527"/>
                <a:gd name="T56" fmla="*/ 222 w 353"/>
                <a:gd name="T57" fmla="*/ 213 h 527"/>
                <a:gd name="T58" fmla="*/ 239 w 353"/>
                <a:gd name="T59" fmla="*/ 232 h 527"/>
                <a:gd name="T60" fmla="*/ 253 w 353"/>
                <a:gd name="T61" fmla="*/ 247 h 527"/>
                <a:gd name="T62" fmla="*/ 263 w 353"/>
                <a:gd name="T63" fmla="*/ 257 h 527"/>
                <a:gd name="T64" fmla="*/ 267 w 353"/>
                <a:gd name="T65" fmla="*/ 260 h 527"/>
                <a:gd name="T66" fmla="*/ 353 w 353"/>
                <a:gd name="T67" fmla="*/ 159 h 527"/>
                <a:gd name="T68" fmla="*/ 214 w 353"/>
                <a:gd name="T69" fmla="*/ 38 h 527"/>
                <a:gd name="T70" fmla="*/ 92 w 353"/>
                <a:gd name="T71" fmla="*/ 0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3" h="527">
                  <a:moveTo>
                    <a:pt x="92" y="0"/>
                  </a:moveTo>
                  <a:lnTo>
                    <a:pt x="91" y="25"/>
                  </a:lnTo>
                  <a:lnTo>
                    <a:pt x="85" y="73"/>
                  </a:lnTo>
                  <a:lnTo>
                    <a:pt x="73" y="137"/>
                  </a:lnTo>
                  <a:lnTo>
                    <a:pt x="59" y="211"/>
                  </a:lnTo>
                  <a:lnTo>
                    <a:pt x="43" y="285"/>
                  </a:lnTo>
                  <a:lnTo>
                    <a:pt x="27" y="350"/>
                  </a:lnTo>
                  <a:lnTo>
                    <a:pt x="12" y="400"/>
                  </a:lnTo>
                  <a:lnTo>
                    <a:pt x="0" y="426"/>
                  </a:lnTo>
                  <a:lnTo>
                    <a:pt x="30" y="439"/>
                  </a:lnTo>
                  <a:lnTo>
                    <a:pt x="58" y="450"/>
                  </a:lnTo>
                  <a:lnTo>
                    <a:pt x="85" y="463"/>
                  </a:lnTo>
                  <a:lnTo>
                    <a:pt x="110" y="474"/>
                  </a:lnTo>
                  <a:lnTo>
                    <a:pt x="131" y="487"/>
                  </a:lnTo>
                  <a:lnTo>
                    <a:pt x="146" y="501"/>
                  </a:lnTo>
                  <a:lnTo>
                    <a:pt x="156" y="514"/>
                  </a:lnTo>
                  <a:lnTo>
                    <a:pt x="158" y="527"/>
                  </a:lnTo>
                  <a:lnTo>
                    <a:pt x="169" y="489"/>
                  </a:lnTo>
                  <a:lnTo>
                    <a:pt x="173" y="438"/>
                  </a:lnTo>
                  <a:lnTo>
                    <a:pt x="173" y="378"/>
                  </a:lnTo>
                  <a:lnTo>
                    <a:pt x="171" y="315"/>
                  </a:lnTo>
                  <a:lnTo>
                    <a:pt x="167" y="255"/>
                  </a:lnTo>
                  <a:lnTo>
                    <a:pt x="162" y="203"/>
                  </a:lnTo>
                  <a:lnTo>
                    <a:pt x="157" y="164"/>
                  </a:lnTo>
                  <a:lnTo>
                    <a:pt x="155" y="145"/>
                  </a:lnTo>
                  <a:lnTo>
                    <a:pt x="168" y="158"/>
                  </a:lnTo>
                  <a:lnTo>
                    <a:pt x="185" y="175"/>
                  </a:lnTo>
                  <a:lnTo>
                    <a:pt x="203" y="195"/>
                  </a:lnTo>
                  <a:lnTo>
                    <a:pt x="222" y="213"/>
                  </a:lnTo>
                  <a:lnTo>
                    <a:pt x="239" y="232"/>
                  </a:lnTo>
                  <a:lnTo>
                    <a:pt x="253" y="247"/>
                  </a:lnTo>
                  <a:lnTo>
                    <a:pt x="263" y="257"/>
                  </a:lnTo>
                  <a:lnTo>
                    <a:pt x="267" y="260"/>
                  </a:lnTo>
                  <a:lnTo>
                    <a:pt x="353" y="159"/>
                  </a:lnTo>
                  <a:lnTo>
                    <a:pt x="214" y="38"/>
                  </a:lnTo>
                  <a:lnTo>
                    <a:pt x="92" y="0"/>
                  </a:lnTo>
                  <a:close/>
                </a:path>
              </a:pathLst>
            </a:custGeom>
            <a:solidFill>
              <a:srgbClr val="E5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75" name="Freeform 43"/>
            <p:cNvSpPr>
              <a:spLocks/>
            </p:cNvSpPr>
            <p:nvPr/>
          </p:nvSpPr>
          <p:spPr bwMode="auto">
            <a:xfrm>
              <a:off x="1028" y="2806"/>
              <a:ext cx="194" cy="223"/>
            </a:xfrm>
            <a:custGeom>
              <a:avLst/>
              <a:gdLst>
                <a:gd name="T0" fmla="*/ 112 w 194"/>
                <a:gd name="T1" fmla="*/ 0 h 223"/>
                <a:gd name="T2" fmla="*/ 40 w 194"/>
                <a:gd name="T3" fmla="*/ 24 h 223"/>
                <a:gd name="T4" fmla="*/ 26 w 194"/>
                <a:gd name="T5" fmla="*/ 70 h 223"/>
                <a:gd name="T6" fmla="*/ 39 w 194"/>
                <a:gd name="T7" fmla="*/ 92 h 223"/>
                <a:gd name="T8" fmla="*/ 0 w 194"/>
                <a:gd name="T9" fmla="*/ 175 h 223"/>
                <a:gd name="T10" fmla="*/ 82 w 194"/>
                <a:gd name="T11" fmla="*/ 223 h 223"/>
                <a:gd name="T12" fmla="*/ 88 w 194"/>
                <a:gd name="T13" fmla="*/ 161 h 223"/>
                <a:gd name="T14" fmla="*/ 115 w 194"/>
                <a:gd name="T15" fmla="*/ 167 h 223"/>
                <a:gd name="T16" fmla="*/ 133 w 194"/>
                <a:gd name="T17" fmla="*/ 158 h 223"/>
                <a:gd name="T18" fmla="*/ 149 w 194"/>
                <a:gd name="T19" fmla="*/ 134 h 223"/>
                <a:gd name="T20" fmla="*/ 167 w 194"/>
                <a:gd name="T21" fmla="*/ 136 h 223"/>
                <a:gd name="T22" fmla="*/ 178 w 194"/>
                <a:gd name="T23" fmla="*/ 88 h 223"/>
                <a:gd name="T24" fmla="*/ 194 w 194"/>
                <a:gd name="T25" fmla="*/ 54 h 223"/>
                <a:gd name="T26" fmla="*/ 112 w 194"/>
                <a:gd name="T27"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4" h="223">
                  <a:moveTo>
                    <a:pt x="112" y="0"/>
                  </a:moveTo>
                  <a:lnTo>
                    <a:pt x="40" y="24"/>
                  </a:lnTo>
                  <a:lnTo>
                    <a:pt x="26" y="70"/>
                  </a:lnTo>
                  <a:lnTo>
                    <a:pt x="39" y="92"/>
                  </a:lnTo>
                  <a:lnTo>
                    <a:pt x="0" y="175"/>
                  </a:lnTo>
                  <a:lnTo>
                    <a:pt x="82" y="223"/>
                  </a:lnTo>
                  <a:lnTo>
                    <a:pt x="88" y="161"/>
                  </a:lnTo>
                  <a:lnTo>
                    <a:pt x="115" y="167"/>
                  </a:lnTo>
                  <a:lnTo>
                    <a:pt x="133" y="158"/>
                  </a:lnTo>
                  <a:lnTo>
                    <a:pt x="149" y="134"/>
                  </a:lnTo>
                  <a:lnTo>
                    <a:pt x="167" y="136"/>
                  </a:lnTo>
                  <a:lnTo>
                    <a:pt x="178" y="88"/>
                  </a:lnTo>
                  <a:lnTo>
                    <a:pt x="194" y="54"/>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76" name="Freeform 44"/>
            <p:cNvSpPr>
              <a:spLocks/>
            </p:cNvSpPr>
            <p:nvPr/>
          </p:nvSpPr>
          <p:spPr bwMode="auto">
            <a:xfrm>
              <a:off x="1122" y="2870"/>
              <a:ext cx="108" cy="68"/>
            </a:xfrm>
            <a:custGeom>
              <a:avLst/>
              <a:gdLst>
                <a:gd name="T0" fmla="*/ 8 w 108"/>
                <a:gd name="T1" fmla="*/ 0 h 68"/>
                <a:gd name="T2" fmla="*/ 108 w 108"/>
                <a:gd name="T3" fmla="*/ 24 h 68"/>
                <a:gd name="T4" fmla="*/ 93 w 108"/>
                <a:gd name="T5" fmla="*/ 62 h 68"/>
                <a:gd name="T6" fmla="*/ 90 w 108"/>
                <a:gd name="T7" fmla="*/ 66 h 68"/>
                <a:gd name="T8" fmla="*/ 86 w 108"/>
                <a:gd name="T9" fmla="*/ 68 h 68"/>
                <a:gd name="T10" fmla="*/ 84 w 108"/>
                <a:gd name="T11" fmla="*/ 67 h 68"/>
                <a:gd name="T12" fmla="*/ 83 w 108"/>
                <a:gd name="T13" fmla="*/ 62 h 68"/>
                <a:gd name="T14" fmla="*/ 83 w 108"/>
                <a:gd name="T15" fmla="*/ 53 h 68"/>
                <a:gd name="T16" fmla="*/ 82 w 108"/>
                <a:gd name="T17" fmla="*/ 45 h 68"/>
                <a:gd name="T18" fmla="*/ 81 w 108"/>
                <a:gd name="T19" fmla="*/ 39 h 68"/>
                <a:gd name="T20" fmla="*/ 77 w 108"/>
                <a:gd name="T21" fmla="*/ 39 h 68"/>
                <a:gd name="T22" fmla="*/ 74 w 108"/>
                <a:gd name="T23" fmla="*/ 43 h 68"/>
                <a:gd name="T24" fmla="*/ 70 w 108"/>
                <a:gd name="T25" fmla="*/ 47 h 68"/>
                <a:gd name="T26" fmla="*/ 66 w 108"/>
                <a:gd name="T27" fmla="*/ 53 h 68"/>
                <a:gd name="T28" fmla="*/ 60 w 108"/>
                <a:gd name="T29" fmla="*/ 59 h 68"/>
                <a:gd name="T30" fmla="*/ 54 w 108"/>
                <a:gd name="T31" fmla="*/ 61 h 68"/>
                <a:gd name="T32" fmla="*/ 47 w 108"/>
                <a:gd name="T33" fmla="*/ 60 h 68"/>
                <a:gd name="T34" fmla="*/ 40 w 108"/>
                <a:gd name="T35" fmla="*/ 57 h 68"/>
                <a:gd name="T36" fmla="*/ 35 w 108"/>
                <a:gd name="T37" fmla="*/ 51 h 68"/>
                <a:gd name="T38" fmla="*/ 32 w 108"/>
                <a:gd name="T39" fmla="*/ 43 h 68"/>
                <a:gd name="T40" fmla="*/ 32 w 108"/>
                <a:gd name="T41" fmla="*/ 35 h 68"/>
                <a:gd name="T42" fmla="*/ 33 w 108"/>
                <a:gd name="T43" fmla="*/ 29 h 68"/>
                <a:gd name="T44" fmla="*/ 36 w 108"/>
                <a:gd name="T45" fmla="*/ 23 h 68"/>
                <a:gd name="T46" fmla="*/ 36 w 108"/>
                <a:gd name="T47" fmla="*/ 22 h 68"/>
                <a:gd name="T48" fmla="*/ 31 w 108"/>
                <a:gd name="T49" fmla="*/ 20 h 68"/>
                <a:gd name="T50" fmla="*/ 26 w 108"/>
                <a:gd name="T51" fmla="*/ 19 h 68"/>
                <a:gd name="T52" fmla="*/ 20 w 108"/>
                <a:gd name="T53" fmla="*/ 18 h 68"/>
                <a:gd name="T54" fmla="*/ 13 w 108"/>
                <a:gd name="T55" fmla="*/ 16 h 68"/>
                <a:gd name="T56" fmla="*/ 6 w 108"/>
                <a:gd name="T57" fmla="*/ 16 h 68"/>
                <a:gd name="T58" fmla="*/ 1 w 108"/>
                <a:gd name="T59" fmla="*/ 15 h 68"/>
                <a:gd name="T60" fmla="*/ 0 w 108"/>
                <a:gd name="T61" fmla="*/ 15 h 68"/>
                <a:gd name="T62" fmla="*/ 8 w 108"/>
                <a:gd name="T6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68">
                  <a:moveTo>
                    <a:pt x="8" y="0"/>
                  </a:moveTo>
                  <a:lnTo>
                    <a:pt x="108" y="24"/>
                  </a:lnTo>
                  <a:lnTo>
                    <a:pt x="93" y="62"/>
                  </a:lnTo>
                  <a:lnTo>
                    <a:pt x="90" y="66"/>
                  </a:lnTo>
                  <a:lnTo>
                    <a:pt x="86" y="68"/>
                  </a:lnTo>
                  <a:lnTo>
                    <a:pt x="84" y="67"/>
                  </a:lnTo>
                  <a:lnTo>
                    <a:pt x="83" y="62"/>
                  </a:lnTo>
                  <a:lnTo>
                    <a:pt x="83" y="53"/>
                  </a:lnTo>
                  <a:lnTo>
                    <a:pt x="82" y="45"/>
                  </a:lnTo>
                  <a:lnTo>
                    <a:pt x="81" y="39"/>
                  </a:lnTo>
                  <a:lnTo>
                    <a:pt x="77" y="39"/>
                  </a:lnTo>
                  <a:lnTo>
                    <a:pt x="74" y="43"/>
                  </a:lnTo>
                  <a:lnTo>
                    <a:pt x="70" y="47"/>
                  </a:lnTo>
                  <a:lnTo>
                    <a:pt x="66" y="53"/>
                  </a:lnTo>
                  <a:lnTo>
                    <a:pt x="60" y="59"/>
                  </a:lnTo>
                  <a:lnTo>
                    <a:pt x="54" y="61"/>
                  </a:lnTo>
                  <a:lnTo>
                    <a:pt x="47" y="60"/>
                  </a:lnTo>
                  <a:lnTo>
                    <a:pt x="40" y="57"/>
                  </a:lnTo>
                  <a:lnTo>
                    <a:pt x="35" y="51"/>
                  </a:lnTo>
                  <a:lnTo>
                    <a:pt x="32" y="43"/>
                  </a:lnTo>
                  <a:lnTo>
                    <a:pt x="32" y="35"/>
                  </a:lnTo>
                  <a:lnTo>
                    <a:pt x="33" y="29"/>
                  </a:lnTo>
                  <a:lnTo>
                    <a:pt x="36" y="23"/>
                  </a:lnTo>
                  <a:lnTo>
                    <a:pt x="36" y="22"/>
                  </a:lnTo>
                  <a:lnTo>
                    <a:pt x="31" y="20"/>
                  </a:lnTo>
                  <a:lnTo>
                    <a:pt x="26" y="19"/>
                  </a:lnTo>
                  <a:lnTo>
                    <a:pt x="20" y="18"/>
                  </a:lnTo>
                  <a:lnTo>
                    <a:pt x="13" y="16"/>
                  </a:lnTo>
                  <a:lnTo>
                    <a:pt x="6" y="16"/>
                  </a:lnTo>
                  <a:lnTo>
                    <a:pt x="1" y="15"/>
                  </a:lnTo>
                  <a:lnTo>
                    <a:pt x="0" y="15"/>
                  </a:lnTo>
                  <a:lnTo>
                    <a:pt x="8" y="0"/>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77" name="Freeform 45"/>
            <p:cNvSpPr>
              <a:spLocks/>
            </p:cNvSpPr>
            <p:nvPr/>
          </p:nvSpPr>
          <p:spPr bwMode="auto">
            <a:xfrm>
              <a:off x="975" y="2817"/>
              <a:ext cx="137" cy="39"/>
            </a:xfrm>
            <a:custGeom>
              <a:avLst/>
              <a:gdLst>
                <a:gd name="T0" fmla="*/ 89 w 137"/>
                <a:gd name="T1" fmla="*/ 4 h 39"/>
                <a:gd name="T2" fmla="*/ 84 w 137"/>
                <a:gd name="T3" fmla="*/ 4 h 39"/>
                <a:gd name="T4" fmla="*/ 73 w 137"/>
                <a:gd name="T5" fmla="*/ 2 h 39"/>
                <a:gd name="T6" fmla="*/ 58 w 137"/>
                <a:gd name="T7" fmla="*/ 0 h 39"/>
                <a:gd name="T8" fmla="*/ 42 w 137"/>
                <a:gd name="T9" fmla="*/ 0 h 39"/>
                <a:gd name="T10" fmla="*/ 26 w 137"/>
                <a:gd name="T11" fmla="*/ 0 h 39"/>
                <a:gd name="T12" fmla="*/ 12 w 137"/>
                <a:gd name="T13" fmla="*/ 3 h 39"/>
                <a:gd name="T14" fmla="*/ 3 w 137"/>
                <a:gd name="T15" fmla="*/ 7 h 39"/>
                <a:gd name="T16" fmla="*/ 0 w 137"/>
                <a:gd name="T17" fmla="*/ 14 h 39"/>
                <a:gd name="T18" fmla="*/ 4 w 137"/>
                <a:gd name="T19" fmla="*/ 22 h 39"/>
                <a:gd name="T20" fmla="*/ 18 w 137"/>
                <a:gd name="T21" fmla="*/ 29 h 39"/>
                <a:gd name="T22" fmla="*/ 38 w 137"/>
                <a:gd name="T23" fmla="*/ 34 h 39"/>
                <a:gd name="T24" fmla="*/ 61 w 137"/>
                <a:gd name="T25" fmla="*/ 36 h 39"/>
                <a:gd name="T26" fmla="*/ 85 w 137"/>
                <a:gd name="T27" fmla="*/ 38 h 39"/>
                <a:gd name="T28" fmla="*/ 107 w 137"/>
                <a:gd name="T29" fmla="*/ 39 h 39"/>
                <a:gd name="T30" fmla="*/ 124 w 137"/>
                <a:gd name="T31" fmla="*/ 38 h 39"/>
                <a:gd name="T32" fmla="*/ 134 w 137"/>
                <a:gd name="T33" fmla="*/ 37 h 39"/>
                <a:gd name="T34" fmla="*/ 137 w 137"/>
                <a:gd name="T35" fmla="*/ 35 h 39"/>
                <a:gd name="T36" fmla="*/ 133 w 137"/>
                <a:gd name="T37" fmla="*/ 30 h 39"/>
                <a:gd name="T38" fmla="*/ 126 w 137"/>
                <a:gd name="T39" fmla="*/ 26 h 39"/>
                <a:gd name="T40" fmla="*/ 117 w 137"/>
                <a:gd name="T41" fmla="*/ 19 h 39"/>
                <a:gd name="T42" fmla="*/ 108 w 137"/>
                <a:gd name="T43" fmla="*/ 13 h 39"/>
                <a:gd name="T44" fmla="*/ 99 w 137"/>
                <a:gd name="T45" fmla="*/ 8 h 39"/>
                <a:gd name="T46" fmla="*/ 92 w 137"/>
                <a:gd name="T47" fmla="*/ 5 h 39"/>
                <a:gd name="T48" fmla="*/ 89 w 137"/>
                <a:gd name="T49"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39">
                  <a:moveTo>
                    <a:pt x="89" y="4"/>
                  </a:moveTo>
                  <a:lnTo>
                    <a:pt x="84" y="4"/>
                  </a:lnTo>
                  <a:lnTo>
                    <a:pt x="73" y="2"/>
                  </a:lnTo>
                  <a:lnTo>
                    <a:pt x="58" y="0"/>
                  </a:lnTo>
                  <a:lnTo>
                    <a:pt x="42" y="0"/>
                  </a:lnTo>
                  <a:lnTo>
                    <a:pt x="26" y="0"/>
                  </a:lnTo>
                  <a:lnTo>
                    <a:pt x="12" y="3"/>
                  </a:lnTo>
                  <a:lnTo>
                    <a:pt x="3" y="7"/>
                  </a:lnTo>
                  <a:lnTo>
                    <a:pt x="0" y="14"/>
                  </a:lnTo>
                  <a:lnTo>
                    <a:pt x="4" y="22"/>
                  </a:lnTo>
                  <a:lnTo>
                    <a:pt x="18" y="29"/>
                  </a:lnTo>
                  <a:lnTo>
                    <a:pt x="38" y="34"/>
                  </a:lnTo>
                  <a:lnTo>
                    <a:pt x="61" y="36"/>
                  </a:lnTo>
                  <a:lnTo>
                    <a:pt x="85" y="38"/>
                  </a:lnTo>
                  <a:lnTo>
                    <a:pt x="107" y="39"/>
                  </a:lnTo>
                  <a:lnTo>
                    <a:pt x="124" y="38"/>
                  </a:lnTo>
                  <a:lnTo>
                    <a:pt x="134" y="37"/>
                  </a:lnTo>
                  <a:lnTo>
                    <a:pt x="137" y="35"/>
                  </a:lnTo>
                  <a:lnTo>
                    <a:pt x="133" y="30"/>
                  </a:lnTo>
                  <a:lnTo>
                    <a:pt x="126" y="26"/>
                  </a:lnTo>
                  <a:lnTo>
                    <a:pt x="117" y="19"/>
                  </a:lnTo>
                  <a:lnTo>
                    <a:pt x="108" y="13"/>
                  </a:lnTo>
                  <a:lnTo>
                    <a:pt x="99" y="8"/>
                  </a:lnTo>
                  <a:lnTo>
                    <a:pt x="92" y="5"/>
                  </a:lnTo>
                  <a:lnTo>
                    <a:pt x="89" y="4"/>
                  </a:lnTo>
                  <a:close/>
                </a:path>
              </a:pathLst>
            </a:custGeom>
            <a:solidFill>
              <a:srgbClr val="0000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sp>
          <p:nvSpPr>
            <p:cNvPr id="44078" name="Freeform 46"/>
            <p:cNvSpPr>
              <a:spLocks/>
            </p:cNvSpPr>
            <p:nvPr/>
          </p:nvSpPr>
          <p:spPr bwMode="auto">
            <a:xfrm>
              <a:off x="1054" y="2784"/>
              <a:ext cx="174" cy="86"/>
            </a:xfrm>
            <a:custGeom>
              <a:avLst/>
              <a:gdLst>
                <a:gd name="T0" fmla="*/ 172 w 174"/>
                <a:gd name="T1" fmla="*/ 86 h 86"/>
                <a:gd name="T2" fmla="*/ 168 w 174"/>
                <a:gd name="T3" fmla="*/ 86 h 86"/>
                <a:gd name="T4" fmla="*/ 159 w 174"/>
                <a:gd name="T5" fmla="*/ 86 h 86"/>
                <a:gd name="T6" fmla="*/ 145 w 174"/>
                <a:gd name="T7" fmla="*/ 86 h 86"/>
                <a:gd name="T8" fmla="*/ 128 w 174"/>
                <a:gd name="T9" fmla="*/ 86 h 86"/>
                <a:gd name="T10" fmla="*/ 108 w 174"/>
                <a:gd name="T11" fmla="*/ 85 h 86"/>
                <a:gd name="T12" fmla="*/ 86 w 174"/>
                <a:gd name="T13" fmla="*/ 83 h 86"/>
                <a:gd name="T14" fmla="*/ 63 w 174"/>
                <a:gd name="T15" fmla="*/ 78 h 86"/>
                <a:gd name="T16" fmla="*/ 42 w 174"/>
                <a:gd name="T17" fmla="*/ 72 h 86"/>
                <a:gd name="T18" fmla="*/ 28 w 174"/>
                <a:gd name="T19" fmla="*/ 68 h 86"/>
                <a:gd name="T20" fmla="*/ 17 w 174"/>
                <a:gd name="T21" fmla="*/ 63 h 86"/>
                <a:gd name="T22" fmla="*/ 10 w 174"/>
                <a:gd name="T23" fmla="*/ 59 h 86"/>
                <a:gd name="T24" fmla="*/ 6 w 174"/>
                <a:gd name="T25" fmla="*/ 54 h 86"/>
                <a:gd name="T26" fmla="*/ 2 w 174"/>
                <a:gd name="T27" fmla="*/ 51 h 86"/>
                <a:gd name="T28" fmla="*/ 1 w 174"/>
                <a:gd name="T29" fmla="*/ 47 h 86"/>
                <a:gd name="T30" fmla="*/ 0 w 174"/>
                <a:gd name="T31" fmla="*/ 46 h 86"/>
                <a:gd name="T32" fmla="*/ 0 w 174"/>
                <a:gd name="T33" fmla="*/ 45 h 86"/>
                <a:gd name="T34" fmla="*/ 90 w 174"/>
                <a:gd name="T35" fmla="*/ 0 h 86"/>
                <a:gd name="T36" fmla="*/ 150 w 174"/>
                <a:gd name="T37" fmla="*/ 20 h 86"/>
                <a:gd name="T38" fmla="*/ 151 w 174"/>
                <a:gd name="T39" fmla="*/ 22 h 86"/>
                <a:gd name="T40" fmla="*/ 155 w 174"/>
                <a:gd name="T41" fmla="*/ 26 h 86"/>
                <a:gd name="T42" fmla="*/ 160 w 174"/>
                <a:gd name="T43" fmla="*/ 33 h 86"/>
                <a:gd name="T44" fmla="*/ 166 w 174"/>
                <a:gd name="T45" fmla="*/ 43 h 86"/>
                <a:gd name="T46" fmla="*/ 170 w 174"/>
                <a:gd name="T47" fmla="*/ 53 h 86"/>
                <a:gd name="T48" fmla="*/ 174 w 174"/>
                <a:gd name="T49" fmla="*/ 64 h 86"/>
                <a:gd name="T50" fmla="*/ 174 w 174"/>
                <a:gd name="T51" fmla="*/ 76 h 86"/>
                <a:gd name="T52" fmla="*/ 172 w 174"/>
                <a:gd name="T53"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 h="86">
                  <a:moveTo>
                    <a:pt x="172" y="86"/>
                  </a:moveTo>
                  <a:lnTo>
                    <a:pt x="168" y="86"/>
                  </a:lnTo>
                  <a:lnTo>
                    <a:pt x="159" y="86"/>
                  </a:lnTo>
                  <a:lnTo>
                    <a:pt x="145" y="86"/>
                  </a:lnTo>
                  <a:lnTo>
                    <a:pt x="128" y="86"/>
                  </a:lnTo>
                  <a:lnTo>
                    <a:pt x="108" y="85"/>
                  </a:lnTo>
                  <a:lnTo>
                    <a:pt x="86" y="83"/>
                  </a:lnTo>
                  <a:lnTo>
                    <a:pt x="63" y="78"/>
                  </a:lnTo>
                  <a:lnTo>
                    <a:pt x="42" y="72"/>
                  </a:lnTo>
                  <a:lnTo>
                    <a:pt x="28" y="68"/>
                  </a:lnTo>
                  <a:lnTo>
                    <a:pt x="17" y="63"/>
                  </a:lnTo>
                  <a:lnTo>
                    <a:pt x="10" y="59"/>
                  </a:lnTo>
                  <a:lnTo>
                    <a:pt x="6" y="54"/>
                  </a:lnTo>
                  <a:lnTo>
                    <a:pt x="2" y="51"/>
                  </a:lnTo>
                  <a:lnTo>
                    <a:pt x="1" y="47"/>
                  </a:lnTo>
                  <a:lnTo>
                    <a:pt x="0" y="46"/>
                  </a:lnTo>
                  <a:lnTo>
                    <a:pt x="0" y="45"/>
                  </a:lnTo>
                  <a:lnTo>
                    <a:pt x="90" y="0"/>
                  </a:lnTo>
                  <a:lnTo>
                    <a:pt x="150" y="20"/>
                  </a:lnTo>
                  <a:lnTo>
                    <a:pt x="151" y="22"/>
                  </a:lnTo>
                  <a:lnTo>
                    <a:pt x="155" y="26"/>
                  </a:lnTo>
                  <a:lnTo>
                    <a:pt x="160" y="33"/>
                  </a:lnTo>
                  <a:lnTo>
                    <a:pt x="166" y="43"/>
                  </a:lnTo>
                  <a:lnTo>
                    <a:pt x="170" y="53"/>
                  </a:lnTo>
                  <a:lnTo>
                    <a:pt x="174" y="64"/>
                  </a:lnTo>
                  <a:lnTo>
                    <a:pt x="174" y="76"/>
                  </a:lnTo>
                  <a:lnTo>
                    <a:pt x="172" y="86"/>
                  </a:lnTo>
                  <a:close/>
                </a:path>
              </a:pathLst>
            </a:custGeom>
            <a:solidFill>
              <a:srgbClr val="007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a:endParaRPr lang="en-IN" sz="3200">
                <a:solidFill>
                  <a:prstClr val="black"/>
                </a:solidFill>
              </a:endParaRPr>
            </a:p>
          </p:txBody>
        </p:sp>
      </p:grpSp>
      <p:graphicFrame>
        <p:nvGraphicFramePr>
          <p:cNvPr id="43" name="Object 42"/>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519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44" name="Picture 43"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5726889"/>
      </p:ext>
    </p:extLst>
  </p:cSld>
  <p:clrMapOvr>
    <a:masterClrMapping/>
  </p:clrMapOvr>
  <p:transition>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63" name="Group 7"/>
          <p:cNvGrpSpPr>
            <a:grpSpLocks/>
          </p:cNvGrpSpPr>
          <p:nvPr/>
        </p:nvGrpSpPr>
        <p:grpSpPr bwMode="auto">
          <a:xfrm>
            <a:off x="3847604" y="1497515"/>
            <a:ext cx="7007227" cy="1382714"/>
            <a:chOff x="561" y="1425"/>
            <a:chExt cx="4414" cy="871"/>
          </a:xfrm>
        </p:grpSpPr>
        <p:sp>
          <p:nvSpPr>
            <p:cNvPr id="45060" name="Rectangle 4"/>
            <p:cNvSpPr>
              <a:spLocks noChangeArrowheads="1"/>
            </p:cNvSpPr>
            <p:nvPr/>
          </p:nvSpPr>
          <p:spPr bwMode="auto">
            <a:xfrm>
              <a:off x="2198" y="1540"/>
              <a:ext cx="2777"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a:solidFill>
                    <a:prstClr val="black"/>
                  </a:solidFill>
                </a:rPr>
                <a:t>           Sales on Account          </a:t>
              </a:r>
              <a:endParaRPr lang="en-US" altLang="en-US" sz="2800">
                <a:solidFill>
                  <a:prstClr val="black"/>
                </a:solidFill>
              </a:endParaRPr>
            </a:p>
            <a:p>
              <a:pPr defTabSz="457200">
                <a:spcBef>
                  <a:spcPct val="0"/>
                </a:spcBef>
              </a:pPr>
              <a:r>
                <a:rPr lang="en-US" altLang="en-US" sz="2800">
                  <a:solidFill>
                    <a:prstClr val="black"/>
                  </a:solidFill>
                </a:rPr>
                <a:t>Average Accounts Receivable</a:t>
              </a:r>
            </a:p>
          </p:txBody>
        </p:sp>
        <p:sp>
          <p:nvSpPr>
            <p:cNvPr id="45061" name="Rectangle 5"/>
            <p:cNvSpPr>
              <a:spLocks noChangeArrowheads="1"/>
            </p:cNvSpPr>
            <p:nvPr/>
          </p:nvSpPr>
          <p:spPr bwMode="auto">
            <a:xfrm>
              <a:off x="561" y="1425"/>
              <a:ext cx="1230" cy="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a:solidFill>
                    <a:prstClr val="black"/>
                  </a:solidFill>
                </a:rPr>
                <a:t>Accounts Receivable</a:t>
              </a:r>
            </a:p>
            <a:p>
              <a:pPr defTabSz="457200">
                <a:spcBef>
                  <a:spcPct val="0"/>
                </a:spcBef>
              </a:pPr>
              <a:r>
                <a:rPr lang="en-US" altLang="en-US" sz="2800">
                  <a:solidFill>
                    <a:prstClr val="black"/>
                  </a:solidFill>
                </a:rPr>
                <a:t>Turnover</a:t>
              </a:r>
            </a:p>
          </p:txBody>
        </p:sp>
        <p:sp>
          <p:nvSpPr>
            <p:cNvPr id="45062" name="Rectangle 6"/>
            <p:cNvSpPr>
              <a:spLocks noChangeArrowheads="1"/>
            </p:cNvSpPr>
            <p:nvPr/>
          </p:nvSpPr>
          <p:spPr bwMode="auto">
            <a:xfrm>
              <a:off x="1809" y="1655"/>
              <a:ext cx="270"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50000"/>
                </a:spcBef>
              </a:pPr>
              <a:r>
                <a:rPr lang="en-US" altLang="en-US" sz="2800">
                  <a:solidFill>
                    <a:prstClr val="black"/>
                  </a:solidFill>
                </a:rPr>
                <a:t>=</a:t>
              </a:r>
            </a:p>
          </p:txBody>
        </p:sp>
      </p:grpSp>
      <p:sp>
        <p:nvSpPr>
          <p:cNvPr id="45058"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Accounts Receivable Turnover</a:t>
            </a:r>
          </a:p>
        </p:txBody>
      </p:sp>
      <p:sp>
        <p:nvSpPr>
          <p:cNvPr id="45074" name="Rectangle 18"/>
          <p:cNvSpPr>
            <a:spLocks noGrp="1" noChangeArrowheads="1"/>
          </p:cNvSpPr>
          <p:nvPr>
            <p:ph idx="1"/>
          </p:nvPr>
        </p:nvSpPr>
        <p:spPr>
          <a:xfrm>
            <a:off x="3490415" y="759324"/>
            <a:ext cx="8185150" cy="838200"/>
          </a:xfrm>
          <a:noFill/>
          <a:ln/>
        </p:spPr>
        <p:txBody>
          <a:bodyPr/>
          <a:lstStyle/>
          <a:p>
            <a:pPr algn="ctr">
              <a:buFont typeface="Monotype Sorts" pitchFamily="2" charset="2"/>
              <a:buNone/>
            </a:pPr>
            <a:r>
              <a:rPr lang="en-US" altLang="en-US" sz="4800" u="sng">
                <a:solidFill>
                  <a:srgbClr val="247C18"/>
                </a:solidFill>
                <a:effectLst>
                  <a:outerShdw blurRad="38100" dist="38100" dir="2700000" algn="tl">
                    <a:srgbClr val="000000"/>
                  </a:outerShdw>
                </a:effectLst>
              </a:rPr>
              <a:t>#3</a:t>
            </a:r>
            <a:endParaRPr lang="en-US" altLang="en-US" sz="4800">
              <a:solidFill>
                <a:srgbClr val="247C18"/>
              </a:solidFill>
              <a:effectLst>
                <a:outerShdw blurRad="38100" dist="38100" dir="2700000" algn="tl">
                  <a:srgbClr val="000000"/>
                </a:outerShdw>
              </a:effectLst>
            </a:endParaRPr>
          </a:p>
        </p:txBody>
      </p:sp>
      <p:graphicFrame>
        <p:nvGraphicFramePr>
          <p:cNvPr id="45064" name="Object 8">
            <a:hlinkClick r:id="" action="ppaction://ole?verb=0"/>
          </p:cNvPr>
          <p:cNvGraphicFramePr>
            <a:graphicFrameLocks/>
          </p:cNvGraphicFramePr>
          <p:nvPr>
            <p:extLst/>
          </p:nvPr>
        </p:nvGraphicFramePr>
        <p:xfrm>
          <a:off x="9584924" y="4756153"/>
          <a:ext cx="2447925" cy="1352550"/>
        </p:xfrm>
        <a:graphic>
          <a:graphicData uri="http://schemas.openxmlformats.org/presentationml/2006/ole">
            <mc:AlternateContent xmlns:mc="http://schemas.openxmlformats.org/markup-compatibility/2006">
              <mc:Choice xmlns:v="urn:schemas-microsoft-com:vml" Requires="v">
                <p:oleObj spid="_x0000_s136242" name="Clip" r:id="rId3" imgW="5522760" imgH="3054240" progId="MS_ClipArt_Gallery.2">
                  <p:embed/>
                </p:oleObj>
              </mc:Choice>
              <mc:Fallback>
                <p:oleObj name="Clip" r:id="rId3" imgW="5522760" imgH="305424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84924" y="4756153"/>
                        <a:ext cx="2447925"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5069" name="Group 13"/>
          <p:cNvGrpSpPr>
            <a:grpSpLocks/>
          </p:cNvGrpSpPr>
          <p:nvPr/>
        </p:nvGrpSpPr>
        <p:grpSpPr bwMode="auto">
          <a:xfrm>
            <a:off x="3857224" y="3233597"/>
            <a:ext cx="8070851" cy="1382714"/>
            <a:chOff x="561" y="2241"/>
            <a:chExt cx="5084" cy="871"/>
          </a:xfrm>
        </p:grpSpPr>
        <p:sp>
          <p:nvSpPr>
            <p:cNvPr id="45065" name="Rectangle 9"/>
            <p:cNvSpPr>
              <a:spLocks noChangeArrowheads="1"/>
            </p:cNvSpPr>
            <p:nvPr/>
          </p:nvSpPr>
          <p:spPr bwMode="auto">
            <a:xfrm>
              <a:off x="4235" y="2471"/>
              <a:ext cx="1410"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  26.70 times</a:t>
              </a:r>
            </a:p>
          </p:txBody>
        </p:sp>
        <p:sp>
          <p:nvSpPr>
            <p:cNvPr id="45066" name="Rectangle 10"/>
            <p:cNvSpPr>
              <a:spLocks noChangeArrowheads="1"/>
            </p:cNvSpPr>
            <p:nvPr/>
          </p:nvSpPr>
          <p:spPr bwMode="auto">
            <a:xfrm>
              <a:off x="2047" y="2356"/>
              <a:ext cx="2290"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dirty="0">
                  <a:solidFill>
                    <a:prstClr val="black"/>
                  </a:solidFill>
                </a:rPr>
                <a:t>            </a:t>
              </a:r>
              <a:r>
                <a:rPr lang="en-US" altLang="en-US" sz="2800" u="sng" dirty="0" smtClean="0">
                  <a:solidFill>
                    <a:prstClr val="black"/>
                  </a:solidFill>
                  <a:latin typeface="Rupee Foradian" panose="020B0603030804020204" pitchFamily="34" charset="0"/>
                </a:rPr>
                <a:t>`</a:t>
              </a:r>
              <a:r>
                <a:rPr lang="en-US" altLang="en-US" sz="2800" u="sng" dirty="0" smtClean="0">
                  <a:solidFill>
                    <a:prstClr val="black"/>
                  </a:solidFill>
                </a:rPr>
                <a:t>494,000           </a:t>
              </a:r>
              <a:endParaRPr lang="en-US" altLang="en-US" sz="2800" dirty="0">
                <a:solidFill>
                  <a:prstClr val="black"/>
                </a:solidFill>
              </a:endParaRPr>
            </a:p>
            <a:p>
              <a:pPr defTabSz="457200">
                <a:spcBef>
                  <a:spcPct val="0"/>
                </a:spcBef>
              </a:pPr>
              <a:r>
                <a:rPr lang="en-US" altLang="en-US" sz="2800" dirty="0" smtClean="0">
                  <a:solidFill>
                    <a:prstClr val="black"/>
                  </a:solidFill>
                </a:rPr>
                <a:t>(</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17,000 </a:t>
              </a:r>
              <a:r>
                <a:rPr lang="en-US" altLang="en-US" sz="2800" dirty="0">
                  <a:solidFill>
                    <a:prstClr val="black"/>
                  </a:solidFill>
                </a:rPr>
                <a:t>+ </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20,000</a:t>
              </a:r>
              <a:r>
                <a:rPr lang="en-US" altLang="en-US" sz="2800" dirty="0">
                  <a:solidFill>
                    <a:prstClr val="black"/>
                  </a:solidFill>
                </a:rPr>
                <a:t>) ÷ 2</a:t>
              </a:r>
            </a:p>
          </p:txBody>
        </p:sp>
        <p:sp>
          <p:nvSpPr>
            <p:cNvPr id="45067" name="Rectangle 11"/>
            <p:cNvSpPr>
              <a:spLocks noChangeArrowheads="1"/>
            </p:cNvSpPr>
            <p:nvPr/>
          </p:nvSpPr>
          <p:spPr bwMode="auto">
            <a:xfrm>
              <a:off x="561" y="2241"/>
              <a:ext cx="1230" cy="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dirty="0">
                  <a:solidFill>
                    <a:prstClr val="black"/>
                  </a:solidFill>
                </a:rPr>
                <a:t>Accounts Receivable</a:t>
              </a:r>
            </a:p>
            <a:p>
              <a:pPr defTabSz="457200">
                <a:spcBef>
                  <a:spcPct val="0"/>
                </a:spcBef>
              </a:pPr>
              <a:r>
                <a:rPr lang="en-US" altLang="en-US" sz="2800" dirty="0">
                  <a:solidFill>
                    <a:prstClr val="black"/>
                  </a:solidFill>
                </a:rPr>
                <a:t>Turnover</a:t>
              </a:r>
            </a:p>
          </p:txBody>
        </p:sp>
        <p:sp>
          <p:nvSpPr>
            <p:cNvPr id="45068" name="Rectangle 12"/>
            <p:cNvSpPr>
              <a:spLocks noChangeArrowheads="1"/>
            </p:cNvSpPr>
            <p:nvPr/>
          </p:nvSpPr>
          <p:spPr bwMode="auto">
            <a:xfrm>
              <a:off x="1761" y="2471"/>
              <a:ext cx="270"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50000"/>
                </a:spcBef>
              </a:pPr>
              <a:r>
                <a:rPr lang="en-US" altLang="en-US" sz="2800">
                  <a:solidFill>
                    <a:prstClr val="black"/>
                  </a:solidFill>
                </a:rPr>
                <a:t>=</a:t>
              </a:r>
            </a:p>
          </p:txBody>
        </p:sp>
      </p:grpSp>
      <p:sp>
        <p:nvSpPr>
          <p:cNvPr id="45070" name="Rectangle 14"/>
          <p:cNvSpPr>
            <a:spLocks noChangeArrowheads="1"/>
          </p:cNvSpPr>
          <p:nvPr/>
        </p:nvSpPr>
        <p:spPr bwMode="auto">
          <a:xfrm>
            <a:off x="3490415" y="4795695"/>
            <a:ext cx="5064125" cy="1382430"/>
          </a:xfrm>
          <a:prstGeom prst="rect">
            <a:avLst/>
          </a:prstGeom>
          <a:solidFill>
            <a:schemeClr val="accent3">
              <a:lumMod val="40000"/>
              <a:lumOff val="60000"/>
            </a:schemeClr>
          </a:solidFill>
          <a:ln w="57150" cmpd="thinThick">
            <a:solidFill>
              <a:srgbClr val="00279F"/>
            </a:solidFill>
            <a:miter lim="800000"/>
            <a:headEnd/>
            <a:tailEnd/>
          </a:ln>
          <a:effectLst/>
          <a:extLst/>
        </p:spPr>
        <p:txBody>
          <a:bodyPr lIns="90488" tIns="44450" rIns="90488" bIns="44450">
            <a:spAutoFit/>
          </a:bodyPr>
          <a:lstStyle/>
          <a:p>
            <a:pPr defTabSz="457200">
              <a:spcBef>
                <a:spcPct val="0"/>
              </a:spcBef>
            </a:pPr>
            <a:r>
              <a:rPr lang="en-US" altLang="en-US" sz="2800" dirty="0">
                <a:solidFill>
                  <a:prstClr val="black"/>
                </a:solidFill>
              </a:rPr>
              <a:t>This ratio measures how many times a company converts its receivables into cash each year.</a:t>
            </a:r>
          </a:p>
        </p:txBody>
      </p:sp>
      <p:grpSp>
        <p:nvGrpSpPr>
          <p:cNvPr id="45082" name="Group 26"/>
          <p:cNvGrpSpPr>
            <a:grpSpLocks/>
          </p:cNvGrpSpPr>
          <p:nvPr/>
        </p:nvGrpSpPr>
        <p:grpSpPr bwMode="auto">
          <a:xfrm>
            <a:off x="8208465" y="302124"/>
            <a:ext cx="3733800" cy="1931988"/>
            <a:chOff x="3312" y="1008"/>
            <a:chExt cx="2352" cy="1217"/>
          </a:xfrm>
        </p:grpSpPr>
        <p:sp>
          <p:nvSpPr>
            <p:cNvPr id="45080" name="Line 24"/>
            <p:cNvSpPr>
              <a:spLocks noChangeShapeType="1"/>
            </p:cNvSpPr>
            <p:nvPr/>
          </p:nvSpPr>
          <p:spPr bwMode="auto">
            <a:xfrm flipH="1">
              <a:off x="4347" y="1488"/>
              <a:ext cx="549" cy="737"/>
            </a:xfrm>
            <a:prstGeom prst="line">
              <a:avLst/>
            </a:prstGeom>
            <a:noFill/>
            <a:ln w="381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endParaRPr lang="en-IN" sz="2800">
                <a:solidFill>
                  <a:prstClr val="black"/>
                </a:solidFill>
              </a:endParaRPr>
            </a:p>
          </p:txBody>
        </p:sp>
        <p:sp>
          <p:nvSpPr>
            <p:cNvPr id="45078" name="Rectangle 22"/>
            <p:cNvSpPr>
              <a:spLocks noChangeArrowheads="1"/>
            </p:cNvSpPr>
            <p:nvPr/>
          </p:nvSpPr>
          <p:spPr bwMode="auto">
            <a:xfrm>
              <a:off x="3312" y="1008"/>
              <a:ext cx="2352" cy="599"/>
            </a:xfrm>
            <a:prstGeom prst="rect">
              <a:avLst/>
            </a:prstGeom>
            <a:solidFill>
              <a:schemeClr val="accent3">
                <a:lumMod val="40000"/>
                <a:lumOff val="60000"/>
              </a:schemeClr>
            </a:solidFill>
            <a:ln w="57150" cmpd="thinThick">
              <a:solidFill>
                <a:srgbClr val="00279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dirty="0">
                  <a:solidFill>
                    <a:prstClr val="black"/>
                  </a:solidFill>
                </a:rPr>
                <a:t>Average, net accounts </a:t>
              </a:r>
              <a:br>
                <a:rPr lang="en-US" altLang="en-US" sz="2800" dirty="0">
                  <a:solidFill>
                    <a:prstClr val="black"/>
                  </a:solidFill>
                </a:rPr>
              </a:br>
              <a:r>
                <a:rPr lang="en-US" altLang="en-US" sz="2800" dirty="0">
                  <a:solidFill>
                    <a:prstClr val="black"/>
                  </a:solidFill>
                </a:rPr>
                <a:t>receivable</a:t>
              </a:r>
            </a:p>
          </p:txBody>
        </p:sp>
      </p:grpSp>
      <p:grpSp>
        <p:nvGrpSpPr>
          <p:cNvPr id="45081" name="Group 25"/>
          <p:cNvGrpSpPr>
            <a:grpSpLocks/>
          </p:cNvGrpSpPr>
          <p:nvPr/>
        </p:nvGrpSpPr>
        <p:grpSpPr bwMode="auto">
          <a:xfrm>
            <a:off x="3581403" y="352457"/>
            <a:ext cx="3873500" cy="1509713"/>
            <a:chOff x="624" y="1022"/>
            <a:chExt cx="2440" cy="951"/>
          </a:xfrm>
          <a:solidFill>
            <a:schemeClr val="accent3">
              <a:lumMod val="40000"/>
              <a:lumOff val="60000"/>
            </a:schemeClr>
          </a:solidFill>
        </p:grpSpPr>
        <p:sp>
          <p:nvSpPr>
            <p:cNvPr id="45077" name="Rectangle 21"/>
            <p:cNvSpPr>
              <a:spLocks noChangeArrowheads="1"/>
            </p:cNvSpPr>
            <p:nvPr/>
          </p:nvSpPr>
          <p:spPr bwMode="auto">
            <a:xfrm>
              <a:off x="624" y="1022"/>
              <a:ext cx="1872" cy="328"/>
            </a:xfrm>
            <a:prstGeom prst="rect">
              <a:avLst/>
            </a:prstGeom>
            <a:grpFill/>
            <a:ln w="57150" cmpd="thinThick">
              <a:solidFill>
                <a:srgbClr val="00279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dirty="0">
                  <a:solidFill>
                    <a:prstClr val="black"/>
                  </a:solidFill>
                </a:rPr>
                <a:t>Net, credit sales</a:t>
              </a:r>
            </a:p>
          </p:txBody>
        </p:sp>
        <p:sp>
          <p:nvSpPr>
            <p:cNvPr id="45079" name="Line 23"/>
            <p:cNvSpPr>
              <a:spLocks noChangeShapeType="1"/>
            </p:cNvSpPr>
            <p:nvPr/>
          </p:nvSpPr>
          <p:spPr bwMode="auto">
            <a:xfrm>
              <a:off x="2496" y="1152"/>
              <a:ext cx="568" cy="821"/>
            </a:xfrm>
            <a:prstGeom prst="line">
              <a:avLst/>
            </a:prstGeom>
            <a:grpFill/>
            <a:ln w="38100">
              <a:solidFill>
                <a:schemeClr val="bg2"/>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endParaRPr lang="en-IN" sz="2800">
                <a:solidFill>
                  <a:prstClr val="black"/>
                </a:solidFill>
              </a:endParaRPr>
            </a:p>
          </p:txBody>
        </p:sp>
      </p:grpSp>
      <p:graphicFrame>
        <p:nvGraphicFramePr>
          <p:cNvPr id="24" name="Object 23"/>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6243"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5" name="Picture 24"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005152361"/>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5" fill="hold" nodeType="afterEffect">
                                  <p:stCondLst>
                                    <p:cond delay="0"/>
                                  </p:stCondLst>
                                  <p:childTnLst>
                                    <p:set>
                                      <p:cBhvr>
                                        <p:cTn id="6" dur="1" fill="hold">
                                          <p:stCondLst>
                                            <p:cond delay="0"/>
                                          </p:stCondLst>
                                        </p:cTn>
                                        <p:tgtEl>
                                          <p:spTgt spid="45064"/>
                                        </p:tgtEl>
                                        <p:attrNameLst>
                                          <p:attrName>style.visibility</p:attrName>
                                        </p:attrNameLst>
                                      </p:cBhvr>
                                      <p:to>
                                        <p:strVal val="visible"/>
                                      </p:to>
                                    </p:set>
                                    <p:animEffect transition="in" filter="checkerboard(down)">
                                      <p:cBhvr>
                                        <p:cTn id="7" dur="500"/>
                                        <p:tgtEl>
                                          <p:spTgt spid="450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5070"/>
                                        </p:tgtEl>
                                        <p:attrNameLst>
                                          <p:attrName>style.visibility</p:attrName>
                                        </p:attrNameLst>
                                      </p:cBhvr>
                                      <p:to>
                                        <p:strVal val="visible"/>
                                      </p:to>
                                    </p:set>
                                    <p:animEffect transition="in" filter="wipe(left)">
                                      <p:cBhvr>
                                        <p:cTn id="12" dur="500"/>
                                        <p:tgtEl>
                                          <p:spTgt spid="4507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nodeType="clickEffect">
                                  <p:stCondLst>
                                    <p:cond delay="0"/>
                                  </p:stCondLst>
                                  <p:childTnLst>
                                    <p:set>
                                      <p:cBhvr>
                                        <p:cTn id="16" dur="1" fill="hold">
                                          <p:stCondLst>
                                            <p:cond delay="0"/>
                                          </p:stCondLst>
                                        </p:cTn>
                                        <p:tgtEl>
                                          <p:spTgt spid="45081"/>
                                        </p:tgtEl>
                                        <p:attrNameLst>
                                          <p:attrName>style.visibility</p:attrName>
                                        </p:attrNameLst>
                                      </p:cBhvr>
                                      <p:to>
                                        <p:strVal val="visible"/>
                                      </p:to>
                                    </p:set>
                                    <p:animEffect transition="in" filter="strips(downRight)">
                                      <p:cBhvr>
                                        <p:cTn id="17" dur="500"/>
                                        <p:tgtEl>
                                          <p:spTgt spid="4508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45082"/>
                                        </p:tgtEl>
                                        <p:attrNameLst>
                                          <p:attrName>style.visibility</p:attrName>
                                        </p:attrNameLst>
                                      </p:cBhvr>
                                      <p:to>
                                        <p:strVal val="visible"/>
                                      </p:to>
                                    </p:set>
                                    <p:animEffect transition="in" filter="strips(downLeft)">
                                      <p:cBhvr>
                                        <p:cTn id="22" dur="500"/>
                                        <p:tgtEl>
                                          <p:spTgt spid="4508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45069"/>
                                        </p:tgtEl>
                                        <p:attrNameLst>
                                          <p:attrName>style.visibility</p:attrName>
                                        </p:attrNameLst>
                                      </p:cBhvr>
                                      <p:to>
                                        <p:strVal val="visible"/>
                                      </p:to>
                                    </p:set>
                                    <p:animEffect transition="in" filter="wipe(left)">
                                      <p:cBhvr>
                                        <p:cTn id="27" dur="500"/>
                                        <p:tgtEl>
                                          <p:spTgt spid="45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70" grpId="0" animBg="1"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Number of Days’ Sales</a:t>
            </a:r>
            <a:br>
              <a:rPr lang="en-US" altLang="en-US" sz="4400" dirty="0">
                <a:solidFill>
                  <a:schemeClr val="tx1"/>
                </a:solidFill>
              </a:rPr>
            </a:br>
            <a:r>
              <a:rPr lang="en-US" altLang="en-US" sz="4400" dirty="0">
                <a:solidFill>
                  <a:schemeClr val="tx1"/>
                </a:solidFill>
              </a:rPr>
              <a:t>in Accounts Receivable</a:t>
            </a:r>
          </a:p>
        </p:txBody>
      </p:sp>
      <p:sp>
        <p:nvSpPr>
          <p:cNvPr id="123915" name="Rectangle 11"/>
          <p:cNvSpPr>
            <a:spLocks noGrp="1" noChangeArrowheads="1"/>
          </p:cNvSpPr>
          <p:nvPr>
            <p:ph idx="1"/>
          </p:nvPr>
        </p:nvSpPr>
        <p:spPr>
          <a:xfrm>
            <a:off x="3517710" y="414836"/>
            <a:ext cx="8185150" cy="838200"/>
          </a:xfrm>
          <a:noFill/>
          <a:ln/>
        </p:spPr>
        <p:txBody>
          <a:bodyPr>
            <a:normAutofit/>
          </a:bodyPr>
          <a:lstStyle/>
          <a:p>
            <a:pPr algn="ctr">
              <a:buFont typeface="Monotype Sorts" pitchFamily="2" charset="2"/>
              <a:buNone/>
            </a:pPr>
            <a:r>
              <a:rPr lang="en-US" altLang="en-US" sz="4800" u="sng">
                <a:solidFill>
                  <a:srgbClr val="247C18"/>
                </a:solidFill>
                <a:effectLst>
                  <a:outerShdw blurRad="38100" dist="38100" dir="2700000" algn="tl">
                    <a:srgbClr val="000000"/>
                  </a:outerShdw>
                </a:effectLst>
              </a:rPr>
              <a:t>#4</a:t>
            </a:r>
            <a:endParaRPr lang="en-US" altLang="en-US" sz="4800">
              <a:solidFill>
                <a:srgbClr val="247C18"/>
              </a:solidFill>
              <a:effectLst>
                <a:outerShdw blurRad="38100" dist="38100" dir="2700000" algn="tl">
                  <a:srgbClr val="000000"/>
                </a:outerShdw>
              </a:effectLst>
            </a:endParaRPr>
          </a:p>
        </p:txBody>
      </p:sp>
      <p:sp>
        <p:nvSpPr>
          <p:cNvPr id="123907" name="Rectangle 3"/>
          <p:cNvSpPr>
            <a:spLocks noChangeArrowheads="1"/>
          </p:cNvSpPr>
          <p:nvPr/>
        </p:nvSpPr>
        <p:spPr bwMode="auto">
          <a:xfrm>
            <a:off x="4057461" y="4640217"/>
            <a:ext cx="5064125" cy="1382430"/>
          </a:xfrm>
          <a:prstGeom prst="rect">
            <a:avLst/>
          </a:prstGeom>
          <a:solidFill>
            <a:srgbClr val="FCFEB9"/>
          </a:solidFill>
          <a:ln w="57150" cmpd="thinThick">
            <a:solidFill>
              <a:srgbClr val="4C2E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dirty="0">
                <a:solidFill>
                  <a:srgbClr val="4C2E00"/>
                </a:solidFill>
              </a:rPr>
              <a:t>Measures, on average, how many days it takes to collect an account receivable. </a:t>
            </a:r>
          </a:p>
        </p:txBody>
      </p:sp>
      <p:sp>
        <p:nvSpPr>
          <p:cNvPr id="123908" name="Rectangle 4"/>
          <p:cNvSpPr>
            <a:spLocks noChangeArrowheads="1"/>
          </p:cNvSpPr>
          <p:nvPr/>
        </p:nvSpPr>
        <p:spPr bwMode="auto">
          <a:xfrm>
            <a:off x="3951099" y="1100637"/>
            <a:ext cx="2257425" cy="1382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a:solidFill>
                  <a:prstClr val="black"/>
                </a:solidFill>
              </a:rPr>
              <a:t>Days’ Sales</a:t>
            </a:r>
          </a:p>
          <a:p>
            <a:pPr defTabSz="457200">
              <a:spcBef>
                <a:spcPct val="0"/>
              </a:spcBef>
            </a:pPr>
            <a:r>
              <a:rPr lang="en-US" altLang="en-US" sz="2800">
                <a:solidFill>
                  <a:prstClr val="black"/>
                </a:solidFill>
              </a:rPr>
              <a:t>in Accounts</a:t>
            </a:r>
          </a:p>
          <a:p>
            <a:pPr defTabSz="457200">
              <a:spcBef>
                <a:spcPct val="0"/>
              </a:spcBef>
            </a:pPr>
            <a:r>
              <a:rPr lang="en-US" altLang="en-US" sz="2800">
                <a:solidFill>
                  <a:prstClr val="black"/>
                </a:solidFill>
              </a:rPr>
              <a:t>Receivables</a:t>
            </a:r>
          </a:p>
        </p:txBody>
      </p:sp>
      <p:sp>
        <p:nvSpPr>
          <p:cNvPr id="123909" name="Rectangle 5"/>
          <p:cNvSpPr>
            <a:spLocks noChangeArrowheads="1"/>
          </p:cNvSpPr>
          <p:nvPr/>
        </p:nvSpPr>
        <p:spPr bwMode="auto">
          <a:xfrm>
            <a:off x="6160899" y="1465762"/>
            <a:ext cx="428625" cy="5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50000"/>
              </a:spcBef>
            </a:pPr>
            <a:r>
              <a:rPr lang="en-US" altLang="en-US" sz="2800">
                <a:solidFill>
                  <a:prstClr val="black"/>
                </a:solidFill>
              </a:rPr>
              <a:t>=</a:t>
            </a:r>
          </a:p>
        </p:txBody>
      </p:sp>
      <p:sp>
        <p:nvSpPr>
          <p:cNvPr id="123910" name="Rectangle 6"/>
          <p:cNvSpPr>
            <a:spLocks noChangeArrowheads="1"/>
          </p:cNvSpPr>
          <p:nvPr/>
        </p:nvSpPr>
        <p:spPr bwMode="auto">
          <a:xfrm>
            <a:off x="6645086" y="1283199"/>
            <a:ext cx="4542591" cy="95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a:solidFill>
                  <a:prstClr val="black"/>
                </a:solidFill>
              </a:rPr>
              <a:t>                  365 Days                  </a:t>
            </a:r>
            <a:endParaRPr lang="en-US" altLang="en-US" sz="2800">
              <a:solidFill>
                <a:prstClr val="black"/>
              </a:solidFill>
            </a:endParaRPr>
          </a:p>
          <a:p>
            <a:pPr defTabSz="457200">
              <a:spcBef>
                <a:spcPct val="0"/>
              </a:spcBef>
            </a:pPr>
            <a:r>
              <a:rPr lang="en-US" altLang="en-US" sz="2800">
                <a:solidFill>
                  <a:prstClr val="black"/>
                </a:solidFill>
              </a:rPr>
              <a:t>Accounts Receivable Turnover</a:t>
            </a:r>
          </a:p>
        </p:txBody>
      </p:sp>
      <p:grpSp>
        <p:nvGrpSpPr>
          <p:cNvPr id="123916" name="Group 12"/>
          <p:cNvGrpSpPr>
            <a:grpSpLocks/>
          </p:cNvGrpSpPr>
          <p:nvPr/>
        </p:nvGrpSpPr>
        <p:grpSpPr bwMode="auto">
          <a:xfrm>
            <a:off x="4048506" y="2818627"/>
            <a:ext cx="7000876" cy="1382714"/>
            <a:chOff x="609" y="2433"/>
            <a:chExt cx="4410" cy="871"/>
          </a:xfrm>
        </p:grpSpPr>
        <p:sp>
          <p:nvSpPr>
            <p:cNvPr id="123911" name="Rectangle 7"/>
            <p:cNvSpPr>
              <a:spLocks noChangeArrowheads="1"/>
            </p:cNvSpPr>
            <p:nvPr/>
          </p:nvSpPr>
          <p:spPr bwMode="auto">
            <a:xfrm>
              <a:off x="3707" y="2711"/>
              <a:ext cx="1312"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  13.67 days</a:t>
              </a:r>
            </a:p>
          </p:txBody>
        </p:sp>
        <p:sp>
          <p:nvSpPr>
            <p:cNvPr id="123912" name="Rectangle 8"/>
            <p:cNvSpPr>
              <a:spLocks noChangeArrowheads="1"/>
            </p:cNvSpPr>
            <p:nvPr/>
          </p:nvSpPr>
          <p:spPr bwMode="auto">
            <a:xfrm>
              <a:off x="2001" y="2663"/>
              <a:ext cx="270"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50000"/>
                </a:spcBef>
              </a:pPr>
              <a:r>
                <a:rPr lang="en-US" altLang="en-US" sz="2800" dirty="0">
                  <a:solidFill>
                    <a:prstClr val="black"/>
                  </a:solidFill>
                </a:rPr>
                <a:t>=</a:t>
              </a:r>
            </a:p>
          </p:txBody>
        </p:sp>
        <p:sp>
          <p:nvSpPr>
            <p:cNvPr id="123913" name="Rectangle 9"/>
            <p:cNvSpPr>
              <a:spLocks noChangeArrowheads="1"/>
            </p:cNvSpPr>
            <p:nvPr/>
          </p:nvSpPr>
          <p:spPr bwMode="auto">
            <a:xfrm>
              <a:off x="2370" y="2548"/>
              <a:ext cx="1253"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a:solidFill>
                    <a:prstClr val="black"/>
                  </a:solidFill>
                </a:rPr>
                <a:t>   365 Days   </a:t>
              </a:r>
              <a:endParaRPr lang="en-US" altLang="en-US" sz="2800">
                <a:solidFill>
                  <a:prstClr val="black"/>
                </a:solidFill>
              </a:endParaRPr>
            </a:p>
            <a:p>
              <a:pPr defTabSz="457200">
                <a:spcBef>
                  <a:spcPct val="0"/>
                </a:spcBef>
              </a:pPr>
              <a:r>
                <a:rPr lang="en-US" altLang="en-US" sz="2800">
                  <a:solidFill>
                    <a:prstClr val="black"/>
                  </a:solidFill>
                </a:rPr>
                <a:t>26.70 Times</a:t>
              </a:r>
            </a:p>
          </p:txBody>
        </p:sp>
        <p:sp>
          <p:nvSpPr>
            <p:cNvPr id="123914" name="Rectangle 10"/>
            <p:cNvSpPr>
              <a:spLocks noChangeArrowheads="1"/>
            </p:cNvSpPr>
            <p:nvPr/>
          </p:nvSpPr>
          <p:spPr bwMode="auto">
            <a:xfrm>
              <a:off x="609" y="2433"/>
              <a:ext cx="1422" cy="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a:solidFill>
                    <a:prstClr val="black"/>
                  </a:solidFill>
                </a:rPr>
                <a:t>Days’ Sales</a:t>
              </a:r>
            </a:p>
            <a:p>
              <a:pPr defTabSz="457200">
                <a:spcBef>
                  <a:spcPct val="0"/>
                </a:spcBef>
              </a:pPr>
              <a:r>
                <a:rPr lang="en-US" altLang="en-US" sz="2800">
                  <a:solidFill>
                    <a:prstClr val="black"/>
                  </a:solidFill>
                </a:rPr>
                <a:t>in Accounts</a:t>
              </a:r>
            </a:p>
            <a:p>
              <a:pPr defTabSz="457200">
                <a:spcBef>
                  <a:spcPct val="0"/>
                </a:spcBef>
              </a:pPr>
              <a:r>
                <a:rPr lang="en-US" altLang="en-US" sz="2800">
                  <a:solidFill>
                    <a:prstClr val="black"/>
                  </a:solidFill>
                </a:rPr>
                <a:t>Receivables</a:t>
              </a:r>
            </a:p>
          </p:txBody>
        </p:sp>
      </p:grpSp>
      <p:pic>
        <p:nvPicPr>
          <p:cNvPr id="123926" name="Picture 22" descr="C:\AAA-temp\Calndr.bmp"/>
          <p:cNvPicPr>
            <a:picLocks noChangeAspect="1" noChangeArrowheads="1"/>
          </p:cNvPicPr>
          <p:nvPr/>
        </p:nvPicPr>
        <p:blipFill>
          <a:blip r:embed="rId3">
            <a:clrChange>
              <a:clrFrom>
                <a:srgbClr val="C6F9F9"/>
              </a:clrFrom>
              <a:clrTo>
                <a:srgbClr val="C6F9F9">
                  <a:alpha val="0"/>
                </a:srgbClr>
              </a:clrTo>
            </a:clrChange>
            <a:extLst>
              <a:ext uri="{28A0092B-C50C-407E-A947-70E740481C1C}">
                <a14:useLocalDpi xmlns:a14="http://schemas.microsoft.com/office/drawing/2010/main" val="0"/>
              </a:ext>
            </a:extLst>
          </a:blip>
          <a:srcRect/>
          <a:stretch>
            <a:fillRect/>
          </a:stretch>
        </p:blipFill>
        <p:spPr bwMode="auto">
          <a:xfrm>
            <a:off x="9910575" y="3980872"/>
            <a:ext cx="1943100" cy="26431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Object 1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7242"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8" name="Picture 1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28361847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123926"/>
                                        </p:tgtEl>
                                        <p:attrNameLst>
                                          <p:attrName>style.visibility</p:attrName>
                                        </p:attrNameLst>
                                      </p:cBhvr>
                                      <p:to>
                                        <p:strVal val="visible"/>
                                      </p:to>
                                    </p:set>
                                    <p:anim calcmode="lin" valueType="num">
                                      <p:cBhvr additive="base">
                                        <p:cTn id="7" dur="500" fill="hold"/>
                                        <p:tgtEl>
                                          <p:spTgt spid="123926"/>
                                        </p:tgtEl>
                                        <p:attrNameLst>
                                          <p:attrName>ppt_x</p:attrName>
                                        </p:attrNameLst>
                                      </p:cBhvr>
                                      <p:tavLst>
                                        <p:tav tm="0">
                                          <p:val>
                                            <p:strVal val="1+#ppt_w/2"/>
                                          </p:val>
                                        </p:tav>
                                        <p:tav tm="100000">
                                          <p:val>
                                            <p:strVal val="#ppt_x"/>
                                          </p:val>
                                        </p:tav>
                                      </p:tavLst>
                                    </p:anim>
                                    <p:anim calcmode="lin" valueType="num">
                                      <p:cBhvr additive="base">
                                        <p:cTn id="8" dur="500" fill="hold"/>
                                        <p:tgtEl>
                                          <p:spTgt spid="12392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23907"/>
                                        </p:tgtEl>
                                        <p:attrNameLst>
                                          <p:attrName>style.visibility</p:attrName>
                                        </p:attrNameLst>
                                      </p:cBhvr>
                                      <p:to>
                                        <p:strVal val="visible"/>
                                      </p:to>
                                    </p:set>
                                    <p:animEffect transition="in" filter="wipe(left)">
                                      <p:cBhvr>
                                        <p:cTn id="13" dur="500"/>
                                        <p:tgtEl>
                                          <p:spTgt spid="12390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8" fill="hold" nodeType="clickEffect">
                                  <p:stCondLst>
                                    <p:cond delay="0"/>
                                  </p:stCondLst>
                                  <p:childTnLst>
                                    <p:set>
                                      <p:cBhvr>
                                        <p:cTn id="17" dur="1" fill="hold">
                                          <p:stCondLst>
                                            <p:cond delay="0"/>
                                          </p:stCondLst>
                                        </p:cTn>
                                        <p:tgtEl>
                                          <p:spTgt spid="123916"/>
                                        </p:tgtEl>
                                        <p:attrNameLst>
                                          <p:attrName>style.visibility</p:attrName>
                                        </p:attrNameLst>
                                      </p:cBhvr>
                                      <p:to>
                                        <p:strVal val="visible"/>
                                      </p:to>
                                    </p:set>
                                    <p:animEffect transition="in" filter="wipe(left)">
                                      <p:cBhvr>
                                        <p:cTn id="18" dur="500"/>
                                        <p:tgtEl>
                                          <p:spTgt spid="123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18" y="2204864"/>
            <a:ext cx="2595145" cy="1872208"/>
          </a:xfrm>
        </p:spPr>
        <p:txBody>
          <a:bodyPr>
            <a:normAutofit fontScale="90000"/>
          </a:bodyPr>
          <a:lstStyle/>
          <a:p>
            <a:r>
              <a:rPr lang="en-IN" dirty="0">
                <a:solidFill>
                  <a:schemeClr val="tx1"/>
                </a:solidFill>
              </a:rPr>
              <a:t>PURPOSES OF ANALYTICAL PROCEDURES</a:t>
            </a:r>
          </a:p>
        </p:txBody>
      </p:sp>
      <p:sp>
        <p:nvSpPr>
          <p:cNvPr id="3" name="Content Placeholder 2"/>
          <p:cNvSpPr>
            <a:spLocks noGrp="1"/>
          </p:cNvSpPr>
          <p:nvPr>
            <p:ph idx="1"/>
          </p:nvPr>
        </p:nvSpPr>
        <p:spPr>
          <a:xfrm>
            <a:off x="3575720" y="757031"/>
            <a:ext cx="7199784" cy="5624297"/>
          </a:xfrm>
        </p:spPr>
        <p:txBody>
          <a:bodyPr>
            <a:noAutofit/>
          </a:bodyPr>
          <a:lstStyle/>
          <a:p>
            <a:pPr marL="0" indent="0">
              <a:lnSpc>
                <a:spcPct val="170000"/>
              </a:lnSpc>
              <a:buNone/>
            </a:pPr>
            <a:r>
              <a:rPr lang="en-IN" sz="1800" b="1" dirty="0" smtClean="0"/>
              <a:t>Substantive </a:t>
            </a:r>
            <a:r>
              <a:rPr lang="en-IN" sz="1800" b="1" dirty="0"/>
              <a:t>analytical procedures</a:t>
            </a:r>
          </a:p>
          <a:p>
            <a:pPr marL="0" indent="0">
              <a:lnSpc>
                <a:spcPct val="170000"/>
              </a:lnSpc>
              <a:buNone/>
            </a:pPr>
            <a:r>
              <a:rPr lang="en-IN" sz="1800" dirty="0"/>
              <a:t>Analytical procedures are used as substantive procedures when the auditor considers that the use of analytical procedures can be more effective or efficient than tests of details in reducing the risk of material misstatements at the assertion level to an acceptably low level.</a:t>
            </a:r>
          </a:p>
          <a:p>
            <a:pPr marL="0" indent="0">
              <a:lnSpc>
                <a:spcPct val="170000"/>
              </a:lnSpc>
              <a:buNone/>
            </a:pPr>
            <a:r>
              <a:rPr lang="en-IN" sz="1800" b="1" dirty="0"/>
              <a:t>Final analytical review (required by </a:t>
            </a:r>
            <a:r>
              <a:rPr lang="en-IN" sz="1800" b="1" dirty="0">
                <a:hlinkClick r:id="rId3" action="ppaction://hlinkfile"/>
              </a:rPr>
              <a:t>ISA </a:t>
            </a:r>
            <a:r>
              <a:rPr lang="en-IN" sz="1800" b="1" dirty="0" smtClean="0">
                <a:hlinkClick r:id="rId3" action="ppaction://hlinkfile"/>
              </a:rPr>
              <a:t>520/ISSAI 520</a:t>
            </a:r>
            <a:r>
              <a:rPr lang="en-IN" sz="1800" b="1" dirty="0" smtClean="0"/>
              <a:t>)</a:t>
            </a:r>
            <a:endParaRPr lang="en-IN" sz="1800" b="1" dirty="0"/>
          </a:p>
          <a:p>
            <a:pPr marL="0" indent="0">
              <a:lnSpc>
                <a:spcPct val="170000"/>
              </a:lnSpc>
              <a:buNone/>
            </a:pPr>
            <a:r>
              <a:rPr lang="en-IN" sz="1800" dirty="0"/>
              <a:t>Analytical procedures are performed as an overall review of the financial statements at the end of the audit to assess whether they are consistent with the auditor’s understanding of the entity. Final analytical procedures are not conducted to obtain additional substantive assurance. If irregularities are found, risk assessment should be performed again to consider any additional audit procedures are necessary.</a:t>
            </a:r>
          </a:p>
          <a:p>
            <a:pPr marL="0" indent="0">
              <a:lnSpc>
                <a:spcPct val="170000"/>
              </a:lnSpc>
              <a:buNone/>
            </a:pPr>
            <a:endParaRPr lang="en-IN" sz="1800" dirty="0"/>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4818"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110671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Inventory Turnover</a:t>
            </a:r>
          </a:p>
        </p:txBody>
      </p:sp>
      <p:sp>
        <p:nvSpPr>
          <p:cNvPr id="47121" name="Rectangle 17"/>
          <p:cNvSpPr>
            <a:spLocks noGrp="1" noChangeArrowheads="1"/>
          </p:cNvSpPr>
          <p:nvPr>
            <p:ph idx="1"/>
          </p:nvPr>
        </p:nvSpPr>
        <p:spPr>
          <a:xfrm>
            <a:off x="3435824" y="236532"/>
            <a:ext cx="8185150" cy="838200"/>
          </a:xfrm>
          <a:noFill/>
          <a:ln/>
        </p:spPr>
        <p:txBody>
          <a:bodyPr>
            <a:normAutofit/>
          </a:bodyPr>
          <a:lstStyle/>
          <a:p>
            <a:pPr algn="ctr">
              <a:buFont typeface="Monotype Sorts" pitchFamily="2" charset="2"/>
              <a:buNone/>
            </a:pPr>
            <a:r>
              <a:rPr lang="en-US" altLang="en-US" sz="5400" u="sng" dirty="0">
                <a:solidFill>
                  <a:srgbClr val="247C18"/>
                </a:solidFill>
                <a:effectLst>
                  <a:outerShdw blurRad="38100" dist="38100" dir="2700000" algn="tl">
                    <a:srgbClr val="000000"/>
                  </a:outerShdw>
                </a:effectLst>
              </a:rPr>
              <a:t>#5</a:t>
            </a:r>
            <a:endParaRPr lang="en-US" altLang="en-US" sz="5400" dirty="0">
              <a:solidFill>
                <a:srgbClr val="247C18"/>
              </a:solidFill>
              <a:effectLst>
                <a:outerShdw blurRad="38100" dist="38100" dir="2700000" algn="tl">
                  <a:srgbClr val="000000"/>
                </a:outerShdw>
              </a:effectLst>
            </a:endParaRPr>
          </a:p>
        </p:txBody>
      </p:sp>
      <p:grpSp>
        <p:nvGrpSpPr>
          <p:cNvPr id="47111" name="Group 7"/>
          <p:cNvGrpSpPr>
            <a:grpSpLocks/>
          </p:cNvGrpSpPr>
          <p:nvPr/>
        </p:nvGrpSpPr>
        <p:grpSpPr bwMode="auto">
          <a:xfrm>
            <a:off x="4541364" y="1225604"/>
            <a:ext cx="6015036" cy="1074739"/>
            <a:chOff x="1041" y="1434"/>
            <a:chExt cx="3789" cy="677"/>
          </a:xfrm>
        </p:grpSpPr>
        <p:sp>
          <p:nvSpPr>
            <p:cNvPr id="47108" name="Rectangle 4"/>
            <p:cNvSpPr>
              <a:spLocks noChangeArrowheads="1"/>
            </p:cNvSpPr>
            <p:nvPr/>
          </p:nvSpPr>
          <p:spPr bwMode="auto">
            <a:xfrm>
              <a:off x="2623" y="1434"/>
              <a:ext cx="2207"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u="sng">
                  <a:solidFill>
                    <a:prstClr val="black"/>
                  </a:solidFill>
                </a:rPr>
                <a:t> Cost of Goods Sold </a:t>
              </a:r>
              <a:endParaRPr lang="en-US" altLang="en-US" sz="3200">
                <a:solidFill>
                  <a:prstClr val="black"/>
                </a:solidFill>
              </a:endParaRPr>
            </a:p>
            <a:p>
              <a:pPr defTabSz="457200">
                <a:spcBef>
                  <a:spcPct val="0"/>
                </a:spcBef>
              </a:pPr>
              <a:r>
                <a:rPr lang="en-US" altLang="en-US" sz="3200">
                  <a:solidFill>
                    <a:prstClr val="black"/>
                  </a:solidFill>
                </a:rPr>
                <a:t>Average Inventory</a:t>
              </a:r>
            </a:p>
          </p:txBody>
        </p:sp>
        <p:sp>
          <p:nvSpPr>
            <p:cNvPr id="47109" name="Rectangle 5"/>
            <p:cNvSpPr>
              <a:spLocks noChangeArrowheads="1"/>
            </p:cNvSpPr>
            <p:nvPr/>
          </p:nvSpPr>
          <p:spPr bwMode="auto">
            <a:xfrm>
              <a:off x="1041" y="1434"/>
              <a:ext cx="1230"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3200">
                  <a:solidFill>
                    <a:prstClr val="black"/>
                  </a:solidFill>
                </a:rPr>
                <a:t>Inventory</a:t>
              </a:r>
            </a:p>
            <a:p>
              <a:pPr defTabSz="457200">
                <a:spcBef>
                  <a:spcPct val="0"/>
                </a:spcBef>
              </a:pPr>
              <a:r>
                <a:rPr lang="en-US" altLang="en-US" sz="3200">
                  <a:solidFill>
                    <a:prstClr val="black"/>
                  </a:solidFill>
                </a:rPr>
                <a:t>Turnover</a:t>
              </a:r>
            </a:p>
          </p:txBody>
        </p:sp>
        <p:sp>
          <p:nvSpPr>
            <p:cNvPr id="47110" name="Rectangle 6"/>
            <p:cNvSpPr>
              <a:spLocks noChangeArrowheads="1"/>
            </p:cNvSpPr>
            <p:nvPr/>
          </p:nvSpPr>
          <p:spPr bwMode="auto">
            <a:xfrm>
              <a:off x="2289" y="1549"/>
              <a:ext cx="270"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50000"/>
                </a:spcBef>
              </a:pPr>
              <a:r>
                <a:rPr lang="en-US" altLang="en-US" sz="3200">
                  <a:solidFill>
                    <a:prstClr val="black"/>
                  </a:solidFill>
                </a:rPr>
                <a:t>=</a:t>
              </a:r>
            </a:p>
          </p:txBody>
        </p:sp>
      </p:grpSp>
      <p:sp>
        <p:nvSpPr>
          <p:cNvPr id="47113" name="Rectangle 9"/>
          <p:cNvSpPr>
            <a:spLocks noChangeArrowheads="1"/>
          </p:cNvSpPr>
          <p:nvPr/>
        </p:nvSpPr>
        <p:spPr bwMode="auto">
          <a:xfrm>
            <a:off x="3742900" y="4510770"/>
            <a:ext cx="5332615" cy="1567096"/>
          </a:xfrm>
          <a:prstGeom prst="rect">
            <a:avLst/>
          </a:prstGeom>
          <a:solidFill>
            <a:srgbClr val="C8FEC8"/>
          </a:solidFill>
          <a:ln w="57150" cmpd="thinThick">
            <a:solidFill>
              <a:srgbClr val="0054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a:solidFill>
                  <a:prstClr val="black"/>
                </a:solidFill>
              </a:rPr>
              <a:t>Measures the number of times</a:t>
            </a:r>
          </a:p>
          <a:p>
            <a:pPr defTabSz="457200">
              <a:spcBef>
                <a:spcPct val="0"/>
              </a:spcBef>
            </a:pPr>
            <a:r>
              <a:rPr lang="en-US" altLang="en-US" sz="3200">
                <a:solidFill>
                  <a:prstClr val="black"/>
                </a:solidFill>
              </a:rPr>
              <a:t>inventory is sold and</a:t>
            </a:r>
          </a:p>
          <a:p>
            <a:pPr defTabSz="457200">
              <a:spcBef>
                <a:spcPct val="0"/>
              </a:spcBef>
            </a:pPr>
            <a:r>
              <a:rPr lang="en-US" altLang="en-US" sz="3200">
                <a:solidFill>
                  <a:prstClr val="black"/>
                </a:solidFill>
              </a:rPr>
              <a:t>replaced during the year.</a:t>
            </a:r>
          </a:p>
        </p:txBody>
      </p:sp>
      <p:grpSp>
        <p:nvGrpSpPr>
          <p:cNvPr id="47118" name="Group 14"/>
          <p:cNvGrpSpPr>
            <a:grpSpLocks/>
          </p:cNvGrpSpPr>
          <p:nvPr/>
        </p:nvGrpSpPr>
        <p:grpSpPr bwMode="auto">
          <a:xfrm>
            <a:off x="3860099" y="2984380"/>
            <a:ext cx="8455023" cy="1074739"/>
            <a:chOff x="561" y="2298"/>
            <a:chExt cx="5326" cy="677"/>
          </a:xfrm>
        </p:grpSpPr>
        <p:sp>
          <p:nvSpPr>
            <p:cNvPr id="47114" name="Rectangle 10"/>
            <p:cNvSpPr>
              <a:spLocks noChangeArrowheads="1"/>
            </p:cNvSpPr>
            <p:nvPr/>
          </p:nvSpPr>
          <p:spPr bwMode="auto">
            <a:xfrm>
              <a:off x="4235" y="2413"/>
              <a:ext cx="1652"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a:solidFill>
                    <a:prstClr val="black"/>
                  </a:solidFill>
                </a:rPr>
                <a:t>=   12.73 times</a:t>
              </a:r>
            </a:p>
          </p:txBody>
        </p:sp>
        <p:sp>
          <p:nvSpPr>
            <p:cNvPr id="47115" name="Rectangle 11"/>
            <p:cNvSpPr>
              <a:spLocks noChangeArrowheads="1"/>
            </p:cNvSpPr>
            <p:nvPr/>
          </p:nvSpPr>
          <p:spPr bwMode="auto">
            <a:xfrm>
              <a:off x="2047" y="2298"/>
              <a:ext cx="2597"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u="sng" dirty="0">
                  <a:solidFill>
                    <a:prstClr val="black"/>
                  </a:solidFill>
                </a:rPr>
                <a:t>            </a:t>
              </a:r>
              <a:r>
                <a:rPr lang="en-US" altLang="en-US" sz="3200" u="sng" dirty="0" smtClean="0">
                  <a:solidFill>
                    <a:prstClr val="black"/>
                  </a:solidFill>
                  <a:latin typeface="Rupee Foradian" panose="020B0603030804020204" pitchFamily="34" charset="0"/>
                </a:rPr>
                <a:t>`</a:t>
              </a:r>
              <a:r>
                <a:rPr lang="en-US" altLang="en-US" sz="3200" u="sng" dirty="0" smtClean="0">
                  <a:solidFill>
                    <a:prstClr val="black"/>
                  </a:solidFill>
                </a:rPr>
                <a:t>140,000           </a:t>
              </a:r>
              <a:endParaRPr lang="en-US" altLang="en-US" sz="3200" dirty="0">
                <a:solidFill>
                  <a:prstClr val="black"/>
                </a:solidFill>
              </a:endParaRPr>
            </a:p>
            <a:p>
              <a:pPr defTabSz="457200">
                <a:spcBef>
                  <a:spcPct val="0"/>
                </a:spcBef>
              </a:pPr>
              <a:r>
                <a:rPr lang="en-US" altLang="en-US" sz="3200" dirty="0" smtClean="0">
                  <a:solidFill>
                    <a:prstClr val="black"/>
                  </a:solidFill>
                </a:rPr>
                <a:t>(</a:t>
              </a:r>
              <a:r>
                <a:rPr lang="en-US" altLang="en-US" sz="3200" dirty="0" smtClean="0">
                  <a:solidFill>
                    <a:prstClr val="black"/>
                  </a:solidFill>
                  <a:latin typeface="Rupee Foradian" panose="020B0603030804020204" pitchFamily="34" charset="0"/>
                </a:rPr>
                <a:t>`</a:t>
              </a:r>
              <a:r>
                <a:rPr lang="en-US" altLang="en-US" sz="3200" dirty="0" smtClean="0">
                  <a:solidFill>
                    <a:prstClr val="black"/>
                  </a:solidFill>
                </a:rPr>
                <a:t>10,000 </a:t>
              </a:r>
              <a:r>
                <a:rPr lang="en-US" altLang="en-US" sz="3200" dirty="0">
                  <a:solidFill>
                    <a:prstClr val="black"/>
                  </a:solidFill>
                </a:rPr>
                <a:t>+ </a:t>
              </a:r>
              <a:r>
                <a:rPr lang="en-US" altLang="en-US" sz="3200" dirty="0" smtClean="0">
                  <a:solidFill>
                    <a:prstClr val="black"/>
                  </a:solidFill>
                  <a:latin typeface="Rupee Foradian" panose="020B0603030804020204" pitchFamily="34" charset="0"/>
                </a:rPr>
                <a:t>`</a:t>
              </a:r>
              <a:r>
                <a:rPr lang="en-US" altLang="en-US" sz="3200" dirty="0" smtClean="0">
                  <a:solidFill>
                    <a:prstClr val="black"/>
                  </a:solidFill>
                </a:rPr>
                <a:t>12,000</a:t>
              </a:r>
              <a:r>
                <a:rPr lang="en-US" altLang="en-US" sz="3200" dirty="0">
                  <a:solidFill>
                    <a:prstClr val="black"/>
                  </a:solidFill>
                </a:rPr>
                <a:t>) ÷ 2</a:t>
              </a:r>
            </a:p>
          </p:txBody>
        </p:sp>
        <p:sp>
          <p:nvSpPr>
            <p:cNvPr id="47116" name="Rectangle 12"/>
            <p:cNvSpPr>
              <a:spLocks noChangeArrowheads="1"/>
            </p:cNvSpPr>
            <p:nvPr/>
          </p:nvSpPr>
          <p:spPr bwMode="auto">
            <a:xfrm>
              <a:off x="561" y="2298"/>
              <a:ext cx="1230"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3200">
                  <a:solidFill>
                    <a:prstClr val="black"/>
                  </a:solidFill>
                </a:rPr>
                <a:t>Inventory</a:t>
              </a:r>
            </a:p>
            <a:p>
              <a:pPr defTabSz="457200">
                <a:spcBef>
                  <a:spcPct val="0"/>
                </a:spcBef>
              </a:pPr>
              <a:r>
                <a:rPr lang="en-US" altLang="en-US" sz="3200">
                  <a:solidFill>
                    <a:prstClr val="black"/>
                  </a:solidFill>
                </a:rPr>
                <a:t>Turnover</a:t>
              </a:r>
            </a:p>
          </p:txBody>
        </p:sp>
        <p:sp>
          <p:nvSpPr>
            <p:cNvPr id="47117" name="Rectangle 13"/>
            <p:cNvSpPr>
              <a:spLocks noChangeArrowheads="1"/>
            </p:cNvSpPr>
            <p:nvPr/>
          </p:nvSpPr>
          <p:spPr bwMode="auto">
            <a:xfrm>
              <a:off x="1761" y="2413"/>
              <a:ext cx="270"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50000"/>
                </a:spcBef>
              </a:pPr>
              <a:r>
                <a:rPr lang="en-US" altLang="en-US" sz="3200">
                  <a:solidFill>
                    <a:prstClr val="black"/>
                  </a:solidFill>
                </a:rPr>
                <a:t>=</a:t>
              </a:r>
            </a:p>
          </p:txBody>
        </p:sp>
      </p:grpSp>
      <p:graphicFrame>
        <p:nvGraphicFramePr>
          <p:cNvPr id="47119" name="Object 15">
            <a:hlinkClick r:id="" action="ppaction://ole?verb=0"/>
          </p:cNvPr>
          <p:cNvGraphicFramePr>
            <a:graphicFrameLocks/>
          </p:cNvGraphicFramePr>
          <p:nvPr>
            <p:extLst/>
          </p:nvPr>
        </p:nvGraphicFramePr>
        <p:xfrm>
          <a:off x="9981207" y="4533904"/>
          <a:ext cx="1814513" cy="1822450"/>
        </p:xfrm>
        <a:graphic>
          <a:graphicData uri="http://schemas.openxmlformats.org/presentationml/2006/ole">
            <mc:AlternateContent xmlns:mc="http://schemas.openxmlformats.org/markup-compatibility/2006">
              <mc:Choice xmlns:v="urn:schemas-microsoft-com:vml" Requires="v">
                <p:oleObj spid="_x0000_s138290" name="Clip" r:id="rId3" imgW="3654360" imgH="3662280" progId="MS_ClipArt_Gallery.2">
                  <p:embed/>
                </p:oleObj>
              </mc:Choice>
              <mc:Fallback>
                <p:oleObj name="Clip" r:id="rId3" imgW="3654360" imgH="366228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81207" y="4533904"/>
                        <a:ext cx="1814513"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 name="Object 1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8291"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9" name="Picture 1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84803040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47119"/>
                                        </p:tgtEl>
                                        <p:attrNameLst>
                                          <p:attrName>style.visibility</p:attrName>
                                        </p:attrNameLst>
                                      </p:cBhvr>
                                      <p:to>
                                        <p:strVal val="visible"/>
                                      </p:to>
                                    </p:set>
                                    <p:anim calcmode="lin" valueType="num">
                                      <p:cBhvr>
                                        <p:cTn id="7" dur="1000" fill="hold"/>
                                        <p:tgtEl>
                                          <p:spTgt spid="47119"/>
                                        </p:tgtEl>
                                        <p:attrNameLst>
                                          <p:attrName>ppt_w</p:attrName>
                                        </p:attrNameLst>
                                      </p:cBhvr>
                                      <p:tavLst>
                                        <p:tav tm="0">
                                          <p:val>
                                            <p:fltVal val="0"/>
                                          </p:val>
                                        </p:tav>
                                        <p:tav tm="100000">
                                          <p:val>
                                            <p:strVal val="#ppt_w"/>
                                          </p:val>
                                        </p:tav>
                                      </p:tavLst>
                                    </p:anim>
                                    <p:anim calcmode="lin" valueType="num">
                                      <p:cBhvr>
                                        <p:cTn id="8" dur="1000" fill="hold"/>
                                        <p:tgtEl>
                                          <p:spTgt spid="47119"/>
                                        </p:tgtEl>
                                        <p:attrNameLst>
                                          <p:attrName>ppt_h</p:attrName>
                                        </p:attrNameLst>
                                      </p:cBhvr>
                                      <p:tavLst>
                                        <p:tav tm="0">
                                          <p:val>
                                            <p:fltVal val="0"/>
                                          </p:val>
                                        </p:tav>
                                        <p:tav tm="100000">
                                          <p:val>
                                            <p:strVal val="#ppt_h"/>
                                          </p:val>
                                        </p:tav>
                                      </p:tavLst>
                                    </p:anim>
                                    <p:anim calcmode="lin" valueType="num">
                                      <p:cBhvr>
                                        <p:cTn id="9" dur="1000" fill="hold"/>
                                        <p:tgtEl>
                                          <p:spTgt spid="4711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711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7113"/>
                                        </p:tgtEl>
                                        <p:attrNameLst>
                                          <p:attrName>style.visibility</p:attrName>
                                        </p:attrNameLst>
                                      </p:cBhvr>
                                      <p:to>
                                        <p:strVal val="visible"/>
                                      </p:to>
                                    </p:set>
                                    <p:animEffect transition="in" filter="wipe(left)">
                                      <p:cBhvr>
                                        <p:cTn id="15" dur="500"/>
                                        <p:tgtEl>
                                          <p:spTgt spid="4711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childTnLst>
                                    <p:set>
                                      <p:cBhvr>
                                        <p:cTn id="19" dur="1" fill="hold">
                                          <p:stCondLst>
                                            <p:cond delay="0"/>
                                          </p:stCondLst>
                                        </p:cTn>
                                        <p:tgtEl>
                                          <p:spTgt spid="47118"/>
                                        </p:tgtEl>
                                        <p:attrNameLst>
                                          <p:attrName>style.visibility</p:attrName>
                                        </p:attrNameLst>
                                      </p:cBhvr>
                                      <p:to>
                                        <p:strVal val="visible"/>
                                      </p:to>
                                    </p:set>
                                    <p:animEffect transition="in" filter="wipe(left)">
                                      <p:cBhvr>
                                        <p:cTn id="20" dur="500"/>
                                        <p:tgtEl>
                                          <p:spTgt spid="47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3" grpId="0" animBg="1"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55093" y="2366062"/>
            <a:ext cx="2987675" cy="1104900"/>
          </a:xfrm>
          <a:noFill/>
          <a:ln/>
        </p:spPr>
        <p:txBody>
          <a:bodyPr>
            <a:normAutofit fontScale="90000"/>
          </a:bodyPr>
          <a:lstStyle/>
          <a:p>
            <a:pPr>
              <a:lnSpc>
                <a:spcPct val="150000"/>
              </a:lnSpc>
            </a:pPr>
            <a:r>
              <a:rPr lang="en-US" altLang="en-US" sz="4400" dirty="0">
                <a:solidFill>
                  <a:schemeClr val="tx1"/>
                </a:solidFill>
              </a:rPr>
              <a:t>Equity, or Long–Term</a:t>
            </a:r>
            <a:br>
              <a:rPr lang="en-US" altLang="en-US" sz="4400" dirty="0">
                <a:solidFill>
                  <a:schemeClr val="tx1"/>
                </a:solidFill>
              </a:rPr>
            </a:br>
            <a:r>
              <a:rPr lang="en-US" altLang="en-US" sz="4400" dirty="0">
                <a:solidFill>
                  <a:schemeClr val="tx1"/>
                </a:solidFill>
              </a:rPr>
              <a:t>Solvency Ratios</a:t>
            </a:r>
          </a:p>
        </p:txBody>
      </p:sp>
      <p:sp>
        <p:nvSpPr>
          <p:cNvPr id="48131" name="Rectangle 3"/>
          <p:cNvSpPr>
            <a:spLocks noGrp="1" noChangeArrowheads="1"/>
          </p:cNvSpPr>
          <p:nvPr>
            <p:ph type="body" sz="half" idx="1"/>
          </p:nvPr>
        </p:nvSpPr>
        <p:spPr>
          <a:xfrm>
            <a:off x="4302125" y="-94563"/>
            <a:ext cx="7156450" cy="3013075"/>
          </a:xfrm>
          <a:noFill/>
          <a:ln/>
        </p:spPr>
        <p:txBody>
          <a:bodyPr/>
          <a:lstStyle/>
          <a:p>
            <a:pPr algn="ctr">
              <a:buFont typeface="Monotype Sorts" pitchFamily="2" charset="2"/>
              <a:buNone/>
            </a:pPr>
            <a:r>
              <a:rPr lang="en-US" altLang="en-US" sz="2800" dirty="0"/>
              <a:t>  This is part of the information to calculate the equity, or long-term solvency ratios of Norton Corporation.</a:t>
            </a:r>
          </a:p>
        </p:txBody>
      </p:sp>
      <p:graphicFrame>
        <p:nvGraphicFramePr>
          <p:cNvPr id="48132" name="Object 4">
            <a:hlinkClick r:id="" action="ppaction://ole?verb=0"/>
          </p:cNvPr>
          <p:cNvGraphicFramePr>
            <a:graphicFrameLocks/>
          </p:cNvGraphicFramePr>
          <p:nvPr>
            <p:extLst/>
          </p:nvPr>
        </p:nvGraphicFramePr>
        <p:xfrm>
          <a:off x="4616450" y="3102047"/>
          <a:ext cx="6527800" cy="2992437"/>
        </p:xfrm>
        <a:graphic>
          <a:graphicData uri="http://schemas.openxmlformats.org/presentationml/2006/ole">
            <mc:AlternateContent xmlns:mc="http://schemas.openxmlformats.org/markup-compatibility/2006">
              <mc:Choice xmlns:v="urn:schemas-microsoft-com:vml" Requires="v">
                <p:oleObj spid="_x0000_s139312" name="Worksheet" r:id="rId3" imgW="2238120" imgH="1076040" progId="Excel.Sheet.8">
                  <p:embed/>
                </p:oleObj>
              </mc:Choice>
              <mc:Fallback>
                <p:oleObj name="Worksheet" r:id="rId3" imgW="2238120" imgH="107604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6450" y="3102047"/>
                        <a:ext cx="6527800" cy="2992437"/>
                      </a:xfrm>
                      <a:prstGeom prst="rect">
                        <a:avLst/>
                      </a:prstGeom>
                      <a:noFill/>
                      <a:ln w="50800">
                        <a:solidFill>
                          <a:srgbClr val="4C2E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Rectangle 1"/>
          <p:cNvSpPr/>
          <p:nvPr/>
        </p:nvSpPr>
        <p:spPr>
          <a:xfrm>
            <a:off x="9526137" y="4353636"/>
            <a:ext cx="232012" cy="341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6" name="Object 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39313"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7" name="Picture 6"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707353284"/>
      </p:ext>
    </p:extLst>
  </p:cSld>
  <p:clrMapOvr>
    <a:masterClrMapping/>
  </p:clrMapOvr>
  <p:transition>
    <p:checke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4" name="Object 2">
            <a:hlinkClick r:id="" action="ppaction://ole?verb=0"/>
          </p:cNvPr>
          <p:cNvGraphicFramePr>
            <a:graphicFrameLocks/>
          </p:cNvGraphicFramePr>
          <p:nvPr>
            <p:extLst/>
          </p:nvPr>
        </p:nvGraphicFramePr>
        <p:xfrm>
          <a:off x="6198028" y="184154"/>
          <a:ext cx="5478463" cy="6537325"/>
        </p:xfrm>
        <a:graphic>
          <a:graphicData uri="http://schemas.openxmlformats.org/presentationml/2006/ole">
            <mc:AlternateContent xmlns:mc="http://schemas.openxmlformats.org/markup-compatibility/2006">
              <mc:Choice xmlns:v="urn:schemas-microsoft-com:vml" Requires="v">
                <p:oleObj spid="_x0000_s140338" name="Worksheet" r:id="rId3" imgW="2486431" imgH="2962757" progId="Excel.Sheet.8">
                  <p:embed/>
                </p:oleObj>
              </mc:Choice>
              <mc:Fallback>
                <p:oleObj name="Worksheet" r:id="rId3" imgW="2486431" imgH="2962757"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8028" y="184154"/>
                        <a:ext cx="5478463" cy="6537325"/>
                      </a:xfrm>
                      <a:prstGeom prst="rect">
                        <a:avLst/>
                      </a:prstGeom>
                      <a:noFill/>
                      <a:ln w="50800">
                        <a:solidFill>
                          <a:srgbClr val="4C2E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9155" name="AutoShape 3"/>
          <p:cNvSpPr>
            <a:spLocks noChangeArrowheads="1"/>
          </p:cNvSpPr>
          <p:nvPr/>
        </p:nvSpPr>
        <p:spPr bwMode="auto">
          <a:xfrm>
            <a:off x="3451273" y="1931735"/>
            <a:ext cx="2616200" cy="2616200"/>
          </a:xfrm>
          <a:prstGeom prst="octagon">
            <a:avLst>
              <a:gd name="adj" fmla="val 29282"/>
            </a:avLst>
          </a:prstGeom>
          <a:solidFill>
            <a:srgbClr val="C0FEF9"/>
          </a:solidFill>
          <a:ln w="508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algn="ctr" defTabSz="457200">
              <a:spcBef>
                <a:spcPct val="0"/>
              </a:spcBef>
            </a:pPr>
            <a:r>
              <a:rPr lang="en-US" altLang="en-US" sz="2800">
                <a:solidFill>
                  <a:prstClr val="black"/>
                </a:solidFill>
              </a:rPr>
              <a:t>Here is the</a:t>
            </a:r>
          </a:p>
          <a:p>
            <a:pPr algn="ctr" defTabSz="457200">
              <a:spcBef>
                <a:spcPct val="0"/>
              </a:spcBef>
            </a:pPr>
            <a:r>
              <a:rPr lang="en-US" altLang="en-US" sz="2800">
                <a:solidFill>
                  <a:prstClr val="black"/>
                </a:solidFill>
              </a:rPr>
              <a:t>rest of the</a:t>
            </a:r>
          </a:p>
          <a:p>
            <a:pPr algn="ctr" defTabSz="457200">
              <a:spcBef>
                <a:spcPct val="0"/>
              </a:spcBef>
            </a:pPr>
            <a:r>
              <a:rPr lang="en-US" altLang="en-US" sz="2800">
                <a:solidFill>
                  <a:prstClr val="black"/>
                </a:solidFill>
              </a:rPr>
              <a:t>information</a:t>
            </a:r>
          </a:p>
          <a:p>
            <a:pPr algn="ctr" defTabSz="457200">
              <a:spcBef>
                <a:spcPct val="0"/>
              </a:spcBef>
            </a:pPr>
            <a:r>
              <a:rPr lang="en-US" altLang="en-US" sz="2800">
                <a:solidFill>
                  <a:prstClr val="black"/>
                </a:solidFill>
              </a:rPr>
              <a:t>we will</a:t>
            </a:r>
          </a:p>
          <a:p>
            <a:pPr algn="ctr" defTabSz="457200">
              <a:spcBef>
                <a:spcPct val="0"/>
              </a:spcBef>
            </a:pPr>
            <a:r>
              <a:rPr lang="en-US" altLang="en-US" sz="2800">
                <a:solidFill>
                  <a:prstClr val="black"/>
                </a:solidFill>
              </a:rPr>
              <a:t>use.</a:t>
            </a:r>
          </a:p>
        </p:txBody>
      </p:sp>
      <p:sp>
        <p:nvSpPr>
          <p:cNvPr id="7" name="Rectangle 6"/>
          <p:cNvSpPr/>
          <p:nvPr/>
        </p:nvSpPr>
        <p:spPr>
          <a:xfrm>
            <a:off x="10415774" y="2142697"/>
            <a:ext cx="232012" cy="341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IN">
              <a:solidFill>
                <a:srgbClr val="FFFFFF"/>
              </a:solidFill>
            </a:endParaRP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0339"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497311113"/>
      </p:ext>
    </p:extLst>
  </p:cSld>
  <p:clrMapOvr>
    <a:masterClrMapping/>
  </p:clrMapOvr>
  <p:transition>
    <p:pull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noFill/>
          <a:ln/>
        </p:spPr>
        <p:txBody>
          <a:bodyPr/>
          <a:lstStyle/>
          <a:p>
            <a:pPr>
              <a:lnSpc>
                <a:spcPct val="150000"/>
              </a:lnSpc>
            </a:pPr>
            <a:r>
              <a:rPr lang="en-US" altLang="en-US" sz="4400" dirty="0">
                <a:solidFill>
                  <a:schemeClr val="tx1"/>
                </a:solidFill>
              </a:rPr>
              <a:t>Equity Ratio</a:t>
            </a:r>
          </a:p>
        </p:txBody>
      </p:sp>
      <p:sp>
        <p:nvSpPr>
          <p:cNvPr id="50193" name="Rectangle 17"/>
          <p:cNvSpPr>
            <a:spLocks noGrp="1" noChangeArrowheads="1"/>
          </p:cNvSpPr>
          <p:nvPr>
            <p:ph idx="1"/>
          </p:nvPr>
        </p:nvSpPr>
        <p:spPr>
          <a:xfrm>
            <a:off x="3613245" y="285641"/>
            <a:ext cx="8185150" cy="838200"/>
          </a:xfrm>
          <a:noFill/>
          <a:ln/>
        </p:spPr>
        <p:txBody>
          <a:bodyPr>
            <a:noAutofit/>
          </a:bodyPr>
          <a:lstStyle/>
          <a:p>
            <a:pPr algn="ctr">
              <a:buFont typeface="Monotype Sorts" pitchFamily="2" charset="2"/>
              <a:buNone/>
            </a:pPr>
            <a:r>
              <a:rPr lang="en-US" altLang="en-US" sz="6000" u="sng">
                <a:solidFill>
                  <a:srgbClr val="247C18"/>
                </a:solidFill>
                <a:effectLst>
                  <a:outerShdw blurRad="38100" dist="38100" dir="2700000" algn="tl">
                    <a:srgbClr val="000000"/>
                  </a:outerShdw>
                </a:effectLst>
              </a:rPr>
              <a:t>#6</a:t>
            </a:r>
            <a:endParaRPr lang="en-US" altLang="en-US" sz="6000">
              <a:solidFill>
                <a:srgbClr val="247C18"/>
              </a:solidFill>
              <a:effectLst>
                <a:outerShdw blurRad="38100" dist="38100" dir="2700000" algn="tl">
                  <a:srgbClr val="000000"/>
                </a:outerShdw>
              </a:effectLst>
            </a:endParaRPr>
          </a:p>
        </p:txBody>
      </p:sp>
      <p:grpSp>
        <p:nvGrpSpPr>
          <p:cNvPr id="50183" name="Group 7"/>
          <p:cNvGrpSpPr>
            <a:grpSpLocks/>
          </p:cNvGrpSpPr>
          <p:nvPr/>
        </p:nvGrpSpPr>
        <p:grpSpPr bwMode="auto">
          <a:xfrm>
            <a:off x="5097558" y="1312760"/>
            <a:ext cx="5942011" cy="1196977"/>
            <a:chOff x="1271" y="1607"/>
            <a:chExt cx="3743" cy="754"/>
          </a:xfrm>
        </p:grpSpPr>
        <p:sp>
          <p:nvSpPr>
            <p:cNvPr id="50180" name="Rectangle 4"/>
            <p:cNvSpPr>
              <a:spLocks noChangeArrowheads="1"/>
            </p:cNvSpPr>
            <p:nvPr/>
          </p:nvSpPr>
          <p:spPr bwMode="auto">
            <a:xfrm>
              <a:off x="1271" y="1607"/>
              <a:ext cx="853" cy="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600">
                  <a:solidFill>
                    <a:prstClr val="black"/>
                  </a:solidFill>
                </a:rPr>
                <a:t>Equity</a:t>
              </a:r>
            </a:p>
            <a:p>
              <a:pPr defTabSz="457200">
                <a:spcBef>
                  <a:spcPct val="0"/>
                </a:spcBef>
              </a:pPr>
              <a:r>
                <a:rPr lang="en-US" altLang="en-US" sz="3600">
                  <a:solidFill>
                    <a:prstClr val="black"/>
                  </a:solidFill>
                </a:rPr>
                <a:t>Ratio</a:t>
              </a:r>
            </a:p>
          </p:txBody>
        </p:sp>
        <p:sp>
          <p:nvSpPr>
            <p:cNvPr id="50181" name="Rectangle 5"/>
            <p:cNvSpPr>
              <a:spLocks noChangeArrowheads="1"/>
            </p:cNvSpPr>
            <p:nvPr/>
          </p:nvSpPr>
          <p:spPr bwMode="auto">
            <a:xfrm>
              <a:off x="2039" y="1722"/>
              <a:ext cx="260"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600">
                  <a:solidFill>
                    <a:prstClr val="black"/>
                  </a:solidFill>
                </a:rPr>
                <a:t>=</a:t>
              </a:r>
            </a:p>
          </p:txBody>
        </p:sp>
        <p:sp>
          <p:nvSpPr>
            <p:cNvPr id="50182" name="Rectangle 6"/>
            <p:cNvSpPr>
              <a:spLocks noChangeArrowheads="1"/>
            </p:cNvSpPr>
            <p:nvPr/>
          </p:nvSpPr>
          <p:spPr bwMode="auto">
            <a:xfrm>
              <a:off x="2375" y="1607"/>
              <a:ext cx="2639" cy="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600" u="sng">
                  <a:solidFill>
                    <a:prstClr val="black"/>
                  </a:solidFill>
                </a:rPr>
                <a:t> Stockholders’ Equity </a:t>
              </a:r>
              <a:endParaRPr lang="en-US" altLang="en-US" sz="3600">
                <a:solidFill>
                  <a:prstClr val="black"/>
                </a:solidFill>
              </a:endParaRPr>
            </a:p>
            <a:p>
              <a:pPr defTabSz="457200">
                <a:spcBef>
                  <a:spcPct val="0"/>
                </a:spcBef>
              </a:pPr>
              <a:r>
                <a:rPr lang="en-US" altLang="en-US" sz="3600">
                  <a:solidFill>
                    <a:prstClr val="black"/>
                  </a:solidFill>
                </a:rPr>
                <a:t>          Total Assets</a:t>
              </a:r>
            </a:p>
          </p:txBody>
        </p:sp>
      </p:grpSp>
      <p:grpSp>
        <p:nvGrpSpPr>
          <p:cNvPr id="50189" name="Group 13"/>
          <p:cNvGrpSpPr>
            <a:grpSpLocks/>
          </p:cNvGrpSpPr>
          <p:nvPr/>
        </p:nvGrpSpPr>
        <p:grpSpPr bwMode="auto">
          <a:xfrm>
            <a:off x="4946746" y="2943705"/>
            <a:ext cx="5522911" cy="1196977"/>
            <a:chOff x="1271" y="2303"/>
            <a:chExt cx="3479" cy="754"/>
          </a:xfrm>
        </p:grpSpPr>
        <p:sp>
          <p:nvSpPr>
            <p:cNvPr id="50184" name="Rectangle 8"/>
            <p:cNvSpPr>
              <a:spLocks noChangeArrowheads="1"/>
            </p:cNvSpPr>
            <p:nvPr/>
          </p:nvSpPr>
          <p:spPr bwMode="auto">
            <a:xfrm>
              <a:off x="1271" y="2303"/>
              <a:ext cx="853" cy="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600">
                  <a:solidFill>
                    <a:prstClr val="black"/>
                  </a:solidFill>
                </a:rPr>
                <a:t>Equity</a:t>
              </a:r>
            </a:p>
            <a:p>
              <a:pPr defTabSz="457200">
                <a:spcBef>
                  <a:spcPct val="0"/>
                </a:spcBef>
              </a:pPr>
              <a:r>
                <a:rPr lang="en-US" altLang="en-US" sz="3600">
                  <a:solidFill>
                    <a:prstClr val="black"/>
                  </a:solidFill>
                </a:rPr>
                <a:t>Ratio</a:t>
              </a:r>
            </a:p>
          </p:txBody>
        </p:sp>
        <p:sp>
          <p:nvSpPr>
            <p:cNvPr id="50185" name="Rectangle 9"/>
            <p:cNvSpPr>
              <a:spLocks noChangeArrowheads="1"/>
            </p:cNvSpPr>
            <p:nvPr/>
          </p:nvSpPr>
          <p:spPr bwMode="auto">
            <a:xfrm>
              <a:off x="1991" y="2418"/>
              <a:ext cx="260"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600">
                  <a:solidFill>
                    <a:prstClr val="black"/>
                  </a:solidFill>
                </a:rPr>
                <a:t>=</a:t>
              </a:r>
            </a:p>
          </p:txBody>
        </p:sp>
        <p:sp>
          <p:nvSpPr>
            <p:cNvPr id="50186" name="Rectangle 10"/>
            <p:cNvSpPr>
              <a:spLocks noChangeArrowheads="1"/>
            </p:cNvSpPr>
            <p:nvPr/>
          </p:nvSpPr>
          <p:spPr bwMode="auto">
            <a:xfrm>
              <a:off x="2327" y="2303"/>
              <a:ext cx="1612" cy="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600" u="sng" dirty="0">
                  <a:solidFill>
                    <a:prstClr val="black"/>
                  </a:solidFill>
                </a:rPr>
                <a:t>   </a:t>
              </a:r>
              <a:r>
                <a:rPr lang="en-US" altLang="en-US" sz="3600" u="sng" dirty="0" smtClean="0">
                  <a:solidFill>
                    <a:prstClr val="black"/>
                  </a:solidFill>
                  <a:latin typeface="Rupee Foradian" panose="020B0603030804020204" pitchFamily="34" charset="0"/>
                </a:rPr>
                <a:t>`</a:t>
              </a:r>
              <a:r>
                <a:rPr lang="en-US" altLang="en-US" sz="3600" u="sng" dirty="0" smtClean="0">
                  <a:solidFill>
                    <a:prstClr val="black"/>
                  </a:solidFill>
                </a:rPr>
                <a:t>234,390   </a:t>
              </a:r>
              <a:endParaRPr lang="en-US" altLang="en-US" sz="3600" dirty="0">
                <a:solidFill>
                  <a:prstClr val="black"/>
                </a:solidFill>
              </a:endParaRPr>
            </a:p>
            <a:p>
              <a:pPr defTabSz="457200">
                <a:spcBef>
                  <a:spcPct val="0"/>
                </a:spcBef>
              </a:pPr>
              <a:r>
                <a:rPr lang="en-US" altLang="en-US" sz="3600" dirty="0">
                  <a:solidFill>
                    <a:prstClr val="black"/>
                  </a:solidFill>
                </a:rPr>
                <a:t>   </a:t>
              </a:r>
              <a:r>
                <a:rPr lang="en-US" altLang="en-US" sz="3600" dirty="0" smtClean="0">
                  <a:solidFill>
                    <a:prstClr val="black"/>
                  </a:solidFill>
                  <a:latin typeface="Rupee Foradian" panose="020B0603030804020204" pitchFamily="34" charset="0"/>
                </a:rPr>
                <a:t>`</a:t>
              </a:r>
              <a:r>
                <a:rPr lang="en-US" altLang="en-US" sz="3600" dirty="0" smtClean="0">
                  <a:solidFill>
                    <a:prstClr val="black"/>
                  </a:solidFill>
                </a:rPr>
                <a:t>346,390</a:t>
              </a:r>
              <a:endParaRPr lang="en-US" altLang="en-US" sz="3600" dirty="0">
                <a:solidFill>
                  <a:prstClr val="black"/>
                </a:solidFill>
              </a:endParaRPr>
            </a:p>
          </p:txBody>
        </p:sp>
        <p:sp>
          <p:nvSpPr>
            <p:cNvPr id="50187" name="Rectangle 11"/>
            <p:cNvSpPr>
              <a:spLocks noChangeArrowheads="1"/>
            </p:cNvSpPr>
            <p:nvPr/>
          </p:nvSpPr>
          <p:spPr bwMode="auto">
            <a:xfrm>
              <a:off x="3911" y="2418"/>
              <a:ext cx="839"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600">
                  <a:solidFill>
                    <a:prstClr val="black"/>
                  </a:solidFill>
                </a:rPr>
                <a:t>67.7%</a:t>
              </a:r>
            </a:p>
          </p:txBody>
        </p:sp>
        <p:sp>
          <p:nvSpPr>
            <p:cNvPr id="50188" name="Rectangle 12"/>
            <p:cNvSpPr>
              <a:spLocks noChangeArrowheads="1"/>
            </p:cNvSpPr>
            <p:nvPr/>
          </p:nvSpPr>
          <p:spPr bwMode="auto">
            <a:xfrm>
              <a:off x="3623" y="2418"/>
              <a:ext cx="260" cy="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600">
                  <a:solidFill>
                    <a:prstClr val="black"/>
                  </a:solidFill>
                </a:rPr>
                <a:t>=</a:t>
              </a:r>
            </a:p>
          </p:txBody>
        </p:sp>
      </p:grpSp>
      <p:graphicFrame>
        <p:nvGraphicFramePr>
          <p:cNvPr id="50190" name="Object 14">
            <a:hlinkClick r:id="" action="ppaction://ole?verb=0"/>
          </p:cNvPr>
          <p:cNvGraphicFramePr>
            <a:graphicFrameLocks/>
          </p:cNvGraphicFramePr>
          <p:nvPr>
            <p:extLst/>
          </p:nvPr>
        </p:nvGraphicFramePr>
        <p:xfrm>
          <a:off x="9140920" y="4574650"/>
          <a:ext cx="2657475" cy="1773238"/>
        </p:xfrm>
        <a:graphic>
          <a:graphicData uri="http://schemas.openxmlformats.org/presentationml/2006/ole">
            <mc:AlternateContent xmlns:mc="http://schemas.openxmlformats.org/markup-compatibility/2006">
              <mc:Choice xmlns:v="urn:schemas-microsoft-com:vml" Requires="v">
                <p:oleObj spid="_x0000_s141362" name="Clip" r:id="rId3" imgW="2286000" imgH="1430280" progId="MS_ClipArt_Gallery.2">
                  <p:embed/>
                </p:oleObj>
              </mc:Choice>
              <mc:Fallback>
                <p:oleObj name="Clip" r:id="rId3" imgW="2286000" imgH="143028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0920" y="4574650"/>
                        <a:ext cx="2657475" cy="177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0191" name="Rectangle 15"/>
          <p:cNvSpPr>
            <a:spLocks noChangeArrowheads="1"/>
          </p:cNvSpPr>
          <p:nvPr/>
        </p:nvSpPr>
        <p:spPr bwMode="auto">
          <a:xfrm>
            <a:off x="3795760" y="4395739"/>
            <a:ext cx="5035597" cy="1549400"/>
          </a:xfrm>
          <a:prstGeom prst="rect">
            <a:avLst/>
          </a:prstGeom>
          <a:solidFill>
            <a:srgbClr val="C8FEC8"/>
          </a:solidFill>
          <a:ln w="50800">
            <a:solidFill>
              <a:srgbClr val="0054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spcBef>
                <a:spcPct val="0"/>
              </a:spcBef>
            </a:pPr>
            <a:r>
              <a:rPr lang="en-US" altLang="en-US" sz="3600" dirty="0">
                <a:solidFill>
                  <a:prstClr val="black"/>
                </a:solidFill>
              </a:rPr>
              <a:t>Measures the proportion</a:t>
            </a:r>
          </a:p>
          <a:p>
            <a:pPr defTabSz="457200">
              <a:spcBef>
                <a:spcPct val="0"/>
              </a:spcBef>
            </a:pPr>
            <a:r>
              <a:rPr lang="en-US" altLang="en-US" sz="3600" dirty="0">
                <a:solidFill>
                  <a:prstClr val="black"/>
                </a:solidFill>
              </a:rPr>
              <a:t>of total assets provided by</a:t>
            </a:r>
          </a:p>
          <a:p>
            <a:pPr defTabSz="457200">
              <a:spcBef>
                <a:spcPct val="0"/>
              </a:spcBef>
            </a:pPr>
            <a:r>
              <a:rPr lang="en-US" altLang="en-US" sz="3600" dirty="0">
                <a:solidFill>
                  <a:prstClr val="black"/>
                </a:solidFill>
              </a:rPr>
              <a:t>stockholders.</a:t>
            </a:r>
          </a:p>
        </p:txBody>
      </p:sp>
      <p:graphicFrame>
        <p:nvGraphicFramePr>
          <p:cNvPr id="19" name="Object 18"/>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1363"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0" name="Picture 19"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22646006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0191"/>
                                        </p:tgtEl>
                                        <p:attrNameLst>
                                          <p:attrName>style.visibility</p:attrName>
                                        </p:attrNameLst>
                                      </p:cBhvr>
                                      <p:to>
                                        <p:strVal val="visible"/>
                                      </p:to>
                                    </p:set>
                                    <p:animEffect transition="in" filter="wipe(left)">
                                      <p:cBhvr>
                                        <p:cTn id="7" dur="500"/>
                                        <p:tgtEl>
                                          <p:spTgt spid="50191"/>
                                        </p:tgtEl>
                                      </p:cBhvr>
                                    </p:animEffect>
                                  </p:childTnLst>
                                </p:cTn>
                              </p:par>
                            </p:childTnLst>
                          </p:cTn>
                        </p:par>
                        <p:par>
                          <p:cTn id="8" fill="hold" nodeType="afterGroup">
                            <p:stCondLst>
                              <p:cond delay="500"/>
                            </p:stCondLst>
                            <p:childTnLst>
                              <p:par>
                                <p:cTn id="9" presetID="2" presetClass="entr" presetSubtype="2" fill="hold" nodeType="after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1+#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50189"/>
                                        </p:tgtEl>
                                        <p:attrNameLst>
                                          <p:attrName>style.visibility</p:attrName>
                                        </p:attrNameLst>
                                      </p:cBhvr>
                                      <p:to>
                                        <p:strVal val="visible"/>
                                      </p:to>
                                    </p:set>
                                    <p:animEffect transition="in" filter="wipe(left)">
                                      <p:cBhvr>
                                        <p:cTn id="17" dur="500"/>
                                        <p:tgtEl>
                                          <p:spTgt spid="50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91" grpId="0" animBg="1"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noFill/>
          <a:ln/>
        </p:spPr>
        <p:txBody>
          <a:bodyPr/>
          <a:lstStyle/>
          <a:p>
            <a:pPr>
              <a:lnSpc>
                <a:spcPct val="150000"/>
              </a:lnSpc>
            </a:pPr>
            <a:r>
              <a:rPr lang="en-US" altLang="en-US" sz="4000" b="1" dirty="0">
                <a:solidFill>
                  <a:schemeClr val="tx1"/>
                </a:solidFill>
              </a:rPr>
              <a:t>Net Income to Net Sales</a:t>
            </a:r>
            <a:r>
              <a:rPr lang="en-US" altLang="en-US" sz="3200" b="1" dirty="0">
                <a:solidFill>
                  <a:schemeClr val="tx1"/>
                </a:solidFill>
              </a:rPr>
              <a:t/>
            </a:r>
            <a:br>
              <a:rPr lang="en-US" altLang="en-US" sz="3200" b="1" dirty="0">
                <a:solidFill>
                  <a:schemeClr val="tx1"/>
                </a:solidFill>
              </a:rPr>
            </a:br>
            <a:r>
              <a:rPr lang="en-US" altLang="en-US" sz="3200" b="1" dirty="0">
                <a:solidFill>
                  <a:schemeClr val="tx1"/>
                </a:solidFill>
              </a:rPr>
              <a:t>A/K/A Return on Sales or Profit Margin</a:t>
            </a:r>
          </a:p>
        </p:txBody>
      </p:sp>
      <p:sp>
        <p:nvSpPr>
          <p:cNvPr id="126987" name="Rectangle 11"/>
          <p:cNvSpPr>
            <a:spLocks noGrp="1" noChangeArrowheads="1"/>
          </p:cNvSpPr>
          <p:nvPr>
            <p:ph idx="1"/>
          </p:nvPr>
        </p:nvSpPr>
        <p:spPr>
          <a:xfrm>
            <a:off x="3336476" y="471192"/>
            <a:ext cx="8185150" cy="838200"/>
          </a:xfrm>
          <a:noFill/>
          <a:ln/>
        </p:spPr>
        <p:txBody>
          <a:bodyPr>
            <a:noAutofit/>
          </a:bodyPr>
          <a:lstStyle/>
          <a:p>
            <a:pPr algn="ctr">
              <a:buFont typeface="Monotype Sorts" pitchFamily="2" charset="2"/>
              <a:buNone/>
            </a:pPr>
            <a:r>
              <a:rPr lang="en-US" altLang="en-US" sz="5400" u="sng" dirty="0">
                <a:solidFill>
                  <a:srgbClr val="247C18"/>
                </a:solidFill>
                <a:effectLst>
                  <a:outerShdw blurRad="38100" dist="38100" dir="2700000" algn="tl">
                    <a:srgbClr val="000000"/>
                  </a:outerShdw>
                </a:effectLst>
              </a:rPr>
              <a:t>#7</a:t>
            </a:r>
            <a:endParaRPr lang="en-US" altLang="en-US" sz="5400" dirty="0">
              <a:solidFill>
                <a:srgbClr val="247C18"/>
              </a:solidFill>
              <a:effectLst>
                <a:outerShdw blurRad="38100" dist="38100" dir="2700000" algn="tl">
                  <a:srgbClr val="000000"/>
                </a:outerShdw>
              </a:effectLst>
            </a:endParaRPr>
          </a:p>
        </p:txBody>
      </p:sp>
      <p:sp>
        <p:nvSpPr>
          <p:cNvPr id="126979" name="Rectangle 3"/>
          <p:cNvSpPr>
            <a:spLocks noChangeArrowheads="1"/>
          </p:cNvSpPr>
          <p:nvPr/>
        </p:nvSpPr>
        <p:spPr bwMode="auto">
          <a:xfrm>
            <a:off x="4914450" y="1525994"/>
            <a:ext cx="2118401" cy="1567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dirty="0">
                <a:solidFill>
                  <a:prstClr val="black"/>
                </a:solidFill>
              </a:rPr>
              <a:t>Net Income</a:t>
            </a:r>
          </a:p>
          <a:p>
            <a:pPr defTabSz="457200">
              <a:spcBef>
                <a:spcPct val="0"/>
              </a:spcBef>
            </a:pPr>
            <a:r>
              <a:rPr lang="en-US" altLang="en-US" sz="3200" dirty="0">
                <a:solidFill>
                  <a:prstClr val="black"/>
                </a:solidFill>
              </a:rPr>
              <a:t>to</a:t>
            </a:r>
          </a:p>
          <a:p>
            <a:pPr defTabSz="457200">
              <a:spcBef>
                <a:spcPct val="0"/>
              </a:spcBef>
            </a:pPr>
            <a:r>
              <a:rPr lang="en-US" altLang="en-US" sz="3200" dirty="0">
                <a:solidFill>
                  <a:prstClr val="black"/>
                </a:solidFill>
              </a:rPr>
              <a:t>Net Sales</a:t>
            </a:r>
          </a:p>
        </p:txBody>
      </p:sp>
      <p:sp>
        <p:nvSpPr>
          <p:cNvPr id="126980" name="Rectangle 4"/>
          <p:cNvSpPr>
            <a:spLocks noChangeArrowheads="1"/>
          </p:cNvSpPr>
          <p:nvPr/>
        </p:nvSpPr>
        <p:spPr bwMode="auto">
          <a:xfrm>
            <a:off x="6743250" y="2192838"/>
            <a:ext cx="387928"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a:solidFill>
                  <a:prstClr val="black"/>
                </a:solidFill>
              </a:rPr>
              <a:t>=</a:t>
            </a:r>
          </a:p>
        </p:txBody>
      </p:sp>
      <p:sp>
        <p:nvSpPr>
          <p:cNvPr id="126981" name="Rectangle 5"/>
          <p:cNvSpPr>
            <a:spLocks noChangeArrowheads="1"/>
          </p:cNvSpPr>
          <p:nvPr/>
        </p:nvSpPr>
        <p:spPr bwMode="auto">
          <a:xfrm>
            <a:off x="7155223" y="1814897"/>
            <a:ext cx="2676246" cy="1074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u="sng" dirty="0">
                <a:solidFill>
                  <a:prstClr val="black"/>
                </a:solidFill>
              </a:rPr>
              <a:t>   Net Income   </a:t>
            </a:r>
            <a:endParaRPr lang="en-US" altLang="en-US" sz="3200" dirty="0">
              <a:solidFill>
                <a:prstClr val="black"/>
              </a:solidFill>
            </a:endParaRPr>
          </a:p>
          <a:p>
            <a:pPr defTabSz="457200">
              <a:spcBef>
                <a:spcPct val="0"/>
              </a:spcBef>
            </a:pPr>
            <a:r>
              <a:rPr lang="en-US" altLang="en-US" sz="3200" dirty="0">
                <a:solidFill>
                  <a:prstClr val="black"/>
                </a:solidFill>
              </a:rPr>
              <a:t>     Net Sales</a:t>
            </a:r>
          </a:p>
        </p:txBody>
      </p:sp>
      <p:grpSp>
        <p:nvGrpSpPr>
          <p:cNvPr id="126988" name="Group 12"/>
          <p:cNvGrpSpPr>
            <a:grpSpLocks/>
          </p:cNvGrpSpPr>
          <p:nvPr/>
        </p:nvGrpSpPr>
        <p:grpSpPr bwMode="auto">
          <a:xfrm>
            <a:off x="4914450" y="3558172"/>
            <a:ext cx="5765801" cy="1382012"/>
            <a:chOff x="1319" y="2231"/>
            <a:chExt cx="3632" cy="1164"/>
          </a:xfrm>
        </p:grpSpPr>
        <p:sp>
          <p:nvSpPr>
            <p:cNvPr id="126982" name="Rectangle 6"/>
            <p:cNvSpPr>
              <a:spLocks noChangeArrowheads="1"/>
            </p:cNvSpPr>
            <p:nvPr/>
          </p:nvSpPr>
          <p:spPr bwMode="auto">
            <a:xfrm>
              <a:off x="1319" y="2231"/>
              <a:ext cx="1181" cy="1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dirty="0">
                  <a:solidFill>
                    <a:prstClr val="black"/>
                  </a:solidFill>
                </a:rPr>
                <a:t>Net Income</a:t>
              </a:r>
            </a:p>
            <a:p>
              <a:pPr defTabSz="457200">
                <a:spcBef>
                  <a:spcPct val="0"/>
                </a:spcBef>
              </a:pPr>
              <a:r>
                <a:rPr lang="en-US" altLang="en-US" sz="2800" dirty="0">
                  <a:solidFill>
                    <a:prstClr val="black"/>
                  </a:solidFill>
                </a:rPr>
                <a:t>to</a:t>
              </a:r>
            </a:p>
            <a:p>
              <a:pPr defTabSz="457200">
                <a:spcBef>
                  <a:spcPct val="0"/>
                </a:spcBef>
              </a:pPr>
              <a:r>
                <a:rPr lang="en-US" altLang="en-US" sz="2800" dirty="0">
                  <a:solidFill>
                    <a:prstClr val="black"/>
                  </a:solidFill>
                </a:rPr>
                <a:t>Net Sales</a:t>
              </a:r>
            </a:p>
          </p:txBody>
        </p:sp>
        <p:sp>
          <p:nvSpPr>
            <p:cNvPr id="126983" name="Rectangle 7"/>
            <p:cNvSpPr>
              <a:spLocks noChangeArrowheads="1"/>
            </p:cNvSpPr>
            <p:nvPr/>
          </p:nvSpPr>
          <p:spPr bwMode="auto">
            <a:xfrm>
              <a:off x="2471" y="2461"/>
              <a:ext cx="228" cy="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sp>
          <p:nvSpPr>
            <p:cNvPr id="126984" name="Rectangle 8"/>
            <p:cNvSpPr>
              <a:spLocks noChangeArrowheads="1"/>
            </p:cNvSpPr>
            <p:nvPr/>
          </p:nvSpPr>
          <p:spPr bwMode="auto">
            <a:xfrm>
              <a:off x="2903" y="2346"/>
              <a:ext cx="1169" cy="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dirty="0">
                  <a:solidFill>
                    <a:prstClr val="black"/>
                  </a:solidFill>
                </a:rPr>
                <a:t>   </a:t>
              </a:r>
              <a:r>
                <a:rPr lang="en-US" altLang="en-US" sz="2800" u="sng" dirty="0" smtClean="0">
                  <a:solidFill>
                    <a:prstClr val="black"/>
                  </a:solidFill>
                  <a:latin typeface="Rupee Foradian" panose="020B0603030804020204" pitchFamily="34" charset="0"/>
                </a:rPr>
                <a:t>`</a:t>
              </a:r>
              <a:r>
                <a:rPr lang="en-US" altLang="en-US" sz="2800" u="sng" dirty="0" smtClean="0">
                  <a:solidFill>
                    <a:prstClr val="black"/>
                  </a:solidFill>
                </a:rPr>
                <a:t>53,690   </a:t>
              </a:r>
              <a:endParaRPr lang="en-US" altLang="en-US" sz="2800" dirty="0">
                <a:solidFill>
                  <a:prstClr val="black"/>
                </a:solidFill>
              </a:endParaRPr>
            </a:p>
            <a:p>
              <a:pPr defTabSz="457200">
                <a:spcBef>
                  <a:spcPct val="0"/>
                </a:spcBef>
              </a:pPr>
              <a:r>
                <a:rPr lang="en-US" altLang="en-US" sz="2800" dirty="0">
                  <a:solidFill>
                    <a:prstClr val="black"/>
                  </a:solidFill>
                </a:rPr>
                <a:t>  </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494,000</a:t>
              </a:r>
              <a:endParaRPr lang="en-US" altLang="en-US" sz="2800" dirty="0">
                <a:solidFill>
                  <a:prstClr val="black"/>
                </a:solidFill>
              </a:endParaRPr>
            </a:p>
          </p:txBody>
        </p:sp>
        <p:sp>
          <p:nvSpPr>
            <p:cNvPr id="126985" name="Rectangle 9"/>
            <p:cNvSpPr>
              <a:spLocks noChangeArrowheads="1"/>
            </p:cNvSpPr>
            <p:nvPr/>
          </p:nvSpPr>
          <p:spPr bwMode="auto">
            <a:xfrm>
              <a:off x="4055" y="2461"/>
              <a:ext cx="896" cy="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  10.9%</a:t>
              </a:r>
            </a:p>
          </p:txBody>
        </p:sp>
      </p:grpSp>
      <p:sp>
        <p:nvSpPr>
          <p:cNvPr id="126986" name="AutoShape 10"/>
          <p:cNvSpPr>
            <a:spLocks noChangeArrowheads="1"/>
          </p:cNvSpPr>
          <p:nvPr/>
        </p:nvSpPr>
        <p:spPr bwMode="auto">
          <a:xfrm>
            <a:off x="3484979" y="5067799"/>
            <a:ext cx="8329823" cy="1314450"/>
          </a:xfrm>
          <a:prstGeom prst="roundRect">
            <a:avLst>
              <a:gd name="adj" fmla="val 12495"/>
            </a:avLst>
          </a:prstGeom>
          <a:solidFill>
            <a:srgbClr val="C0FEF9"/>
          </a:solidFill>
          <a:ln w="57150" cmpd="thinThick">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spcBef>
                <a:spcPct val="0"/>
              </a:spcBef>
            </a:pPr>
            <a:r>
              <a:rPr lang="en-US" altLang="en-US" sz="3200" dirty="0">
                <a:solidFill>
                  <a:prstClr val="black"/>
                </a:solidFill>
              </a:rPr>
              <a:t>Measures the proportion of the sales </a:t>
            </a:r>
            <a:r>
              <a:rPr lang="en-US" altLang="en-US" sz="3200" dirty="0" smtClean="0">
                <a:solidFill>
                  <a:prstClr val="black"/>
                </a:solidFill>
              </a:rPr>
              <a:t>rupee</a:t>
            </a:r>
            <a:r>
              <a:rPr lang="en-US" altLang="en-US" sz="3200" dirty="0">
                <a:solidFill>
                  <a:prstClr val="black"/>
                </a:solidFill>
              </a:rPr>
              <a:t/>
            </a:r>
            <a:br>
              <a:rPr lang="en-US" altLang="en-US" sz="3200" dirty="0">
                <a:solidFill>
                  <a:prstClr val="black"/>
                </a:solidFill>
              </a:rPr>
            </a:br>
            <a:r>
              <a:rPr lang="en-US" altLang="en-US" sz="3200" dirty="0">
                <a:solidFill>
                  <a:prstClr val="black"/>
                </a:solidFill>
              </a:rPr>
              <a:t>which is retained as profit.</a:t>
            </a:r>
            <a:endParaRPr lang="en-US" altLang="en-US" sz="3200" dirty="0">
              <a:solidFill>
                <a:prstClr val="black"/>
              </a:solidFill>
              <a:latin typeface="Symbol" panose="05050102010706020507" pitchFamily="18" charset="2"/>
            </a:endParaRPr>
          </a:p>
        </p:txBody>
      </p:sp>
      <p:pic>
        <p:nvPicPr>
          <p:cNvPr id="48160" name="Picture 32" descr="http://cache2.asset-cache.net/gc/170886049-scissor-cutting-indian-five-hundred-rupee-gettyimages.jpg?v=1&amp;c=IWSAsset&amp;k=2&amp;d=pyJj3ErktCc5d1UHdFWg%2BM%2F%2FO8ksHAwofAY%2Bb4KzQWE%3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7851" y="142090"/>
            <a:ext cx="2599619" cy="178691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Object 1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2362"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8" name="Picture 1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56593064"/>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6986"/>
                                        </p:tgtEl>
                                        <p:attrNameLst>
                                          <p:attrName>style.visibility</p:attrName>
                                        </p:attrNameLst>
                                      </p:cBhvr>
                                      <p:to>
                                        <p:strVal val="visible"/>
                                      </p:to>
                                    </p:set>
                                    <p:animEffect transition="in" filter="wipe(left)">
                                      <p:cBhvr>
                                        <p:cTn id="7" dur="500"/>
                                        <p:tgtEl>
                                          <p:spTgt spid="1269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26988"/>
                                        </p:tgtEl>
                                        <p:attrNameLst>
                                          <p:attrName>style.visibility</p:attrName>
                                        </p:attrNameLst>
                                      </p:cBhvr>
                                      <p:to>
                                        <p:strVal val="visible"/>
                                      </p:to>
                                    </p:set>
                                    <p:animEffect transition="in" filter="wipe(left)">
                                      <p:cBhvr>
                                        <p:cTn id="12" dur="500"/>
                                        <p:tgtEl>
                                          <p:spTgt spid="1269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6" grpId="0" animBg="1"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22830" y="1123841"/>
            <a:ext cx="3200896" cy="4601183"/>
          </a:xfrm>
          <a:noFill/>
          <a:ln/>
        </p:spPr>
        <p:txBody>
          <a:bodyPr/>
          <a:lstStyle/>
          <a:p>
            <a:r>
              <a:rPr lang="en-US" altLang="en-US" sz="4400" dirty="0">
                <a:solidFill>
                  <a:schemeClr val="tx1"/>
                </a:solidFill>
              </a:rPr>
              <a:t>Return on Average Common Stockholders’ Equity (ROE)</a:t>
            </a:r>
          </a:p>
        </p:txBody>
      </p:sp>
      <p:sp>
        <p:nvSpPr>
          <p:cNvPr id="57357" name="Rectangle 13"/>
          <p:cNvSpPr>
            <a:spLocks noGrp="1" noChangeArrowheads="1"/>
          </p:cNvSpPr>
          <p:nvPr>
            <p:ph idx="1"/>
          </p:nvPr>
        </p:nvSpPr>
        <p:spPr>
          <a:xfrm>
            <a:off x="3681483" y="285641"/>
            <a:ext cx="8185150" cy="838200"/>
          </a:xfrm>
          <a:noFill/>
          <a:ln/>
        </p:spPr>
        <p:txBody>
          <a:bodyPr/>
          <a:lstStyle/>
          <a:p>
            <a:pPr algn="ctr">
              <a:buFont typeface="Monotype Sorts" pitchFamily="2" charset="2"/>
              <a:buNone/>
            </a:pPr>
            <a:r>
              <a:rPr lang="en-US" altLang="en-US" sz="4800" u="sng">
                <a:solidFill>
                  <a:srgbClr val="247C18"/>
                </a:solidFill>
                <a:effectLst>
                  <a:outerShdw blurRad="38100" dist="38100" dir="2700000" algn="tl">
                    <a:srgbClr val="000000"/>
                  </a:outerShdw>
                </a:effectLst>
              </a:rPr>
              <a:t>#8</a:t>
            </a:r>
            <a:endParaRPr lang="en-US" altLang="en-US" sz="4800">
              <a:solidFill>
                <a:srgbClr val="247C18"/>
              </a:solidFill>
              <a:effectLst>
                <a:outerShdw blurRad="38100" dist="38100" dir="2700000" algn="tl">
                  <a:srgbClr val="000000"/>
                </a:outerShdw>
              </a:effectLst>
            </a:endParaRPr>
          </a:p>
        </p:txBody>
      </p:sp>
      <p:sp>
        <p:nvSpPr>
          <p:cNvPr id="57348" name="Rectangle 4"/>
          <p:cNvSpPr>
            <a:spLocks noChangeArrowheads="1"/>
          </p:cNvSpPr>
          <p:nvPr/>
        </p:nvSpPr>
        <p:spPr bwMode="auto">
          <a:xfrm>
            <a:off x="3537022" y="1555642"/>
            <a:ext cx="2146358" cy="1382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Return on</a:t>
            </a:r>
          </a:p>
          <a:p>
            <a:pPr defTabSz="457200">
              <a:spcBef>
                <a:spcPct val="0"/>
              </a:spcBef>
            </a:pPr>
            <a:r>
              <a:rPr lang="en-US" altLang="en-US" sz="2800">
                <a:solidFill>
                  <a:prstClr val="black"/>
                </a:solidFill>
              </a:rPr>
              <a:t>Stockholders’</a:t>
            </a:r>
          </a:p>
          <a:p>
            <a:pPr defTabSz="457200">
              <a:spcBef>
                <a:spcPct val="0"/>
              </a:spcBef>
            </a:pPr>
            <a:r>
              <a:rPr lang="en-US" altLang="en-US" sz="2800">
                <a:solidFill>
                  <a:prstClr val="black"/>
                </a:solidFill>
              </a:rPr>
              <a:t>Equity</a:t>
            </a:r>
          </a:p>
        </p:txBody>
      </p:sp>
      <p:sp>
        <p:nvSpPr>
          <p:cNvPr id="57349" name="Rectangle 5"/>
          <p:cNvSpPr>
            <a:spLocks noChangeArrowheads="1"/>
          </p:cNvSpPr>
          <p:nvPr/>
        </p:nvSpPr>
        <p:spPr bwMode="auto">
          <a:xfrm>
            <a:off x="5794446" y="1920767"/>
            <a:ext cx="362280" cy="5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sp>
        <p:nvSpPr>
          <p:cNvPr id="57350" name="Rectangle 6"/>
          <p:cNvSpPr>
            <a:spLocks noChangeArrowheads="1"/>
          </p:cNvSpPr>
          <p:nvPr/>
        </p:nvSpPr>
        <p:spPr bwMode="auto">
          <a:xfrm>
            <a:off x="6204021" y="1555642"/>
            <a:ext cx="3428760" cy="1382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dirty="0">
                <a:solidFill>
                  <a:prstClr val="black"/>
                </a:solidFill>
              </a:rPr>
              <a:t>         Net Income          </a:t>
            </a:r>
            <a:endParaRPr lang="en-US" altLang="en-US" sz="2800" dirty="0">
              <a:solidFill>
                <a:prstClr val="black"/>
              </a:solidFill>
            </a:endParaRPr>
          </a:p>
          <a:p>
            <a:pPr defTabSz="457200">
              <a:spcBef>
                <a:spcPct val="0"/>
              </a:spcBef>
            </a:pPr>
            <a:r>
              <a:rPr lang="en-US" altLang="en-US" sz="2800" dirty="0">
                <a:solidFill>
                  <a:prstClr val="black"/>
                </a:solidFill>
              </a:rPr>
              <a:t>Average Common</a:t>
            </a:r>
          </a:p>
          <a:p>
            <a:pPr defTabSz="457200">
              <a:spcBef>
                <a:spcPct val="0"/>
              </a:spcBef>
            </a:pPr>
            <a:r>
              <a:rPr lang="en-US" altLang="en-US" sz="2800" dirty="0">
                <a:solidFill>
                  <a:prstClr val="black"/>
                </a:solidFill>
              </a:rPr>
              <a:t>Stockholders’ Equity</a:t>
            </a:r>
          </a:p>
        </p:txBody>
      </p:sp>
      <p:grpSp>
        <p:nvGrpSpPr>
          <p:cNvPr id="57360" name="Group 16"/>
          <p:cNvGrpSpPr>
            <a:grpSpLocks/>
          </p:cNvGrpSpPr>
          <p:nvPr/>
        </p:nvGrpSpPr>
        <p:grpSpPr bwMode="auto">
          <a:xfrm>
            <a:off x="3481457" y="3254048"/>
            <a:ext cx="8385176" cy="1382714"/>
            <a:chOff x="245" y="2624"/>
            <a:chExt cx="5282" cy="871"/>
          </a:xfrm>
        </p:grpSpPr>
        <p:sp>
          <p:nvSpPr>
            <p:cNvPr id="57351" name="Rectangle 7"/>
            <p:cNvSpPr>
              <a:spLocks noChangeArrowheads="1"/>
            </p:cNvSpPr>
            <p:nvPr/>
          </p:nvSpPr>
          <p:spPr bwMode="auto">
            <a:xfrm>
              <a:off x="1751" y="2854"/>
              <a:ext cx="228"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sp>
          <p:nvSpPr>
            <p:cNvPr id="57352" name="Rectangle 8"/>
            <p:cNvSpPr>
              <a:spLocks noChangeArrowheads="1"/>
            </p:cNvSpPr>
            <p:nvPr/>
          </p:nvSpPr>
          <p:spPr bwMode="auto">
            <a:xfrm>
              <a:off x="1991" y="2739"/>
              <a:ext cx="2623"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dirty="0">
                  <a:solidFill>
                    <a:prstClr val="black"/>
                  </a:solidFill>
                </a:rPr>
                <a:t>                    </a:t>
              </a:r>
              <a:r>
                <a:rPr lang="en-US" altLang="en-US" sz="2800" u="sng" dirty="0" smtClean="0">
                  <a:solidFill>
                    <a:prstClr val="black"/>
                  </a:solidFill>
                  <a:latin typeface="Rupee Foradian" panose="020B0603030804020204" pitchFamily="34" charset="0"/>
                </a:rPr>
                <a:t>`</a:t>
              </a:r>
              <a:r>
                <a:rPr lang="en-US" altLang="en-US" sz="2800" u="sng" dirty="0" smtClean="0">
                  <a:solidFill>
                    <a:prstClr val="black"/>
                  </a:solidFill>
                </a:rPr>
                <a:t>53,690             </a:t>
              </a:r>
              <a:endParaRPr lang="en-US" altLang="en-US" sz="2800" dirty="0">
                <a:solidFill>
                  <a:prstClr val="black"/>
                </a:solidFill>
              </a:endParaRPr>
            </a:p>
            <a:p>
              <a:pPr defTabSz="457200">
                <a:spcBef>
                  <a:spcPct val="0"/>
                </a:spcBef>
              </a:pPr>
              <a:r>
                <a:rPr lang="en-US" altLang="en-US" sz="2800" dirty="0">
                  <a:solidFill>
                    <a:prstClr val="black"/>
                  </a:solidFill>
                </a:rPr>
                <a:t>  </a:t>
              </a:r>
              <a:r>
                <a:rPr lang="en-US" altLang="en-US" sz="2800" dirty="0" smtClean="0">
                  <a:solidFill>
                    <a:prstClr val="black"/>
                  </a:solidFill>
                </a:rPr>
                <a:t>(</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180,000 </a:t>
              </a:r>
              <a:r>
                <a:rPr lang="en-US" altLang="en-US" sz="2800" dirty="0">
                  <a:solidFill>
                    <a:prstClr val="black"/>
                  </a:solidFill>
                </a:rPr>
                <a:t>+ </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234,390</a:t>
              </a:r>
              <a:r>
                <a:rPr lang="en-US" altLang="en-US" sz="2800" dirty="0">
                  <a:solidFill>
                    <a:prstClr val="black"/>
                  </a:solidFill>
                </a:rPr>
                <a:t>) ÷ 2</a:t>
              </a:r>
            </a:p>
          </p:txBody>
        </p:sp>
        <p:sp>
          <p:nvSpPr>
            <p:cNvPr id="57353" name="Rectangle 9"/>
            <p:cNvSpPr>
              <a:spLocks noChangeArrowheads="1"/>
            </p:cNvSpPr>
            <p:nvPr/>
          </p:nvSpPr>
          <p:spPr bwMode="auto">
            <a:xfrm>
              <a:off x="4631" y="2854"/>
              <a:ext cx="896"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  25.9%</a:t>
              </a:r>
            </a:p>
          </p:txBody>
        </p:sp>
        <p:sp>
          <p:nvSpPr>
            <p:cNvPr id="57354" name="Rectangle 10"/>
            <p:cNvSpPr>
              <a:spLocks noChangeArrowheads="1"/>
            </p:cNvSpPr>
            <p:nvPr/>
          </p:nvSpPr>
          <p:spPr bwMode="auto">
            <a:xfrm>
              <a:off x="245" y="2624"/>
              <a:ext cx="1352" cy="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Return on</a:t>
              </a:r>
            </a:p>
            <a:p>
              <a:pPr defTabSz="457200">
                <a:spcBef>
                  <a:spcPct val="0"/>
                </a:spcBef>
              </a:pPr>
              <a:r>
                <a:rPr lang="en-US" altLang="en-US" sz="2800">
                  <a:solidFill>
                    <a:prstClr val="black"/>
                  </a:solidFill>
                </a:rPr>
                <a:t>Stockholders’</a:t>
              </a:r>
            </a:p>
            <a:p>
              <a:pPr defTabSz="457200">
                <a:spcBef>
                  <a:spcPct val="0"/>
                </a:spcBef>
              </a:pPr>
              <a:r>
                <a:rPr lang="en-US" altLang="en-US" sz="2800">
                  <a:solidFill>
                    <a:prstClr val="black"/>
                  </a:solidFill>
                </a:rPr>
                <a:t>Equity</a:t>
              </a:r>
            </a:p>
          </p:txBody>
        </p:sp>
      </p:grpSp>
      <p:sp>
        <p:nvSpPr>
          <p:cNvPr id="57355" name="AutoShape 11"/>
          <p:cNvSpPr>
            <a:spLocks noChangeArrowheads="1"/>
          </p:cNvSpPr>
          <p:nvPr/>
        </p:nvSpPr>
        <p:spPr bwMode="auto">
          <a:xfrm>
            <a:off x="3537023" y="4878328"/>
            <a:ext cx="8329610" cy="1162050"/>
          </a:xfrm>
          <a:prstGeom prst="roundRect">
            <a:avLst>
              <a:gd name="adj" fmla="val 12495"/>
            </a:avLst>
          </a:prstGeom>
          <a:solidFill>
            <a:srgbClr val="FCFEB9"/>
          </a:solidFill>
          <a:ln w="57150" cmpd="thinThick">
            <a:solidFill>
              <a:srgbClr val="4C2E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spcBef>
                <a:spcPct val="0"/>
              </a:spcBef>
            </a:pPr>
            <a:r>
              <a:rPr lang="en-US" altLang="en-US" sz="2800" dirty="0">
                <a:solidFill>
                  <a:srgbClr val="4C2E00"/>
                </a:solidFill>
              </a:rPr>
              <a:t>Important measure of </a:t>
            </a:r>
            <a:r>
              <a:rPr lang="en-US" altLang="en-US" sz="2800" dirty="0" smtClean="0">
                <a:solidFill>
                  <a:srgbClr val="4C2E00"/>
                </a:solidFill>
              </a:rPr>
              <a:t>the income-producing </a:t>
            </a:r>
            <a:r>
              <a:rPr lang="en-US" altLang="en-US" sz="2800" dirty="0">
                <a:solidFill>
                  <a:srgbClr val="4C2E00"/>
                </a:solidFill>
              </a:rPr>
              <a:t>ability</a:t>
            </a:r>
          </a:p>
          <a:p>
            <a:pPr defTabSz="457200">
              <a:spcBef>
                <a:spcPct val="0"/>
              </a:spcBef>
            </a:pPr>
            <a:r>
              <a:rPr lang="en-US" altLang="en-US" sz="2800" dirty="0">
                <a:solidFill>
                  <a:srgbClr val="4C2E00"/>
                </a:solidFill>
              </a:rPr>
              <a:t>of a company. </a:t>
            </a:r>
          </a:p>
        </p:txBody>
      </p:sp>
      <p:sp>
        <p:nvSpPr>
          <p:cNvPr id="57359" name="AutoShape 15"/>
          <p:cNvSpPr>
            <a:spLocks noChangeArrowheads="1"/>
          </p:cNvSpPr>
          <p:nvPr/>
        </p:nvSpPr>
        <p:spPr bwMode="auto">
          <a:xfrm>
            <a:off x="9680076" y="230875"/>
            <a:ext cx="1828800" cy="2286000"/>
          </a:xfrm>
          <a:custGeom>
            <a:avLst/>
            <a:gdLst>
              <a:gd name="T0" fmla="*/ 9250 w 21600"/>
              <a:gd name="T1" fmla="*/ 0 h 21600"/>
              <a:gd name="T2" fmla="*/ 3055 w 21600"/>
              <a:gd name="T3" fmla="*/ 21600 h 21600"/>
              <a:gd name="T4" fmla="*/ 9725 w 21600"/>
              <a:gd name="T5" fmla="*/ 8310 h 21600"/>
              <a:gd name="T6" fmla="*/ 15662 w 21600"/>
              <a:gd name="T7" fmla="*/ 14285 h 21600"/>
              <a:gd name="T8" fmla="*/ 21600 w 21600"/>
              <a:gd name="T9" fmla="*/ 8310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endParaRPr lang="en-IN" sz="2800">
              <a:solidFill>
                <a:prstClr val="black"/>
              </a:solidFill>
            </a:endParaRPr>
          </a:p>
        </p:txBody>
      </p:sp>
      <p:graphicFrame>
        <p:nvGraphicFramePr>
          <p:cNvPr id="17" name="Object 1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338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8" name="Picture 1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266571236"/>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57359"/>
                                        </p:tgtEl>
                                        <p:attrNameLst>
                                          <p:attrName>style.visibility</p:attrName>
                                        </p:attrNameLst>
                                      </p:cBhvr>
                                      <p:to>
                                        <p:strVal val="visible"/>
                                      </p:to>
                                    </p:set>
                                    <p:animEffect transition="in" filter="strips(downRight)">
                                      <p:cBhvr>
                                        <p:cTn id="7" dur="500"/>
                                        <p:tgtEl>
                                          <p:spTgt spid="573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7355"/>
                                        </p:tgtEl>
                                        <p:attrNameLst>
                                          <p:attrName>style.visibility</p:attrName>
                                        </p:attrNameLst>
                                      </p:cBhvr>
                                      <p:to>
                                        <p:strVal val="visible"/>
                                      </p:to>
                                    </p:set>
                                    <p:animEffect transition="in" filter="wipe(left)">
                                      <p:cBhvr>
                                        <p:cTn id="12" dur="500"/>
                                        <p:tgtEl>
                                          <p:spTgt spid="5735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57360"/>
                                        </p:tgtEl>
                                        <p:attrNameLst>
                                          <p:attrName>style.visibility</p:attrName>
                                        </p:attrNameLst>
                                      </p:cBhvr>
                                      <p:to>
                                        <p:strVal val="visible"/>
                                      </p:to>
                                    </p:set>
                                    <p:animEffect transition="in" filter="wipe(left)">
                                      <p:cBhvr>
                                        <p:cTn id="17" dur="500"/>
                                        <p:tgtEl>
                                          <p:spTgt spid="57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55" grpId="0" animBg="1" autoUpdateAnimBg="0"/>
      <p:bldP spid="57359"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auto">
          <a:xfrm>
            <a:off x="3394482" y="1667441"/>
            <a:ext cx="1580627" cy="95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dirty="0">
                <a:solidFill>
                  <a:prstClr val="black"/>
                </a:solidFill>
              </a:rPr>
              <a:t>Earnings</a:t>
            </a:r>
          </a:p>
          <a:p>
            <a:pPr defTabSz="457200">
              <a:spcBef>
                <a:spcPct val="0"/>
              </a:spcBef>
            </a:pPr>
            <a:r>
              <a:rPr lang="en-US" altLang="en-US" sz="2800" dirty="0">
                <a:solidFill>
                  <a:prstClr val="black"/>
                </a:solidFill>
              </a:rPr>
              <a:t>per Share</a:t>
            </a:r>
          </a:p>
        </p:txBody>
      </p:sp>
      <p:sp>
        <p:nvSpPr>
          <p:cNvPr id="118787" name="Rectangle 3"/>
          <p:cNvSpPr>
            <a:spLocks noChangeArrowheads="1"/>
          </p:cNvSpPr>
          <p:nvPr/>
        </p:nvSpPr>
        <p:spPr bwMode="auto">
          <a:xfrm>
            <a:off x="5302658" y="1484879"/>
            <a:ext cx="6753225" cy="1382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457200">
              <a:spcBef>
                <a:spcPct val="0"/>
              </a:spcBef>
            </a:pPr>
            <a:r>
              <a:rPr lang="en-US" altLang="en-US" sz="2800" u="sng" dirty="0">
                <a:solidFill>
                  <a:prstClr val="black"/>
                </a:solidFill>
              </a:rPr>
              <a:t>Earnings Available to Common Stockholders</a:t>
            </a:r>
            <a:endParaRPr lang="en-US" altLang="en-US" sz="2800" dirty="0">
              <a:solidFill>
                <a:prstClr val="black"/>
              </a:solidFill>
            </a:endParaRPr>
          </a:p>
          <a:p>
            <a:pPr defTabSz="457200">
              <a:spcBef>
                <a:spcPct val="0"/>
              </a:spcBef>
            </a:pPr>
            <a:r>
              <a:rPr lang="en-US" altLang="en-US" sz="2800" dirty="0">
                <a:solidFill>
                  <a:prstClr val="black"/>
                </a:solidFill>
              </a:rPr>
              <a:t>Weighted-Average Number of Common Shares Outstanding</a:t>
            </a:r>
          </a:p>
        </p:txBody>
      </p:sp>
      <p:sp>
        <p:nvSpPr>
          <p:cNvPr id="118788" name="Rectangle 4"/>
          <p:cNvSpPr>
            <a:spLocks noChangeArrowheads="1"/>
          </p:cNvSpPr>
          <p:nvPr/>
        </p:nvSpPr>
        <p:spPr bwMode="auto">
          <a:xfrm>
            <a:off x="4994682" y="1850005"/>
            <a:ext cx="362280" cy="5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graphicFrame>
        <p:nvGraphicFramePr>
          <p:cNvPr id="118789" name="Object 5">
            <a:hlinkClick r:id="" action="ppaction://ole?verb=0"/>
          </p:cNvPr>
          <p:cNvGraphicFramePr>
            <a:graphicFrameLocks/>
          </p:cNvGraphicFramePr>
          <p:nvPr>
            <p:extLst/>
          </p:nvPr>
        </p:nvGraphicFramePr>
        <p:xfrm>
          <a:off x="10268215" y="4398497"/>
          <a:ext cx="1568450" cy="1392238"/>
        </p:xfrm>
        <a:graphic>
          <a:graphicData uri="http://schemas.openxmlformats.org/presentationml/2006/ole">
            <mc:AlternateContent xmlns:mc="http://schemas.openxmlformats.org/markup-compatibility/2006">
              <mc:Choice xmlns:v="urn:schemas-microsoft-com:vml" Requires="v">
                <p:oleObj spid="_x0000_s144434" name="Clip" r:id="rId3" imgW="3320640" imgH="2939760" progId="MS_ClipArt_Gallery.2">
                  <p:embed/>
                </p:oleObj>
              </mc:Choice>
              <mc:Fallback>
                <p:oleObj name="Clip" r:id="rId3" imgW="3320640" imgH="2939760" progId="MS_ClipArt_Gallery.2">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68215" y="4398497"/>
                        <a:ext cx="1568450" cy="1392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18798" name="Group 14"/>
          <p:cNvGrpSpPr>
            <a:grpSpLocks/>
          </p:cNvGrpSpPr>
          <p:nvPr/>
        </p:nvGrpSpPr>
        <p:grpSpPr bwMode="auto">
          <a:xfrm>
            <a:off x="3869268" y="3469479"/>
            <a:ext cx="6750051" cy="950914"/>
            <a:chOff x="279" y="2459"/>
            <a:chExt cx="4252" cy="599"/>
          </a:xfrm>
        </p:grpSpPr>
        <p:sp>
          <p:nvSpPr>
            <p:cNvPr id="118790" name="Rectangle 6"/>
            <p:cNvSpPr>
              <a:spLocks noChangeArrowheads="1"/>
            </p:cNvSpPr>
            <p:nvPr/>
          </p:nvSpPr>
          <p:spPr bwMode="auto">
            <a:xfrm>
              <a:off x="279" y="2459"/>
              <a:ext cx="996"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Earnings</a:t>
              </a:r>
            </a:p>
            <a:p>
              <a:pPr defTabSz="457200">
                <a:spcBef>
                  <a:spcPct val="0"/>
                </a:spcBef>
              </a:pPr>
              <a:r>
                <a:rPr lang="en-US" altLang="en-US" sz="2800">
                  <a:solidFill>
                    <a:prstClr val="black"/>
                  </a:solidFill>
                </a:rPr>
                <a:t>per Share</a:t>
              </a:r>
            </a:p>
          </p:txBody>
        </p:sp>
        <p:sp>
          <p:nvSpPr>
            <p:cNvPr id="118791" name="Rectangle 7"/>
            <p:cNvSpPr>
              <a:spLocks noChangeArrowheads="1"/>
            </p:cNvSpPr>
            <p:nvPr/>
          </p:nvSpPr>
          <p:spPr bwMode="auto">
            <a:xfrm>
              <a:off x="1505" y="2459"/>
              <a:ext cx="2096" cy="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u="sng" dirty="0">
                  <a:solidFill>
                    <a:prstClr val="black"/>
                  </a:solidFill>
                </a:rPr>
                <a:t>           </a:t>
              </a:r>
              <a:r>
                <a:rPr lang="en-US" altLang="en-US" sz="2800" u="sng" dirty="0" smtClean="0">
                  <a:solidFill>
                    <a:prstClr val="black"/>
                  </a:solidFill>
                  <a:latin typeface="Rupee Foradian" panose="020B0603030804020204" pitchFamily="34" charset="0"/>
                </a:rPr>
                <a:t>`</a:t>
              </a:r>
              <a:r>
                <a:rPr lang="en-US" altLang="en-US" sz="2800" u="sng" dirty="0" smtClean="0">
                  <a:solidFill>
                    <a:prstClr val="black"/>
                  </a:solidFill>
                </a:rPr>
                <a:t>53,690             </a:t>
              </a:r>
              <a:endParaRPr lang="en-US" altLang="en-US" sz="2800" dirty="0">
                <a:solidFill>
                  <a:prstClr val="black"/>
                </a:solidFill>
              </a:endParaRPr>
            </a:p>
            <a:p>
              <a:pPr defTabSz="457200">
                <a:spcBef>
                  <a:spcPct val="0"/>
                </a:spcBef>
              </a:pPr>
              <a:r>
                <a:rPr lang="en-US" altLang="en-US" sz="2800" dirty="0">
                  <a:solidFill>
                    <a:prstClr val="black"/>
                  </a:solidFill>
                </a:rPr>
                <a:t>(17,000 + 27,400) ÷ 2</a:t>
              </a:r>
            </a:p>
          </p:txBody>
        </p:sp>
        <p:sp>
          <p:nvSpPr>
            <p:cNvPr id="118792" name="Rectangle 8"/>
            <p:cNvSpPr>
              <a:spLocks noChangeArrowheads="1"/>
            </p:cNvSpPr>
            <p:nvPr/>
          </p:nvSpPr>
          <p:spPr bwMode="auto">
            <a:xfrm>
              <a:off x="1287" y="2574"/>
              <a:ext cx="228"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a:solidFill>
                    <a:prstClr val="black"/>
                  </a:solidFill>
                </a:rPr>
                <a:t>=</a:t>
              </a:r>
            </a:p>
          </p:txBody>
        </p:sp>
        <p:sp>
          <p:nvSpPr>
            <p:cNvPr id="118793" name="Rectangle 9"/>
            <p:cNvSpPr>
              <a:spLocks noChangeArrowheads="1"/>
            </p:cNvSpPr>
            <p:nvPr/>
          </p:nvSpPr>
          <p:spPr bwMode="auto">
            <a:xfrm>
              <a:off x="3735" y="2574"/>
              <a:ext cx="796"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2800" dirty="0">
                  <a:solidFill>
                    <a:prstClr val="black"/>
                  </a:solidFill>
                </a:rPr>
                <a:t>= </a:t>
              </a:r>
              <a:r>
                <a:rPr lang="en-US" altLang="en-US" sz="2800" dirty="0" smtClean="0">
                  <a:solidFill>
                    <a:prstClr val="black"/>
                  </a:solidFill>
                  <a:latin typeface="Rupee Foradian" panose="020B0603030804020204" pitchFamily="34" charset="0"/>
                </a:rPr>
                <a:t>`</a:t>
              </a:r>
              <a:r>
                <a:rPr lang="en-US" altLang="en-US" sz="2800" dirty="0" smtClean="0">
                  <a:solidFill>
                    <a:prstClr val="black"/>
                  </a:solidFill>
                </a:rPr>
                <a:t>2.42</a:t>
              </a:r>
              <a:endParaRPr lang="en-US" altLang="en-US" sz="2800" dirty="0">
                <a:solidFill>
                  <a:prstClr val="black"/>
                </a:solidFill>
              </a:endParaRPr>
            </a:p>
          </p:txBody>
        </p:sp>
      </p:grpSp>
      <p:sp>
        <p:nvSpPr>
          <p:cNvPr id="118794" name="AutoShape 10"/>
          <p:cNvSpPr>
            <a:spLocks noChangeArrowheads="1"/>
          </p:cNvSpPr>
          <p:nvPr/>
        </p:nvSpPr>
        <p:spPr bwMode="auto">
          <a:xfrm>
            <a:off x="3543327" y="5022563"/>
            <a:ext cx="6502400" cy="1168400"/>
          </a:xfrm>
          <a:prstGeom prst="roundRect">
            <a:avLst>
              <a:gd name="adj" fmla="val 12495"/>
            </a:avLst>
          </a:prstGeom>
          <a:solidFill>
            <a:srgbClr val="DADADA"/>
          </a:solidFill>
          <a:ln w="508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spcBef>
                <a:spcPct val="0"/>
              </a:spcBef>
            </a:pPr>
            <a:r>
              <a:rPr lang="en-US" altLang="en-US" sz="2800" dirty="0">
                <a:solidFill>
                  <a:srgbClr val="000000"/>
                </a:solidFill>
              </a:rPr>
              <a:t>The financial press regularly publishes</a:t>
            </a:r>
          </a:p>
          <a:p>
            <a:pPr defTabSz="457200">
              <a:spcBef>
                <a:spcPct val="0"/>
              </a:spcBef>
            </a:pPr>
            <a:r>
              <a:rPr lang="en-US" altLang="en-US" sz="2800" dirty="0">
                <a:solidFill>
                  <a:srgbClr val="000000"/>
                </a:solidFill>
              </a:rPr>
              <a:t>actual and </a:t>
            </a:r>
            <a:r>
              <a:rPr lang="en-US" altLang="en-US" sz="2800" dirty="0" smtClean="0">
                <a:solidFill>
                  <a:srgbClr val="000000"/>
                </a:solidFill>
              </a:rPr>
              <a:t>some forecasted </a:t>
            </a:r>
            <a:r>
              <a:rPr lang="en-US" altLang="en-US" sz="2800" dirty="0">
                <a:solidFill>
                  <a:srgbClr val="000000"/>
                </a:solidFill>
              </a:rPr>
              <a:t>EPS amounts.</a:t>
            </a:r>
          </a:p>
        </p:txBody>
      </p:sp>
      <p:sp>
        <p:nvSpPr>
          <p:cNvPr id="118796" name="Rectangle 12"/>
          <p:cNvSpPr>
            <a:spLocks noGrp="1" noChangeArrowheads="1"/>
          </p:cNvSpPr>
          <p:nvPr>
            <p:ph type="title"/>
          </p:nvPr>
        </p:nvSpPr>
        <p:spPr>
          <a:noFill/>
          <a:ln/>
        </p:spPr>
        <p:txBody>
          <a:bodyPr/>
          <a:lstStyle/>
          <a:p>
            <a:pPr>
              <a:lnSpc>
                <a:spcPct val="150000"/>
              </a:lnSpc>
            </a:pPr>
            <a:r>
              <a:rPr lang="en-US" altLang="en-US" sz="4400" dirty="0">
                <a:solidFill>
                  <a:schemeClr val="tx1"/>
                </a:solidFill>
              </a:rPr>
              <a:t>Earnings Per Share</a:t>
            </a:r>
          </a:p>
        </p:txBody>
      </p:sp>
      <p:sp>
        <p:nvSpPr>
          <p:cNvPr id="118795" name="Rectangle 11"/>
          <p:cNvSpPr>
            <a:spLocks noGrp="1" noChangeArrowheads="1"/>
          </p:cNvSpPr>
          <p:nvPr>
            <p:ph idx="1"/>
          </p:nvPr>
        </p:nvSpPr>
        <p:spPr>
          <a:xfrm>
            <a:off x="3606851" y="285641"/>
            <a:ext cx="8185150" cy="838200"/>
          </a:xfrm>
          <a:noFill/>
          <a:ln/>
        </p:spPr>
        <p:txBody>
          <a:bodyPr>
            <a:normAutofit/>
          </a:bodyPr>
          <a:lstStyle/>
          <a:p>
            <a:pPr algn="ctr">
              <a:buFont typeface="Monotype Sorts" pitchFamily="2" charset="2"/>
              <a:buNone/>
            </a:pPr>
            <a:r>
              <a:rPr lang="en-US" altLang="en-US" sz="4800" u="sng">
                <a:solidFill>
                  <a:srgbClr val="247C18"/>
                </a:solidFill>
                <a:effectLst>
                  <a:outerShdw blurRad="38100" dist="38100" dir="2700000" algn="tl">
                    <a:srgbClr val="000000"/>
                  </a:outerShdw>
                </a:effectLst>
              </a:rPr>
              <a:t>#9</a:t>
            </a:r>
            <a:endParaRPr lang="en-US" altLang="en-US" sz="4800">
              <a:solidFill>
                <a:srgbClr val="247C18"/>
              </a:solidFill>
              <a:effectLst>
                <a:outerShdw blurRad="38100" dist="38100" dir="2700000" algn="tl">
                  <a:srgbClr val="000000"/>
                </a:outerShdw>
              </a:effectLst>
            </a:endParaRPr>
          </a:p>
        </p:txBody>
      </p:sp>
      <p:graphicFrame>
        <p:nvGraphicFramePr>
          <p:cNvPr id="17" name="Object 1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4435"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8" name="Picture 17"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7159828"/>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8794"/>
                                        </p:tgtEl>
                                        <p:attrNameLst>
                                          <p:attrName>style.visibility</p:attrName>
                                        </p:attrNameLst>
                                      </p:cBhvr>
                                      <p:to>
                                        <p:strVal val="visible"/>
                                      </p:to>
                                    </p:set>
                                    <p:animEffect transition="in" filter="wipe(left)">
                                      <p:cBhvr>
                                        <p:cTn id="7" dur="500"/>
                                        <p:tgtEl>
                                          <p:spTgt spid="1187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18798"/>
                                        </p:tgtEl>
                                        <p:attrNameLst>
                                          <p:attrName>style.visibility</p:attrName>
                                        </p:attrNameLst>
                                      </p:cBhvr>
                                      <p:to>
                                        <p:strVal val="visible"/>
                                      </p:to>
                                    </p:set>
                                    <p:animEffect transition="in" filter="wipe(left)">
                                      <p:cBhvr>
                                        <p:cTn id="12" dur="500"/>
                                        <p:tgtEl>
                                          <p:spTgt spid="118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4" grpId="0" animBg="1"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noFill/>
          <a:ln/>
        </p:spPr>
        <p:txBody>
          <a:bodyPr>
            <a:normAutofit fontScale="90000"/>
          </a:bodyPr>
          <a:lstStyle/>
          <a:p>
            <a:pPr>
              <a:lnSpc>
                <a:spcPct val="150000"/>
              </a:lnSpc>
            </a:pPr>
            <a:r>
              <a:rPr lang="en-US" altLang="en-US" sz="4400" dirty="0">
                <a:solidFill>
                  <a:schemeClr val="tx1"/>
                </a:solidFill>
              </a:rPr>
              <a:t>Price-Earnings Ratio</a:t>
            </a:r>
            <a:br>
              <a:rPr lang="en-US" altLang="en-US" sz="4400" dirty="0">
                <a:solidFill>
                  <a:schemeClr val="tx1"/>
                </a:solidFill>
              </a:rPr>
            </a:br>
            <a:r>
              <a:rPr lang="en-US" altLang="en-US" dirty="0" smtClean="0">
                <a:solidFill>
                  <a:schemeClr val="tx1"/>
                </a:solidFill>
              </a:rPr>
              <a:t>A.K.A   P/E </a:t>
            </a:r>
            <a:r>
              <a:rPr lang="en-US" altLang="en-US" dirty="0">
                <a:solidFill>
                  <a:schemeClr val="tx1"/>
                </a:solidFill>
              </a:rPr>
              <a:t>Multiple</a:t>
            </a:r>
            <a:endParaRPr lang="en-US" altLang="en-US" sz="4400" dirty="0">
              <a:solidFill>
                <a:schemeClr val="tx1"/>
              </a:solidFill>
            </a:endParaRPr>
          </a:p>
        </p:txBody>
      </p:sp>
      <p:sp>
        <p:nvSpPr>
          <p:cNvPr id="60429" name="Rectangle 13"/>
          <p:cNvSpPr>
            <a:spLocks noGrp="1" noChangeArrowheads="1"/>
          </p:cNvSpPr>
          <p:nvPr>
            <p:ph idx="1"/>
          </p:nvPr>
        </p:nvSpPr>
        <p:spPr>
          <a:xfrm>
            <a:off x="3367585" y="704741"/>
            <a:ext cx="8185150" cy="838200"/>
          </a:xfrm>
          <a:noFill/>
          <a:ln/>
        </p:spPr>
        <p:txBody>
          <a:bodyPr/>
          <a:lstStyle/>
          <a:p>
            <a:pPr algn="ctr">
              <a:buFont typeface="Monotype Sorts" pitchFamily="2" charset="2"/>
              <a:buNone/>
            </a:pPr>
            <a:r>
              <a:rPr lang="en-US" altLang="en-US" sz="5400" u="sng">
                <a:solidFill>
                  <a:srgbClr val="247C18"/>
                </a:solidFill>
                <a:effectLst>
                  <a:outerShdw blurRad="38100" dist="38100" dir="2700000" algn="tl">
                    <a:srgbClr val="000000"/>
                  </a:outerShdw>
                </a:effectLst>
              </a:rPr>
              <a:t>#10</a:t>
            </a:r>
            <a:endParaRPr lang="en-US" altLang="en-US" sz="5400">
              <a:solidFill>
                <a:srgbClr val="247C18"/>
              </a:solidFill>
              <a:effectLst>
                <a:outerShdw blurRad="38100" dist="38100" dir="2700000" algn="tl">
                  <a:srgbClr val="000000"/>
                </a:outerShdw>
              </a:effectLst>
            </a:endParaRPr>
          </a:p>
        </p:txBody>
      </p:sp>
      <p:sp>
        <p:nvSpPr>
          <p:cNvPr id="60421" name="Rectangle 5"/>
          <p:cNvSpPr>
            <a:spLocks noChangeArrowheads="1"/>
          </p:cNvSpPr>
          <p:nvPr/>
        </p:nvSpPr>
        <p:spPr bwMode="auto">
          <a:xfrm>
            <a:off x="3581405" y="1808054"/>
            <a:ext cx="3209286" cy="1074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defTabSz="457200">
              <a:spcBef>
                <a:spcPct val="0"/>
              </a:spcBef>
            </a:pPr>
            <a:r>
              <a:rPr lang="en-US" altLang="en-US" sz="3200" dirty="0">
                <a:solidFill>
                  <a:prstClr val="black"/>
                </a:solidFill>
              </a:rPr>
              <a:t>Price-Earnings</a:t>
            </a:r>
          </a:p>
          <a:p>
            <a:pPr defTabSz="457200">
              <a:spcBef>
                <a:spcPct val="0"/>
              </a:spcBef>
            </a:pPr>
            <a:r>
              <a:rPr lang="en-US" altLang="en-US" sz="3200" dirty="0">
                <a:solidFill>
                  <a:prstClr val="black"/>
                </a:solidFill>
              </a:rPr>
              <a:t>Ratio</a:t>
            </a:r>
          </a:p>
        </p:txBody>
      </p:sp>
      <p:sp>
        <p:nvSpPr>
          <p:cNvPr id="60422" name="Rectangle 6"/>
          <p:cNvSpPr>
            <a:spLocks noChangeArrowheads="1"/>
          </p:cNvSpPr>
          <p:nvPr/>
        </p:nvSpPr>
        <p:spPr bwMode="auto">
          <a:xfrm>
            <a:off x="6985499" y="1808054"/>
            <a:ext cx="4355232" cy="1074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u="sng" dirty="0">
                <a:solidFill>
                  <a:prstClr val="black"/>
                </a:solidFill>
              </a:rPr>
              <a:t>  Market Price Per Share  </a:t>
            </a:r>
            <a:endParaRPr lang="en-US" altLang="en-US" sz="3200" dirty="0">
              <a:solidFill>
                <a:prstClr val="black"/>
              </a:solidFill>
            </a:endParaRPr>
          </a:p>
          <a:p>
            <a:pPr defTabSz="457200">
              <a:spcBef>
                <a:spcPct val="0"/>
              </a:spcBef>
            </a:pPr>
            <a:r>
              <a:rPr lang="en-US" altLang="en-US" sz="3200" dirty="0">
                <a:solidFill>
                  <a:prstClr val="black"/>
                </a:solidFill>
              </a:rPr>
              <a:t>     EPS</a:t>
            </a:r>
          </a:p>
        </p:txBody>
      </p:sp>
      <p:sp>
        <p:nvSpPr>
          <p:cNvPr id="60423" name="Rectangle 7"/>
          <p:cNvSpPr>
            <a:spLocks noChangeArrowheads="1"/>
          </p:cNvSpPr>
          <p:nvPr/>
        </p:nvSpPr>
        <p:spPr bwMode="auto">
          <a:xfrm>
            <a:off x="6382195" y="2010302"/>
            <a:ext cx="387928"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dirty="0">
                <a:solidFill>
                  <a:prstClr val="black"/>
                </a:solidFill>
              </a:rPr>
              <a:t>=</a:t>
            </a:r>
          </a:p>
        </p:txBody>
      </p:sp>
      <p:grpSp>
        <p:nvGrpSpPr>
          <p:cNvPr id="60432" name="Group 16"/>
          <p:cNvGrpSpPr>
            <a:grpSpLocks/>
          </p:cNvGrpSpPr>
          <p:nvPr/>
        </p:nvGrpSpPr>
        <p:grpSpPr bwMode="auto">
          <a:xfrm>
            <a:off x="4258101" y="3295604"/>
            <a:ext cx="6330666" cy="1074739"/>
            <a:chOff x="887" y="2255"/>
            <a:chExt cx="3744" cy="677"/>
          </a:xfrm>
        </p:grpSpPr>
        <p:sp>
          <p:nvSpPr>
            <p:cNvPr id="60424" name="Rectangle 8"/>
            <p:cNvSpPr>
              <a:spLocks noChangeArrowheads="1"/>
            </p:cNvSpPr>
            <p:nvPr/>
          </p:nvSpPr>
          <p:spPr bwMode="auto">
            <a:xfrm>
              <a:off x="887" y="2255"/>
              <a:ext cx="1605"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dirty="0">
                  <a:solidFill>
                    <a:prstClr val="black"/>
                  </a:solidFill>
                </a:rPr>
                <a:t>Price-Earnings</a:t>
              </a:r>
            </a:p>
            <a:p>
              <a:pPr defTabSz="457200">
                <a:spcBef>
                  <a:spcPct val="0"/>
                </a:spcBef>
              </a:pPr>
              <a:r>
                <a:rPr lang="en-US" altLang="en-US" sz="3200" dirty="0">
                  <a:solidFill>
                    <a:prstClr val="black"/>
                  </a:solidFill>
                </a:rPr>
                <a:t>Ratio</a:t>
              </a:r>
            </a:p>
          </p:txBody>
        </p:sp>
        <p:sp>
          <p:nvSpPr>
            <p:cNvPr id="60425" name="Rectangle 9"/>
            <p:cNvSpPr>
              <a:spLocks noChangeArrowheads="1"/>
            </p:cNvSpPr>
            <p:nvPr/>
          </p:nvSpPr>
          <p:spPr bwMode="auto">
            <a:xfrm>
              <a:off x="2375" y="2370"/>
              <a:ext cx="244"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dirty="0">
                  <a:solidFill>
                    <a:prstClr val="black"/>
                  </a:solidFill>
                </a:rPr>
                <a:t>=</a:t>
              </a:r>
            </a:p>
          </p:txBody>
        </p:sp>
        <p:sp>
          <p:nvSpPr>
            <p:cNvPr id="60426" name="Rectangle 10"/>
            <p:cNvSpPr>
              <a:spLocks noChangeArrowheads="1"/>
            </p:cNvSpPr>
            <p:nvPr/>
          </p:nvSpPr>
          <p:spPr bwMode="auto">
            <a:xfrm>
              <a:off x="2616" y="2255"/>
              <a:ext cx="1074"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u="sng" dirty="0">
                  <a:solidFill>
                    <a:prstClr val="black"/>
                  </a:solidFill>
                </a:rPr>
                <a:t>   </a:t>
              </a:r>
              <a:r>
                <a:rPr lang="en-US" altLang="en-US" sz="3200" u="sng" dirty="0" smtClean="0">
                  <a:solidFill>
                    <a:prstClr val="black"/>
                  </a:solidFill>
                  <a:latin typeface="Rupee Foradian" panose="020B0603030804020204" pitchFamily="34" charset="0"/>
                </a:rPr>
                <a:t>`</a:t>
              </a:r>
              <a:r>
                <a:rPr lang="en-US" altLang="en-US" sz="3200" u="sng" dirty="0" smtClean="0">
                  <a:solidFill>
                    <a:prstClr val="black"/>
                  </a:solidFill>
                </a:rPr>
                <a:t>20.00  </a:t>
              </a:r>
              <a:endParaRPr lang="en-US" altLang="en-US" sz="3200" dirty="0">
                <a:solidFill>
                  <a:prstClr val="black"/>
                </a:solidFill>
              </a:endParaRPr>
            </a:p>
            <a:p>
              <a:pPr defTabSz="457200">
                <a:spcBef>
                  <a:spcPct val="0"/>
                </a:spcBef>
              </a:pPr>
              <a:r>
                <a:rPr lang="en-US" altLang="en-US" sz="3200" dirty="0" smtClean="0">
                  <a:solidFill>
                    <a:prstClr val="black"/>
                  </a:solidFill>
                  <a:latin typeface="Rupee Foradian" panose="020B0603030804020204" pitchFamily="34" charset="0"/>
                </a:rPr>
                <a:t>`</a:t>
              </a:r>
              <a:r>
                <a:rPr lang="en-US" altLang="en-US" sz="3200" dirty="0" smtClean="0">
                  <a:solidFill>
                    <a:prstClr val="black"/>
                  </a:solidFill>
                </a:rPr>
                <a:t> </a:t>
              </a:r>
              <a:r>
                <a:rPr lang="en-US" altLang="en-US" sz="3200" dirty="0">
                  <a:solidFill>
                    <a:prstClr val="black"/>
                  </a:solidFill>
                </a:rPr>
                <a:t>2.42</a:t>
              </a:r>
            </a:p>
          </p:txBody>
        </p:sp>
        <p:sp>
          <p:nvSpPr>
            <p:cNvPr id="60427" name="Rectangle 11"/>
            <p:cNvSpPr>
              <a:spLocks noChangeArrowheads="1"/>
            </p:cNvSpPr>
            <p:nvPr/>
          </p:nvSpPr>
          <p:spPr bwMode="auto">
            <a:xfrm>
              <a:off x="3623" y="2370"/>
              <a:ext cx="1008"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3200">
                  <a:solidFill>
                    <a:prstClr val="black"/>
                  </a:solidFill>
                </a:rPr>
                <a:t>=  8.3 : 1</a:t>
              </a:r>
            </a:p>
          </p:txBody>
        </p:sp>
      </p:grpSp>
      <p:sp>
        <p:nvSpPr>
          <p:cNvPr id="60431" name="AutoShape 15"/>
          <p:cNvSpPr>
            <a:spLocks noChangeArrowheads="1"/>
          </p:cNvSpPr>
          <p:nvPr/>
        </p:nvSpPr>
        <p:spPr bwMode="auto">
          <a:xfrm>
            <a:off x="4365766" y="4819247"/>
            <a:ext cx="7084705" cy="1168400"/>
          </a:xfrm>
          <a:prstGeom prst="roundRect">
            <a:avLst>
              <a:gd name="adj" fmla="val 12495"/>
            </a:avLst>
          </a:prstGeom>
          <a:solidFill>
            <a:srgbClr val="DADADA"/>
          </a:solidFill>
          <a:ln w="508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defTabSz="457200">
              <a:spcBef>
                <a:spcPct val="0"/>
              </a:spcBef>
            </a:pPr>
            <a:r>
              <a:rPr lang="en-US" altLang="en-US" sz="3200" dirty="0">
                <a:solidFill>
                  <a:srgbClr val="000000"/>
                </a:solidFill>
              </a:rPr>
              <a:t>Provides some measure of whether the </a:t>
            </a:r>
            <a:br>
              <a:rPr lang="en-US" altLang="en-US" sz="3200" dirty="0">
                <a:solidFill>
                  <a:srgbClr val="000000"/>
                </a:solidFill>
              </a:rPr>
            </a:br>
            <a:r>
              <a:rPr lang="en-US" altLang="en-US" sz="3200" dirty="0">
                <a:solidFill>
                  <a:srgbClr val="000000"/>
                </a:solidFill>
              </a:rPr>
              <a:t>stock is under or overpriced.</a:t>
            </a:r>
          </a:p>
        </p:txBody>
      </p:sp>
      <p:sp>
        <p:nvSpPr>
          <p:cNvPr id="5" name="TextBox 4"/>
          <p:cNvSpPr txBox="1"/>
          <p:nvPr/>
        </p:nvSpPr>
        <p:spPr>
          <a:xfrm>
            <a:off x="10485415" y="-483655"/>
            <a:ext cx="1067320" cy="2646878"/>
          </a:xfrm>
          <a:prstGeom prst="rect">
            <a:avLst/>
          </a:prstGeom>
          <a:noFill/>
          <a:scene3d>
            <a:camera prst="perspectiveRelaxed"/>
            <a:lightRig rig="threePt" dir="t"/>
          </a:scene3d>
          <a:sp3d>
            <a:bevelT w="114300" prst="artDeco"/>
          </a:sp3d>
        </p:spPr>
        <p:txBody>
          <a:bodyPr wrap="square" rtlCol="0">
            <a:spAutoFit/>
          </a:bodyPr>
          <a:lstStyle/>
          <a:p>
            <a:pPr defTabSz="457200"/>
            <a:r>
              <a:rPr lang="en-IN" sz="16600" b="1" dirty="0" smtClean="0">
                <a:ln w="22225">
                  <a:solidFill>
                    <a:srgbClr val="6FEBA0"/>
                  </a:solidFill>
                  <a:prstDash val="solid"/>
                </a:ln>
                <a:solidFill>
                  <a:srgbClr val="6FEBA0">
                    <a:lumMod val="40000"/>
                    <a:lumOff val="60000"/>
                  </a:srgbClr>
                </a:solidFill>
                <a:effectLst>
                  <a:glow rad="228600">
                    <a:srgbClr val="B6DF5E">
                      <a:satMod val="175000"/>
                      <a:alpha val="40000"/>
                    </a:srgbClr>
                  </a:glow>
                </a:effectLst>
                <a:latin typeface="Rupee Foradian" panose="020B0603030804020204" pitchFamily="34" charset="0"/>
              </a:rPr>
              <a:t>`</a:t>
            </a:r>
            <a:endParaRPr lang="en-IN" sz="2400" b="1" dirty="0">
              <a:ln w="22225">
                <a:solidFill>
                  <a:srgbClr val="6FEBA0"/>
                </a:solidFill>
                <a:prstDash val="solid"/>
              </a:ln>
              <a:solidFill>
                <a:srgbClr val="6FEBA0">
                  <a:lumMod val="40000"/>
                  <a:lumOff val="60000"/>
                </a:srgbClr>
              </a:solidFill>
              <a:effectLst>
                <a:glow rad="228600">
                  <a:srgbClr val="B6DF5E">
                    <a:satMod val="175000"/>
                    <a:alpha val="40000"/>
                  </a:srgbClr>
                </a:glow>
              </a:effectLst>
              <a:latin typeface="Rupee Foradian" panose="020B0603030804020204" pitchFamily="34" charset="0"/>
            </a:endParaRPr>
          </a:p>
        </p:txBody>
      </p:sp>
      <p:graphicFrame>
        <p:nvGraphicFramePr>
          <p:cNvPr id="17" name="Object 1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543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8" name="Picture 1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593803168"/>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0431"/>
                                        </p:tgtEl>
                                        <p:attrNameLst>
                                          <p:attrName>style.visibility</p:attrName>
                                        </p:attrNameLst>
                                      </p:cBhvr>
                                      <p:to>
                                        <p:strVal val="visible"/>
                                      </p:to>
                                    </p:set>
                                    <p:animEffect transition="in" filter="wipe(left)">
                                      <p:cBhvr>
                                        <p:cTn id="7" dur="500"/>
                                        <p:tgtEl>
                                          <p:spTgt spid="604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60432"/>
                                        </p:tgtEl>
                                        <p:attrNameLst>
                                          <p:attrName>style.visibility</p:attrName>
                                        </p:attrNameLst>
                                      </p:cBhvr>
                                      <p:to>
                                        <p:strVal val="visible"/>
                                      </p:to>
                                    </p:set>
                                    <p:animEffect transition="in" filter="wipe(left)">
                                      <p:cBhvr>
                                        <p:cTn id="12" dur="500"/>
                                        <p:tgtEl>
                                          <p:spTgt spid="604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31" grpId="0" animBg="1"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994" name="Object 2">
            <a:hlinkClick r:id="" action="ppaction://ole?verb=0"/>
          </p:cNvPr>
          <p:cNvGraphicFramePr>
            <a:graphicFrameLocks/>
          </p:cNvGraphicFramePr>
          <p:nvPr>
            <p:extLst/>
          </p:nvPr>
        </p:nvGraphicFramePr>
        <p:xfrm>
          <a:off x="4101823" y="1547817"/>
          <a:ext cx="6881812" cy="4808537"/>
        </p:xfrm>
        <a:graphic>
          <a:graphicData uri="http://schemas.openxmlformats.org/presentationml/2006/ole">
            <mc:AlternateContent xmlns:mc="http://schemas.openxmlformats.org/markup-compatibility/2006">
              <mc:Choice xmlns:v="urn:schemas-microsoft-com:vml" Requires="v">
                <p:oleObj spid="_x0000_s146482" name="Microsoft ClipArt Gallery" r:id="rId3" imgW="3952800" imgH="2765160" progId="MS_ClipArt_Gallery">
                  <p:embed/>
                </p:oleObj>
              </mc:Choice>
              <mc:Fallback>
                <p:oleObj name="Microsoft ClipArt Gallery" r:id="rId3" imgW="3952800" imgH="2765160" progId="MS_ClipArt_Gallery">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1823" y="1547817"/>
                        <a:ext cx="6881812" cy="480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4995" name="Rectangle 3"/>
          <p:cNvSpPr>
            <a:spLocks noChangeArrowheads="1"/>
          </p:cNvSpPr>
          <p:nvPr/>
        </p:nvSpPr>
        <p:spPr bwMode="auto">
          <a:xfrm>
            <a:off x="4103545" y="320043"/>
            <a:ext cx="6880090" cy="951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457200">
              <a:spcBef>
                <a:spcPct val="0"/>
              </a:spcBef>
            </a:pPr>
            <a:r>
              <a:rPr lang="en-US" altLang="en-US" sz="5600" dirty="0">
                <a:solidFill>
                  <a:srgbClr val="4C2E00"/>
                </a:solidFill>
                <a:latin typeface="Times New Roman" panose="02020603050405020304" pitchFamily="18" charset="0"/>
              </a:rPr>
              <a:t>No more ratios, please!</a:t>
            </a:r>
          </a:p>
        </p:txBody>
      </p:sp>
      <p:graphicFrame>
        <p:nvGraphicFramePr>
          <p:cNvPr id="8" name="Object 7"/>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6483" name="Bitmap Image" r:id="rId5" imgW="743054" imgH="847843" progId="Paint.Picture">
                  <p:embed/>
                </p:oleObj>
              </mc:Choice>
              <mc:Fallback>
                <p:oleObj name="Bitmap Image" r:id="rId5" imgW="743054" imgH="8478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9" name="Picture 8" descr="RTI LOGO RAC copy"/>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431541986"/>
      </p:ext>
    </p:extLst>
  </p:cSld>
  <p:clrMapOvr>
    <a:masterClrMapping/>
  </p:clrMapOvr>
  <p:transition>
    <p:zoom dir="in"/>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z="7200" b="1" i="1">
                <a:solidFill>
                  <a:srgbClr val="FFCC00"/>
                </a:solidFill>
                <a:effectLst>
                  <a:outerShdw blurRad="38100" dist="38100" dir="2700000" algn="tl">
                    <a:srgbClr val="000000"/>
                  </a:outerShdw>
                </a:effectLst>
              </a:rPr>
              <a:t>DuPont System For Financial Analysis</a:t>
            </a:r>
          </a:p>
        </p:txBody>
      </p:sp>
      <p:graphicFrame>
        <p:nvGraphicFramePr>
          <p:cNvPr id="6" name="Object 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7482"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7" name="Picture 6"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354992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1"/>
                </a:solidFill>
              </a:rPr>
              <a:t>USE OF SUBSTANTIVE ANALYTICAL PROCEDURES</a:t>
            </a:r>
          </a:p>
        </p:txBody>
      </p:sp>
      <p:sp>
        <p:nvSpPr>
          <p:cNvPr id="3" name="Content Placeholder 2"/>
          <p:cNvSpPr>
            <a:spLocks noGrp="1"/>
          </p:cNvSpPr>
          <p:nvPr>
            <p:ph idx="1"/>
          </p:nvPr>
        </p:nvSpPr>
        <p:spPr/>
        <p:txBody>
          <a:bodyPr/>
          <a:lstStyle/>
          <a:p>
            <a:pPr marL="0" indent="0">
              <a:lnSpc>
                <a:spcPct val="150000"/>
              </a:lnSpc>
              <a:buNone/>
            </a:pPr>
            <a:r>
              <a:rPr lang="en-IN" dirty="0"/>
              <a:t>One of the objectives of </a:t>
            </a:r>
            <a:r>
              <a:rPr lang="en-IN" dirty="0">
                <a:hlinkClick r:id="rId3" action="ppaction://hlinkfile"/>
              </a:rPr>
              <a:t>ISA </a:t>
            </a:r>
            <a:r>
              <a:rPr lang="en-IN" dirty="0" smtClean="0">
                <a:hlinkClick r:id="rId3" action="ppaction://hlinkfile"/>
              </a:rPr>
              <a:t>520/ISSAI 1520 </a:t>
            </a:r>
            <a:r>
              <a:rPr lang="en-IN" dirty="0"/>
              <a:t>is that relevant and reliable audit evidence is obtained when using substantive analytical procedures. The primary purpose of substantive analytical procedures is to obtain assurance, in combination with other audit testing (such as tests of controls and substantive tests of details), with respect to financial statement assertions for one or more audit areas. Substantive analytical procedures are generally more applicable to large volumes of transactions that tend to be more predictable over time.</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5842" name="Bitmap Image" r:id="rId4" imgW="743054" imgH="847843" progId="Paint.Picture">
                  <p:embed/>
                </p:oleObj>
              </mc:Choice>
              <mc:Fallback>
                <p:oleObj name="Bitmap Image" r:id="rId4" imgW="743054" imgH="8478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527206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z="7200" b="1" i="1" dirty="0">
                <a:solidFill>
                  <a:srgbClr val="FFCC00"/>
                </a:solidFill>
                <a:effectLst>
                  <a:outerShdw blurRad="38100" dist="38100" dir="2700000" algn="tl">
                    <a:srgbClr val="000000"/>
                  </a:outerShdw>
                </a:effectLst>
              </a:rPr>
              <a:t>First,</a:t>
            </a:r>
            <a:br>
              <a:rPr lang="en-US" sz="7200" b="1" i="1" dirty="0">
                <a:solidFill>
                  <a:srgbClr val="FFCC00"/>
                </a:solidFill>
                <a:effectLst>
                  <a:outerShdw blurRad="38100" dist="38100" dir="2700000" algn="tl">
                    <a:srgbClr val="000000"/>
                  </a:outerShdw>
                </a:effectLst>
              </a:rPr>
            </a:br>
            <a:r>
              <a:rPr lang="en-US" sz="7200" b="1" i="1" dirty="0">
                <a:solidFill>
                  <a:srgbClr val="FFCC00"/>
                </a:solidFill>
                <a:effectLst>
                  <a:outerShdw blurRad="38100" dist="38100" dir="2700000" algn="tl">
                    <a:srgbClr val="000000"/>
                  </a:outerShdw>
                </a:effectLst>
              </a:rPr>
              <a:t>This Thing Called Debt</a:t>
            </a:r>
          </a:p>
        </p:txBody>
      </p:sp>
      <p:graphicFrame>
        <p:nvGraphicFramePr>
          <p:cNvPr id="6" name="Object 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850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7" name="Picture 6"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191415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8815" y="972403"/>
            <a:ext cx="2947483" cy="4601183"/>
          </a:xfrm>
        </p:spPr>
        <p:txBody>
          <a:bodyPr/>
          <a:lstStyle/>
          <a:p>
            <a:pPr eaLnBrk="1" hangingPunct="1">
              <a:lnSpc>
                <a:spcPct val="150000"/>
              </a:lnSpc>
            </a:pPr>
            <a:r>
              <a:rPr lang="en-US" altLang="en-US" dirty="0" smtClean="0">
                <a:solidFill>
                  <a:schemeClr val="tx1"/>
                </a:solidFill>
              </a:rPr>
              <a:t>Anatomy of Returns</a:t>
            </a:r>
          </a:p>
        </p:txBody>
      </p:sp>
      <p:sp>
        <p:nvSpPr>
          <p:cNvPr id="4099" name="Text Box 4"/>
          <p:cNvSpPr txBox="1">
            <a:spLocks noChangeArrowheads="1"/>
          </p:cNvSpPr>
          <p:nvPr/>
        </p:nvSpPr>
        <p:spPr bwMode="auto">
          <a:xfrm>
            <a:off x="4558352" y="972403"/>
            <a:ext cx="67818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a:solidFill>
                  <a:prstClr val="black"/>
                </a:solidFill>
              </a:rPr>
              <a:t>Total Assets = Total Liabilities + Total Equity</a:t>
            </a:r>
          </a:p>
        </p:txBody>
      </p:sp>
      <p:sp>
        <p:nvSpPr>
          <p:cNvPr id="21509" name="Text Box 5"/>
          <p:cNvSpPr txBox="1">
            <a:spLocks noChangeArrowheads="1"/>
          </p:cNvSpPr>
          <p:nvPr/>
        </p:nvSpPr>
        <p:spPr bwMode="auto">
          <a:xfrm>
            <a:off x="3720152" y="1963004"/>
            <a:ext cx="2819400" cy="147796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amount of </a:t>
            </a:r>
            <a:r>
              <a:rPr lang="en-US" altLang="en-US" b="1" u="sng">
                <a:solidFill>
                  <a:prstClr val="black"/>
                </a:solidFill>
              </a:rPr>
              <a:t>stuff</a:t>
            </a:r>
            <a:r>
              <a:rPr lang="en-US" altLang="en-US" b="1">
                <a:solidFill>
                  <a:prstClr val="black"/>
                </a:solidFill>
              </a:rPr>
              <a:t> used in the business to make profits (supplies, inputs breeding stock, machinery, etc.) </a:t>
            </a:r>
          </a:p>
        </p:txBody>
      </p:sp>
      <p:sp>
        <p:nvSpPr>
          <p:cNvPr id="21510" name="Text Box 6"/>
          <p:cNvSpPr txBox="1">
            <a:spLocks noChangeArrowheads="1"/>
          </p:cNvSpPr>
          <p:nvPr/>
        </p:nvSpPr>
        <p:spPr bwMode="auto">
          <a:xfrm>
            <a:off x="6920552" y="1963004"/>
            <a:ext cx="1981200" cy="146526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How much of that stuff is financed by the “bank”, that is, debt capital.</a:t>
            </a:r>
          </a:p>
        </p:txBody>
      </p:sp>
      <p:sp>
        <p:nvSpPr>
          <p:cNvPr id="21511" name="Text Box 7"/>
          <p:cNvSpPr txBox="1">
            <a:spLocks noChangeArrowheads="1"/>
          </p:cNvSpPr>
          <p:nvPr/>
        </p:nvSpPr>
        <p:spPr bwMode="auto">
          <a:xfrm>
            <a:off x="9054152" y="1963003"/>
            <a:ext cx="1981200" cy="173990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How much of that stuff is financed by your own money, that is, equity capital.</a:t>
            </a:r>
          </a:p>
        </p:txBody>
      </p:sp>
      <p:sp>
        <p:nvSpPr>
          <p:cNvPr id="21512" name="Text Box 8"/>
          <p:cNvSpPr txBox="1">
            <a:spLocks noChangeArrowheads="1"/>
          </p:cNvSpPr>
          <p:nvPr/>
        </p:nvSpPr>
        <p:spPr bwMode="auto">
          <a:xfrm>
            <a:off x="3796352" y="4249003"/>
            <a:ext cx="8229600" cy="15700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a:solidFill>
                  <a:prstClr val="black"/>
                </a:solidFill>
              </a:rPr>
              <a:t>So, when you make profits, those profits are a return to all the assets, some of which is a return to your money invested (equity capital) and some of which is a return to the bank’s money (debt capital).</a:t>
            </a:r>
          </a:p>
        </p:txBody>
      </p:sp>
      <p:sp>
        <p:nvSpPr>
          <p:cNvPr id="21514" name="Line 10"/>
          <p:cNvSpPr>
            <a:spLocks noChangeShapeType="1"/>
          </p:cNvSpPr>
          <p:nvPr/>
        </p:nvSpPr>
        <p:spPr bwMode="auto">
          <a:xfrm flipH="1">
            <a:off x="5167952" y="1353403"/>
            <a:ext cx="457200" cy="609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1515" name="Line 11"/>
          <p:cNvSpPr>
            <a:spLocks noChangeShapeType="1"/>
          </p:cNvSpPr>
          <p:nvPr/>
        </p:nvSpPr>
        <p:spPr bwMode="auto">
          <a:xfrm>
            <a:off x="7834952" y="1353403"/>
            <a:ext cx="0" cy="609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1516" name="Line 12"/>
          <p:cNvSpPr>
            <a:spLocks noChangeShapeType="1"/>
          </p:cNvSpPr>
          <p:nvPr/>
        </p:nvSpPr>
        <p:spPr bwMode="auto">
          <a:xfrm flipH="1">
            <a:off x="10044752" y="1353403"/>
            <a:ext cx="152400" cy="609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graphicFrame>
        <p:nvGraphicFramePr>
          <p:cNvPr id="17" name="Object 1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49530"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8" name="Picture 1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366083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14"/>
                                        </p:tgtEl>
                                        <p:attrNameLst>
                                          <p:attrName>style.visibility</p:attrName>
                                        </p:attrNameLst>
                                      </p:cBhvr>
                                      <p:to>
                                        <p:strVal val="visible"/>
                                      </p:to>
                                    </p:set>
                                    <p:animEffect transition="in" filter="dissolve">
                                      <p:cBhvr>
                                        <p:cTn id="7" dur="500"/>
                                        <p:tgtEl>
                                          <p:spTgt spid="2151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1509"/>
                                        </p:tgtEl>
                                        <p:attrNameLst>
                                          <p:attrName>style.visibility</p:attrName>
                                        </p:attrNameLst>
                                      </p:cBhvr>
                                      <p:to>
                                        <p:strVal val="visible"/>
                                      </p:to>
                                    </p:set>
                                    <p:animEffect transition="in" filter="dissolve">
                                      <p:cBhvr>
                                        <p:cTn id="10" dur="500"/>
                                        <p:tgtEl>
                                          <p:spTgt spid="2150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1515"/>
                                        </p:tgtEl>
                                        <p:attrNameLst>
                                          <p:attrName>style.visibility</p:attrName>
                                        </p:attrNameLst>
                                      </p:cBhvr>
                                      <p:to>
                                        <p:strVal val="visible"/>
                                      </p:to>
                                    </p:set>
                                    <p:animEffect transition="in" filter="dissolve">
                                      <p:cBhvr>
                                        <p:cTn id="15" dur="500"/>
                                        <p:tgtEl>
                                          <p:spTgt spid="21515"/>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21510"/>
                                        </p:tgtEl>
                                        <p:attrNameLst>
                                          <p:attrName>style.visibility</p:attrName>
                                        </p:attrNameLst>
                                      </p:cBhvr>
                                      <p:to>
                                        <p:strVal val="visible"/>
                                      </p:to>
                                    </p:set>
                                    <p:animEffect transition="in" filter="dissolve">
                                      <p:cBhvr>
                                        <p:cTn id="18" dur="500"/>
                                        <p:tgtEl>
                                          <p:spTgt spid="2151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21516"/>
                                        </p:tgtEl>
                                        <p:attrNameLst>
                                          <p:attrName>style.visibility</p:attrName>
                                        </p:attrNameLst>
                                      </p:cBhvr>
                                      <p:to>
                                        <p:strVal val="visible"/>
                                      </p:to>
                                    </p:set>
                                    <p:animEffect transition="in" filter="dissolve">
                                      <p:cBhvr>
                                        <p:cTn id="23" dur="500"/>
                                        <p:tgtEl>
                                          <p:spTgt spid="21516"/>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21511"/>
                                        </p:tgtEl>
                                        <p:attrNameLst>
                                          <p:attrName>style.visibility</p:attrName>
                                        </p:attrNameLst>
                                      </p:cBhvr>
                                      <p:to>
                                        <p:strVal val="visible"/>
                                      </p:to>
                                    </p:set>
                                    <p:animEffect transition="in" filter="dissolve">
                                      <p:cBhvr>
                                        <p:cTn id="26" dur="500"/>
                                        <p:tgtEl>
                                          <p:spTgt spid="2151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21512"/>
                                        </p:tgtEl>
                                        <p:attrNameLst>
                                          <p:attrName>style.visibility</p:attrName>
                                        </p:attrNameLst>
                                      </p:cBhvr>
                                      <p:to>
                                        <p:strVal val="visible"/>
                                      </p:to>
                                    </p:set>
                                    <p:animEffect transition="in" filter="dissolve">
                                      <p:cBhvr>
                                        <p:cTn id="31" dur="5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animBg="1"/>
      <p:bldP spid="21510" grpId="0" animBg="1"/>
      <p:bldP spid="21511" grpId="0" animBg="1"/>
      <p:bldP spid="21512" grpId="0" animBg="1"/>
      <p:bldP spid="21514" grpId="0" animBg="1"/>
      <p:bldP spid="21515" grpId="0" animBg="1"/>
      <p:bldP spid="21516"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5625" y="1002024"/>
            <a:ext cx="2947483" cy="4601183"/>
          </a:xfrm>
        </p:spPr>
        <p:txBody>
          <a:bodyPr/>
          <a:lstStyle/>
          <a:p>
            <a:pPr eaLnBrk="1" hangingPunct="1">
              <a:lnSpc>
                <a:spcPct val="150000"/>
              </a:lnSpc>
            </a:pPr>
            <a:r>
              <a:rPr lang="en-US" altLang="en-US" dirty="0" smtClean="0">
                <a:solidFill>
                  <a:schemeClr val="tx1"/>
                </a:solidFill>
              </a:rPr>
              <a:t>Anatomy of Returns –</a:t>
            </a:r>
            <a:br>
              <a:rPr lang="en-US" altLang="en-US" dirty="0" smtClean="0">
                <a:solidFill>
                  <a:schemeClr val="tx1"/>
                </a:solidFill>
              </a:rPr>
            </a:br>
            <a:r>
              <a:rPr lang="en-US" altLang="en-US" dirty="0" smtClean="0">
                <a:solidFill>
                  <a:schemeClr val="tx1"/>
                </a:solidFill>
              </a:rPr>
              <a:t> Case 1</a:t>
            </a:r>
          </a:p>
        </p:txBody>
      </p:sp>
      <p:sp>
        <p:nvSpPr>
          <p:cNvPr id="5123" name="Text Box 3"/>
          <p:cNvSpPr txBox="1">
            <a:spLocks noChangeArrowheads="1"/>
          </p:cNvSpPr>
          <p:nvPr/>
        </p:nvSpPr>
        <p:spPr bwMode="auto">
          <a:xfrm>
            <a:off x="4438935" y="740392"/>
            <a:ext cx="7010400" cy="1200329"/>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1,000 </a:t>
            </a:r>
            <a:r>
              <a:rPr lang="en-US" altLang="en-US" sz="2400" b="1" dirty="0">
                <a:solidFill>
                  <a:prstClr val="black"/>
                </a:solidFill>
              </a:rPr>
              <a:t>of Total Assets (all financed by my own money) generated </a:t>
            </a: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500 </a:t>
            </a:r>
            <a:r>
              <a:rPr lang="en-US" altLang="en-US" sz="2400" b="1" dirty="0">
                <a:solidFill>
                  <a:prstClr val="black"/>
                </a:solidFill>
              </a:rPr>
              <a:t>of total revenue, </a:t>
            </a: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400 </a:t>
            </a:r>
            <a:r>
              <a:rPr lang="en-US" altLang="en-US" sz="2400" b="1" dirty="0">
                <a:solidFill>
                  <a:prstClr val="black"/>
                </a:solidFill>
              </a:rPr>
              <a:t>of total expenses, and thus </a:t>
            </a: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100 </a:t>
            </a:r>
            <a:r>
              <a:rPr lang="en-US" altLang="en-US" sz="2400" b="1" dirty="0">
                <a:solidFill>
                  <a:prstClr val="black"/>
                </a:solidFill>
              </a:rPr>
              <a:t>of profits.</a:t>
            </a:r>
          </a:p>
        </p:txBody>
      </p:sp>
      <p:sp>
        <p:nvSpPr>
          <p:cNvPr id="23564" name="Text Box 12"/>
          <p:cNvSpPr txBox="1">
            <a:spLocks noChangeArrowheads="1"/>
          </p:cNvSpPr>
          <p:nvPr/>
        </p:nvSpPr>
        <p:spPr bwMode="auto">
          <a:xfrm>
            <a:off x="5658135" y="2889867"/>
            <a:ext cx="1219200" cy="83099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a:solidFill>
                  <a:prstClr val="black"/>
                </a:solidFill>
              </a:rPr>
              <a:t>100</a:t>
            </a:r>
            <a:br>
              <a:rPr lang="en-US" altLang="en-US" sz="2400" b="1">
                <a:solidFill>
                  <a:prstClr val="black"/>
                </a:solidFill>
              </a:rPr>
            </a:br>
            <a:r>
              <a:rPr lang="en-US" altLang="en-US" sz="2400" b="1">
                <a:solidFill>
                  <a:prstClr val="black"/>
                </a:solidFill>
              </a:rPr>
              <a:t>1000</a:t>
            </a:r>
          </a:p>
        </p:txBody>
      </p:sp>
      <p:sp>
        <p:nvSpPr>
          <p:cNvPr id="23565" name="Text Box 13"/>
          <p:cNvSpPr txBox="1">
            <a:spLocks noChangeArrowheads="1"/>
          </p:cNvSpPr>
          <p:nvPr/>
        </p:nvSpPr>
        <p:spPr bwMode="auto">
          <a:xfrm>
            <a:off x="7091648" y="3102592"/>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3566" name="Text Box 14"/>
          <p:cNvSpPr txBox="1">
            <a:spLocks noChangeArrowheads="1"/>
          </p:cNvSpPr>
          <p:nvPr/>
        </p:nvSpPr>
        <p:spPr bwMode="auto">
          <a:xfrm>
            <a:off x="7791735" y="2645392"/>
            <a:ext cx="2743200" cy="1200329"/>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10 paisa </a:t>
            </a:r>
            <a:r>
              <a:rPr lang="en-US" altLang="en-US" sz="2400" b="1" dirty="0">
                <a:solidFill>
                  <a:prstClr val="black"/>
                </a:solidFill>
              </a:rPr>
              <a:t>of income per </a:t>
            </a:r>
            <a:r>
              <a:rPr lang="en-US" altLang="en-US" sz="2400" b="1" dirty="0" smtClean="0">
                <a:solidFill>
                  <a:prstClr val="black"/>
                </a:solidFill>
              </a:rPr>
              <a:t>rupee </a:t>
            </a:r>
            <a:r>
              <a:rPr lang="en-US" altLang="en-US" sz="2400" b="1" dirty="0">
                <a:solidFill>
                  <a:prstClr val="black"/>
                </a:solidFill>
              </a:rPr>
              <a:t>of asset</a:t>
            </a:r>
          </a:p>
        </p:txBody>
      </p:sp>
      <p:sp>
        <p:nvSpPr>
          <p:cNvPr id="23567" name="Text Box 15"/>
          <p:cNvSpPr txBox="1">
            <a:spLocks noChangeArrowheads="1"/>
          </p:cNvSpPr>
          <p:nvPr/>
        </p:nvSpPr>
        <p:spPr bwMode="auto">
          <a:xfrm>
            <a:off x="7867935" y="3940791"/>
            <a:ext cx="25908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a:solidFill>
                  <a:prstClr val="black"/>
                </a:solidFill>
                <a:hlinkClick r:id="" action="ppaction://noaction"/>
              </a:rPr>
              <a:t>ROROA </a:t>
            </a:r>
            <a:r>
              <a:rPr lang="en-US" altLang="en-US" sz="2400" b="1" dirty="0">
                <a:solidFill>
                  <a:prstClr val="black"/>
                </a:solidFill>
              </a:rPr>
              <a:t>= 10%</a:t>
            </a:r>
          </a:p>
        </p:txBody>
      </p:sp>
      <p:sp>
        <p:nvSpPr>
          <p:cNvPr id="23568" name="Text Box 16"/>
          <p:cNvSpPr txBox="1">
            <a:spLocks noChangeArrowheads="1"/>
          </p:cNvSpPr>
          <p:nvPr/>
        </p:nvSpPr>
        <p:spPr bwMode="auto">
          <a:xfrm>
            <a:off x="4515135" y="4855191"/>
            <a:ext cx="70104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a:solidFill>
                  <a:prstClr val="black"/>
                </a:solidFill>
              </a:rPr>
              <a:t>Since it is all my money, then </a:t>
            </a:r>
            <a:r>
              <a:rPr lang="en-US" altLang="en-US" sz="2400" b="1" dirty="0">
                <a:solidFill>
                  <a:prstClr val="black"/>
                </a:solidFill>
                <a:hlinkClick r:id="" action="ppaction://noaction"/>
              </a:rPr>
              <a:t>ROROE</a:t>
            </a:r>
            <a:r>
              <a:rPr lang="en-US" altLang="en-US" sz="2400" b="1" dirty="0">
                <a:solidFill>
                  <a:prstClr val="black"/>
                </a:solidFill>
              </a:rPr>
              <a:t> = 10%</a:t>
            </a:r>
          </a:p>
        </p:txBody>
      </p:sp>
      <p:sp>
        <p:nvSpPr>
          <p:cNvPr id="23569" name="Line 17"/>
          <p:cNvSpPr>
            <a:spLocks noChangeShapeType="1"/>
          </p:cNvSpPr>
          <p:nvPr/>
        </p:nvSpPr>
        <p:spPr bwMode="auto">
          <a:xfrm>
            <a:off x="5810535" y="3302616"/>
            <a:ext cx="91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graphicFrame>
        <p:nvGraphicFramePr>
          <p:cNvPr id="16" name="Object 1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055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7" name="Picture 16"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922771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564"/>
                                        </p:tgtEl>
                                        <p:attrNameLst>
                                          <p:attrName>style.visibility</p:attrName>
                                        </p:attrNameLst>
                                      </p:cBhvr>
                                      <p:to>
                                        <p:strVal val="visible"/>
                                      </p:to>
                                    </p:set>
                                    <p:animEffect transition="in" filter="dissolve">
                                      <p:cBhvr>
                                        <p:cTn id="7" dur="500"/>
                                        <p:tgtEl>
                                          <p:spTgt spid="2356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3565"/>
                                        </p:tgtEl>
                                        <p:attrNameLst>
                                          <p:attrName>style.visibility</p:attrName>
                                        </p:attrNameLst>
                                      </p:cBhvr>
                                      <p:to>
                                        <p:strVal val="visible"/>
                                      </p:to>
                                    </p:set>
                                    <p:animEffect transition="in" filter="dissolve">
                                      <p:cBhvr>
                                        <p:cTn id="10" dur="500"/>
                                        <p:tgtEl>
                                          <p:spTgt spid="2356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3566"/>
                                        </p:tgtEl>
                                        <p:attrNameLst>
                                          <p:attrName>style.visibility</p:attrName>
                                        </p:attrNameLst>
                                      </p:cBhvr>
                                      <p:to>
                                        <p:strVal val="visible"/>
                                      </p:to>
                                    </p:set>
                                    <p:animEffect transition="in" filter="dissolve">
                                      <p:cBhvr>
                                        <p:cTn id="13" dur="500"/>
                                        <p:tgtEl>
                                          <p:spTgt spid="2356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3567"/>
                                        </p:tgtEl>
                                        <p:attrNameLst>
                                          <p:attrName>style.visibility</p:attrName>
                                        </p:attrNameLst>
                                      </p:cBhvr>
                                      <p:to>
                                        <p:strVal val="visible"/>
                                      </p:to>
                                    </p:set>
                                    <p:animEffect transition="in" filter="dissolve">
                                      <p:cBhvr>
                                        <p:cTn id="16" dur="500"/>
                                        <p:tgtEl>
                                          <p:spTgt spid="2356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3569"/>
                                        </p:tgtEl>
                                        <p:attrNameLst>
                                          <p:attrName>style.visibility</p:attrName>
                                        </p:attrNameLst>
                                      </p:cBhvr>
                                      <p:to>
                                        <p:strVal val="visible"/>
                                      </p:to>
                                    </p:set>
                                    <p:animEffect transition="in" filter="dissolve">
                                      <p:cBhvr>
                                        <p:cTn id="19" dur="500"/>
                                        <p:tgtEl>
                                          <p:spTgt spid="2356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23568"/>
                                        </p:tgtEl>
                                        <p:attrNameLst>
                                          <p:attrName>style.visibility</p:attrName>
                                        </p:attrNameLst>
                                      </p:cBhvr>
                                      <p:to>
                                        <p:strVal val="visible"/>
                                      </p:to>
                                    </p:set>
                                    <p:animEffect transition="in" filter="dissolve">
                                      <p:cBhvr>
                                        <p:cTn id="24" dur="500"/>
                                        <p:tgtEl>
                                          <p:spTgt spid="235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4" grpId="0" animBg="1"/>
      <p:bldP spid="23565" grpId="0" animBg="1"/>
      <p:bldP spid="23566" grpId="0" animBg="1"/>
      <p:bldP spid="23567" grpId="0" animBg="1"/>
      <p:bldP spid="23568" grpId="0" animBg="1"/>
      <p:bldP spid="23569"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16956" y="1097251"/>
            <a:ext cx="2947483" cy="4601183"/>
          </a:xfrm>
        </p:spPr>
        <p:txBody>
          <a:bodyPr/>
          <a:lstStyle/>
          <a:p>
            <a:pPr eaLnBrk="1" hangingPunct="1">
              <a:lnSpc>
                <a:spcPct val="150000"/>
              </a:lnSpc>
            </a:pPr>
            <a:r>
              <a:rPr lang="en-US" altLang="en-US" dirty="0" smtClean="0">
                <a:solidFill>
                  <a:schemeClr val="tx1"/>
                </a:solidFill>
              </a:rPr>
              <a:t>Anatomy of Returns – </a:t>
            </a:r>
            <a:br>
              <a:rPr lang="en-US" altLang="en-US" dirty="0" smtClean="0">
                <a:solidFill>
                  <a:schemeClr val="tx1"/>
                </a:solidFill>
              </a:rPr>
            </a:br>
            <a:r>
              <a:rPr lang="en-US" altLang="en-US" dirty="0" smtClean="0">
                <a:solidFill>
                  <a:schemeClr val="tx1"/>
                </a:solidFill>
              </a:rPr>
              <a:t>Case 2</a:t>
            </a:r>
          </a:p>
        </p:txBody>
      </p:sp>
      <p:sp>
        <p:nvSpPr>
          <p:cNvPr id="6147" name="Text Box 3"/>
          <p:cNvSpPr txBox="1">
            <a:spLocks noChangeArrowheads="1"/>
          </p:cNvSpPr>
          <p:nvPr/>
        </p:nvSpPr>
        <p:spPr bwMode="auto">
          <a:xfrm>
            <a:off x="4267200" y="551455"/>
            <a:ext cx="6781800" cy="193899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1,000 </a:t>
            </a:r>
            <a:r>
              <a:rPr lang="en-US" altLang="en-US" sz="2400" b="1" dirty="0">
                <a:solidFill>
                  <a:prstClr val="black"/>
                </a:solidFill>
              </a:rPr>
              <a:t>of Total Assets (financed </a:t>
            </a: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700 </a:t>
            </a:r>
            <a:r>
              <a:rPr lang="en-US" altLang="en-US" sz="2400" b="1" dirty="0">
                <a:solidFill>
                  <a:prstClr val="black"/>
                </a:solidFill>
              </a:rPr>
              <a:t>by my own money and </a:t>
            </a: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300 </a:t>
            </a:r>
            <a:r>
              <a:rPr lang="en-US" altLang="en-US" sz="2400" b="1" dirty="0">
                <a:solidFill>
                  <a:prstClr val="black"/>
                </a:solidFill>
              </a:rPr>
              <a:t>@8% borrowed from a bank) generated </a:t>
            </a: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500 </a:t>
            </a:r>
            <a:r>
              <a:rPr lang="en-US" altLang="en-US" sz="2400" b="1" dirty="0">
                <a:solidFill>
                  <a:prstClr val="black"/>
                </a:solidFill>
              </a:rPr>
              <a:t>of total revenue, </a:t>
            </a: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400 </a:t>
            </a:r>
            <a:r>
              <a:rPr lang="en-US" altLang="en-US" sz="2400" b="1" dirty="0">
                <a:solidFill>
                  <a:prstClr val="black"/>
                </a:solidFill>
              </a:rPr>
              <a:t>of expenses before interest for </a:t>
            </a: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100 </a:t>
            </a:r>
            <a:r>
              <a:rPr lang="en-US" altLang="en-US" sz="2400" b="1" dirty="0">
                <a:solidFill>
                  <a:prstClr val="black"/>
                </a:solidFill>
              </a:rPr>
              <a:t>profit, and </a:t>
            </a:r>
            <a:r>
              <a:rPr lang="en-US" altLang="en-US" sz="2400" b="1" dirty="0">
                <a:solidFill>
                  <a:prstClr val="black"/>
                </a:solidFill>
                <a:latin typeface="Rupee Foradian" panose="020B0603030804020204" pitchFamily="34" charset="0"/>
              </a:rPr>
              <a:t>` </a:t>
            </a:r>
            <a:r>
              <a:rPr lang="en-US" altLang="en-US" sz="2400" b="1" dirty="0" smtClean="0">
                <a:solidFill>
                  <a:prstClr val="black"/>
                </a:solidFill>
              </a:rPr>
              <a:t>76 </a:t>
            </a:r>
            <a:r>
              <a:rPr lang="en-US" altLang="en-US" sz="2400" b="1" dirty="0">
                <a:solidFill>
                  <a:prstClr val="black"/>
                </a:solidFill>
              </a:rPr>
              <a:t>profits after interest expenses.</a:t>
            </a:r>
          </a:p>
        </p:txBody>
      </p:sp>
      <p:sp>
        <p:nvSpPr>
          <p:cNvPr id="6148" name="Text Box 5"/>
          <p:cNvSpPr txBox="1">
            <a:spLocks noChangeArrowheads="1"/>
          </p:cNvSpPr>
          <p:nvPr/>
        </p:nvSpPr>
        <p:spPr bwMode="auto">
          <a:xfrm>
            <a:off x="5105400" y="3704230"/>
            <a:ext cx="12192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700</a:t>
            </a:r>
            <a:endParaRPr lang="en-US" altLang="en-US" sz="2400" b="1" dirty="0">
              <a:solidFill>
                <a:prstClr val="black"/>
              </a:solidFill>
            </a:endParaRPr>
          </a:p>
        </p:txBody>
      </p:sp>
      <p:sp>
        <p:nvSpPr>
          <p:cNvPr id="24582" name="Text Box 6"/>
          <p:cNvSpPr txBox="1">
            <a:spLocks noChangeArrowheads="1"/>
          </p:cNvSpPr>
          <p:nvPr/>
        </p:nvSpPr>
        <p:spPr bwMode="auto">
          <a:xfrm>
            <a:off x="7391400" y="2989856"/>
            <a:ext cx="1219200" cy="83099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a:solidFill>
                  <a:prstClr val="black"/>
                </a:solidFill>
              </a:rPr>
              <a:t>76</a:t>
            </a:r>
            <a:br>
              <a:rPr lang="en-US" altLang="en-US" sz="2400" b="1">
                <a:solidFill>
                  <a:prstClr val="black"/>
                </a:solidFill>
              </a:rPr>
            </a:br>
            <a:r>
              <a:rPr lang="en-US" altLang="en-US" sz="2400" b="1">
                <a:solidFill>
                  <a:prstClr val="black"/>
                </a:solidFill>
              </a:rPr>
              <a:t>700</a:t>
            </a:r>
          </a:p>
        </p:txBody>
      </p:sp>
      <p:sp>
        <p:nvSpPr>
          <p:cNvPr id="24583" name="Text Box 7"/>
          <p:cNvSpPr txBox="1">
            <a:spLocks noChangeArrowheads="1"/>
          </p:cNvSpPr>
          <p:nvPr/>
        </p:nvSpPr>
        <p:spPr bwMode="auto">
          <a:xfrm>
            <a:off x="8686800" y="4280493"/>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6151" name="Text Box 10"/>
          <p:cNvSpPr txBox="1">
            <a:spLocks noChangeArrowheads="1"/>
          </p:cNvSpPr>
          <p:nvPr/>
        </p:nvSpPr>
        <p:spPr bwMode="auto">
          <a:xfrm>
            <a:off x="5105400" y="4756743"/>
            <a:ext cx="12192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300</a:t>
            </a:r>
            <a:endParaRPr lang="en-US" altLang="en-US" sz="2400" b="1" dirty="0">
              <a:solidFill>
                <a:prstClr val="black"/>
              </a:solidFill>
            </a:endParaRPr>
          </a:p>
        </p:txBody>
      </p:sp>
      <p:sp>
        <p:nvSpPr>
          <p:cNvPr id="6152" name="Text Box 12"/>
          <p:cNvSpPr txBox="1">
            <a:spLocks noChangeArrowheads="1"/>
          </p:cNvSpPr>
          <p:nvPr/>
        </p:nvSpPr>
        <p:spPr bwMode="auto">
          <a:xfrm>
            <a:off x="3124200" y="3170830"/>
            <a:ext cx="1981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rPr>
              <a:t>My money</a:t>
            </a:r>
            <a:br>
              <a:rPr lang="en-US" altLang="en-US" b="1" dirty="0">
                <a:solidFill>
                  <a:prstClr val="black"/>
                </a:solidFill>
              </a:rPr>
            </a:br>
            <a:r>
              <a:rPr lang="en-US" altLang="en-US" b="1" dirty="0">
                <a:solidFill>
                  <a:prstClr val="black"/>
                </a:solidFill>
              </a:rPr>
              <a:t>(Equity Capital)</a:t>
            </a:r>
          </a:p>
        </p:txBody>
      </p:sp>
      <p:sp>
        <p:nvSpPr>
          <p:cNvPr id="6153" name="Text Box 13"/>
          <p:cNvSpPr txBox="1">
            <a:spLocks noChangeArrowheads="1"/>
          </p:cNvSpPr>
          <p:nvPr/>
        </p:nvSpPr>
        <p:spPr bwMode="auto">
          <a:xfrm>
            <a:off x="3124200" y="5120280"/>
            <a:ext cx="1981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Bank’s money</a:t>
            </a:r>
            <a:br>
              <a:rPr lang="en-US" altLang="en-US" b="1">
                <a:solidFill>
                  <a:prstClr val="black"/>
                </a:solidFill>
              </a:rPr>
            </a:br>
            <a:r>
              <a:rPr lang="en-US" altLang="en-US" b="1">
                <a:solidFill>
                  <a:prstClr val="black"/>
                </a:solidFill>
              </a:rPr>
              <a:t>(Debt capital)</a:t>
            </a:r>
          </a:p>
        </p:txBody>
      </p:sp>
      <p:sp>
        <p:nvSpPr>
          <p:cNvPr id="24590" name="Text Box 14"/>
          <p:cNvSpPr txBox="1">
            <a:spLocks noChangeArrowheads="1"/>
          </p:cNvSpPr>
          <p:nvPr/>
        </p:nvSpPr>
        <p:spPr bwMode="auto">
          <a:xfrm>
            <a:off x="7391400" y="4053481"/>
            <a:ext cx="1219200" cy="83099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a:solidFill>
                  <a:prstClr val="black"/>
                </a:solidFill>
              </a:rPr>
              <a:t>100</a:t>
            </a:r>
            <a:br>
              <a:rPr lang="en-US" altLang="en-US" sz="2400" b="1">
                <a:solidFill>
                  <a:prstClr val="black"/>
                </a:solidFill>
              </a:rPr>
            </a:br>
            <a:r>
              <a:rPr lang="en-US" altLang="en-US" sz="2400" b="1">
                <a:solidFill>
                  <a:prstClr val="black"/>
                </a:solidFill>
              </a:rPr>
              <a:t>1000</a:t>
            </a:r>
          </a:p>
        </p:txBody>
      </p:sp>
      <p:sp>
        <p:nvSpPr>
          <p:cNvPr id="24592" name="Text Box 16"/>
          <p:cNvSpPr txBox="1">
            <a:spLocks noChangeArrowheads="1"/>
          </p:cNvSpPr>
          <p:nvPr/>
        </p:nvSpPr>
        <p:spPr bwMode="auto">
          <a:xfrm>
            <a:off x="8686800" y="3232743"/>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4595" name="Text Box 19"/>
          <p:cNvSpPr txBox="1">
            <a:spLocks noChangeArrowheads="1"/>
          </p:cNvSpPr>
          <p:nvPr/>
        </p:nvSpPr>
        <p:spPr bwMode="auto">
          <a:xfrm>
            <a:off x="9220200" y="2942230"/>
            <a:ext cx="2743200" cy="92333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latin typeface="Rupee Foradian" panose="020B0603030804020204" pitchFamily="34" charset="0"/>
              </a:rPr>
              <a:t>` </a:t>
            </a:r>
            <a:r>
              <a:rPr lang="en-US" altLang="en-US" b="1" dirty="0" smtClean="0">
                <a:solidFill>
                  <a:prstClr val="black"/>
                </a:solidFill>
              </a:rPr>
              <a:t>10.9 paisa </a:t>
            </a:r>
            <a:r>
              <a:rPr lang="en-US" altLang="en-US" b="1" dirty="0">
                <a:solidFill>
                  <a:prstClr val="black"/>
                </a:solidFill>
              </a:rPr>
              <a:t>of income per </a:t>
            </a:r>
            <a:r>
              <a:rPr lang="en-US" altLang="en-US" b="1" dirty="0" smtClean="0">
                <a:solidFill>
                  <a:prstClr val="black"/>
                </a:solidFill>
              </a:rPr>
              <a:t>rupee </a:t>
            </a:r>
            <a:r>
              <a:rPr lang="en-US" altLang="en-US" b="1" dirty="0">
                <a:solidFill>
                  <a:prstClr val="black"/>
                </a:solidFill>
              </a:rPr>
              <a:t>of your money</a:t>
            </a:r>
          </a:p>
        </p:txBody>
      </p:sp>
      <p:sp>
        <p:nvSpPr>
          <p:cNvPr id="24596" name="Text Box 20"/>
          <p:cNvSpPr txBox="1">
            <a:spLocks noChangeArrowheads="1"/>
          </p:cNvSpPr>
          <p:nvPr/>
        </p:nvSpPr>
        <p:spPr bwMode="auto">
          <a:xfrm>
            <a:off x="9220200" y="3961406"/>
            <a:ext cx="2971800" cy="9239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rPr>
              <a:t>Before interest </a:t>
            </a:r>
            <a:r>
              <a:rPr lang="en-US" altLang="en-US" b="1" dirty="0" smtClean="0">
                <a:solidFill>
                  <a:prstClr val="black"/>
                </a:solidFill>
                <a:latin typeface="Rupee Foradian" panose="020B0603030804020204" pitchFamily="34" charset="0"/>
              </a:rPr>
              <a:t>`.</a:t>
            </a:r>
            <a:r>
              <a:rPr lang="en-US" altLang="en-US" b="1" dirty="0">
                <a:solidFill>
                  <a:prstClr val="black"/>
                </a:solidFill>
              </a:rPr>
              <a:t>10 </a:t>
            </a:r>
            <a:r>
              <a:rPr lang="en-US" altLang="en-US" b="1" dirty="0" smtClean="0">
                <a:solidFill>
                  <a:prstClr val="black"/>
                </a:solidFill>
              </a:rPr>
              <a:t>paisa </a:t>
            </a:r>
            <a:r>
              <a:rPr lang="en-US" altLang="en-US" b="1" dirty="0">
                <a:solidFill>
                  <a:prstClr val="black"/>
                </a:solidFill>
              </a:rPr>
              <a:t>of income per </a:t>
            </a:r>
            <a:r>
              <a:rPr lang="en-US" altLang="en-US" b="1" dirty="0" smtClean="0">
                <a:solidFill>
                  <a:prstClr val="black"/>
                </a:solidFill>
              </a:rPr>
              <a:t>rupee </a:t>
            </a:r>
            <a:r>
              <a:rPr lang="en-US" altLang="en-US" b="1" dirty="0">
                <a:solidFill>
                  <a:prstClr val="black"/>
                </a:solidFill>
              </a:rPr>
              <a:t>of all assets used.</a:t>
            </a:r>
          </a:p>
        </p:txBody>
      </p:sp>
      <p:sp>
        <p:nvSpPr>
          <p:cNvPr id="24598" name="Text Box 22"/>
          <p:cNvSpPr txBox="1">
            <a:spLocks noChangeArrowheads="1"/>
          </p:cNvSpPr>
          <p:nvPr/>
        </p:nvSpPr>
        <p:spPr bwMode="auto">
          <a:xfrm>
            <a:off x="3962400" y="4266206"/>
            <a:ext cx="1981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Assets</a:t>
            </a:r>
          </a:p>
        </p:txBody>
      </p:sp>
      <p:sp>
        <p:nvSpPr>
          <p:cNvPr id="24599" name="Text Box 23"/>
          <p:cNvSpPr txBox="1">
            <a:spLocks noChangeArrowheads="1"/>
          </p:cNvSpPr>
          <p:nvPr/>
        </p:nvSpPr>
        <p:spPr bwMode="auto">
          <a:xfrm>
            <a:off x="6005514" y="4237630"/>
            <a:ext cx="1081087"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1000</a:t>
            </a:r>
            <a:endParaRPr lang="en-US" altLang="en-US" sz="2400" b="1" dirty="0">
              <a:solidFill>
                <a:prstClr val="black"/>
              </a:solidFill>
            </a:endParaRPr>
          </a:p>
        </p:txBody>
      </p:sp>
      <p:sp>
        <p:nvSpPr>
          <p:cNvPr id="24601" name="Line 25"/>
          <p:cNvSpPr>
            <a:spLocks noChangeShapeType="1"/>
          </p:cNvSpPr>
          <p:nvPr/>
        </p:nvSpPr>
        <p:spPr bwMode="auto">
          <a:xfrm>
            <a:off x="7086600" y="4466230"/>
            <a:ext cx="304800" cy="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4602" name="Line 26"/>
          <p:cNvSpPr>
            <a:spLocks noChangeShapeType="1"/>
          </p:cNvSpPr>
          <p:nvPr/>
        </p:nvSpPr>
        <p:spPr bwMode="auto">
          <a:xfrm flipV="1">
            <a:off x="6324600" y="3399430"/>
            <a:ext cx="10668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4603" name="Line 27"/>
          <p:cNvSpPr>
            <a:spLocks noChangeShapeType="1"/>
          </p:cNvSpPr>
          <p:nvPr/>
        </p:nvSpPr>
        <p:spPr bwMode="auto">
          <a:xfrm flipV="1">
            <a:off x="3733800" y="4618630"/>
            <a:ext cx="6096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4604" name="Line 28"/>
          <p:cNvSpPr>
            <a:spLocks noChangeShapeType="1"/>
          </p:cNvSpPr>
          <p:nvPr/>
        </p:nvSpPr>
        <p:spPr bwMode="auto">
          <a:xfrm>
            <a:off x="3733800" y="3747093"/>
            <a:ext cx="6096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4605" name="Line 29"/>
          <p:cNvSpPr>
            <a:spLocks noChangeShapeType="1"/>
          </p:cNvSpPr>
          <p:nvPr/>
        </p:nvSpPr>
        <p:spPr bwMode="auto">
          <a:xfrm>
            <a:off x="7620000" y="3397843"/>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4606" name="Line 30"/>
          <p:cNvSpPr>
            <a:spLocks noChangeShapeType="1"/>
          </p:cNvSpPr>
          <p:nvPr/>
        </p:nvSpPr>
        <p:spPr bwMode="auto">
          <a:xfrm>
            <a:off x="7620000" y="4450355"/>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4607" name="Text Box 31"/>
          <p:cNvSpPr txBox="1">
            <a:spLocks noChangeArrowheads="1"/>
          </p:cNvSpPr>
          <p:nvPr/>
        </p:nvSpPr>
        <p:spPr bwMode="auto">
          <a:xfrm>
            <a:off x="9759950" y="4894856"/>
            <a:ext cx="19050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ROROA = 10%</a:t>
            </a:r>
          </a:p>
        </p:txBody>
      </p:sp>
      <p:sp>
        <p:nvSpPr>
          <p:cNvPr id="24608" name="Text Box 32"/>
          <p:cNvSpPr txBox="1">
            <a:spLocks noChangeArrowheads="1"/>
          </p:cNvSpPr>
          <p:nvPr/>
        </p:nvSpPr>
        <p:spPr bwMode="auto">
          <a:xfrm>
            <a:off x="9525000" y="2575518"/>
            <a:ext cx="21336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ROROE = 10.9%</a:t>
            </a:r>
          </a:p>
        </p:txBody>
      </p:sp>
      <p:sp>
        <p:nvSpPr>
          <p:cNvPr id="5144" name="TextBox 23"/>
          <p:cNvSpPr txBox="1">
            <a:spLocks noChangeArrowheads="1"/>
          </p:cNvSpPr>
          <p:nvPr/>
        </p:nvSpPr>
        <p:spPr bwMode="auto">
          <a:xfrm>
            <a:off x="6553200" y="5380631"/>
            <a:ext cx="5334000" cy="646113"/>
          </a:xfrm>
          <a:prstGeom prst="rect">
            <a:avLst/>
          </a:prstGeom>
          <a:solidFill>
            <a:schemeClr val="accent5">
              <a:lumMod val="90000"/>
            </a:schemeClr>
          </a:solidFill>
          <a:ln w="9525">
            <a:noFill/>
            <a:miter lim="800000"/>
            <a:headEnd/>
            <a:tailEnd/>
          </a:ln>
        </p:spPr>
        <p:txBody>
          <a:bodyPr>
            <a:spAutoFit/>
          </a:bodyPr>
          <a:lstStyle/>
          <a:p>
            <a:pPr defTabSz="457200">
              <a:defRPr/>
            </a:pPr>
            <a:r>
              <a:rPr lang="en-US" dirty="0">
                <a:solidFill>
                  <a:prstClr val="black"/>
                </a:solidFill>
                <a:latin typeface="Arial" charset="0"/>
              </a:rPr>
              <a:t>ROROA&gt;</a:t>
            </a:r>
            <a:r>
              <a:rPr lang="en-US" dirty="0" err="1">
                <a:solidFill>
                  <a:prstClr val="black"/>
                </a:solidFill>
                <a:latin typeface="Arial" charset="0"/>
              </a:rPr>
              <a:t>i</a:t>
            </a:r>
            <a:r>
              <a:rPr lang="en-US" dirty="0">
                <a:solidFill>
                  <a:prstClr val="black"/>
                </a:solidFill>
                <a:latin typeface="Arial" charset="0"/>
              </a:rPr>
              <a:t>-rate  The extra is payment to equity </a:t>
            </a:r>
            <a:br>
              <a:rPr lang="en-US" dirty="0">
                <a:solidFill>
                  <a:prstClr val="black"/>
                </a:solidFill>
                <a:latin typeface="Arial" charset="0"/>
              </a:rPr>
            </a:br>
            <a:r>
              <a:rPr lang="en-US" dirty="0">
                <a:solidFill>
                  <a:prstClr val="black"/>
                </a:solidFill>
                <a:latin typeface="Arial" charset="0"/>
              </a:rPr>
              <a:t>     10%      8%   Thus 2% additional to Equity</a:t>
            </a:r>
          </a:p>
        </p:txBody>
      </p:sp>
      <p:sp>
        <p:nvSpPr>
          <p:cNvPr id="25" name="TextBox 23"/>
          <p:cNvSpPr txBox="1">
            <a:spLocks noChangeArrowheads="1"/>
          </p:cNvSpPr>
          <p:nvPr/>
        </p:nvSpPr>
        <p:spPr bwMode="auto">
          <a:xfrm>
            <a:off x="3352800" y="2485031"/>
            <a:ext cx="3886200" cy="646113"/>
          </a:xfrm>
          <a:prstGeom prst="rect">
            <a:avLst/>
          </a:prstGeom>
          <a:solidFill>
            <a:schemeClr val="accent5">
              <a:lumMod val="90000"/>
            </a:schemeClr>
          </a:solidFill>
          <a:ln w="9525">
            <a:noFill/>
            <a:miter lim="800000"/>
            <a:headEnd/>
            <a:tailEnd/>
          </a:ln>
        </p:spPr>
        <p:txBody>
          <a:bodyPr>
            <a:spAutoFit/>
          </a:bodyPr>
          <a:lstStyle/>
          <a:p>
            <a:pPr defTabSz="457200">
              <a:defRPr/>
            </a:pPr>
            <a:r>
              <a:rPr lang="en-US" dirty="0">
                <a:solidFill>
                  <a:prstClr val="black"/>
                </a:solidFill>
                <a:latin typeface="Arial" charset="0"/>
              </a:rPr>
              <a:t>I leveraged someone else’s money to increase the return to my money.</a:t>
            </a:r>
          </a:p>
        </p:txBody>
      </p:sp>
      <p:graphicFrame>
        <p:nvGraphicFramePr>
          <p:cNvPr id="32" name="Object 31"/>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1578"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33" name="Picture 32"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262807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5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24604"/>
                                        </p:tgtEl>
                                        <p:attrNameLst>
                                          <p:attrName>style.visibility</p:attrName>
                                        </p:attrNameLst>
                                      </p:cBhvr>
                                      <p:to>
                                        <p:strVal val="visible"/>
                                      </p:to>
                                    </p:set>
                                    <p:animEffect transition="in" filter="dissolve">
                                      <p:cBhvr>
                                        <p:cTn id="21" dur="500"/>
                                        <p:tgtEl>
                                          <p:spTgt spid="24604"/>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4603"/>
                                        </p:tgtEl>
                                        <p:attrNameLst>
                                          <p:attrName>style.visibility</p:attrName>
                                        </p:attrNameLst>
                                      </p:cBhvr>
                                      <p:to>
                                        <p:strVal val="visible"/>
                                      </p:to>
                                    </p:set>
                                    <p:animEffect transition="in" filter="dissolve">
                                      <p:cBhvr>
                                        <p:cTn id="24" dur="500"/>
                                        <p:tgtEl>
                                          <p:spTgt spid="24603"/>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4598"/>
                                        </p:tgtEl>
                                        <p:attrNameLst>
                                          <p:attrName>style.visibility</p:attrName>
                                        </p:attrNameLst>
                                      </p:cBhvr>
                                      <p:to>
                                        <p:strVal val="visible"/>
                                      </p:to>
                                    </p:set>
                                    <p:animEffect transition="in" filter="dissolve">
                                      <p:cBhvr>
                                        <p:cTn id="27" dur="500"/>
                                        <p:tgtEl>
                                          <p:spTgt spid="24598"/>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4599"/>
                                        </p:tgtEl>
                                        <p:attrNameLst>
                                          <p:attrName>style.visibility</p:attrName>
                                        </p:attrNameLst>
                                      </p:cBhvr>
                                      <p:to>
                                        <p:strVal val="visible"/>
                                      </p:to>
                                    </p:set>
                                    <p:animEffect transition="in" filter="dissolve">
                                      <p:cBhvr>
                                        <p:cTn id="30" dur="500"/>
                                        <p:tgtEl>
                                          <p:spTgt spid="24599"/>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24601"/>
                                        </p:tgtEl>
                                        <p:attrNameLst>
                                          <p:attrName>style.visibility</p:attrName>
                                        </p:attrNameLst>
                                      </p:cBhvr>
                                      <p:to>
                                        <p:strVal val="visible"/>
                                      </p:to>
                                    </p:set>
                                    <p:animEffect transition="in" filter="dissolve">
                                      <p:cBhvr>
                                        <p:cTn id="35" dur="500"/>
                                        <p:tgtEl>
                                          <p:spTgt spid="24601"/>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4606"/>
                                        </p:tgtEl>
                                        <p:attrNameLst>
                                          <p:attrName>style.visibility</p:attrName>
                                        </p:attrNameLst>
                                      </p:cBhvr>
                                      <p:to>
                                        <p:strVal val="visible"/>
                                      </p:to>
                                    </p:set>
                                    <p:animEffect transition="in" filter="dissolve">
                                      <p:cBhvr>
                                        <p:cTn id="38" dur="500"/>
                                        <p:tgtEl>
                                          <p:spTgt spid="24606"/>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4590"/>
                                        </p:tgtEl>
                                        <p:attrNameLst>
                                          <p:attrName>style.visibility</p:attrName>
                                        </p:attrNameLst>
                                      </p:cBhvr>
                                      <p:to>
                                        <p:strVal val="visible"/>
                                      </p:to>
                                    </p:set>
                                    <p:animEffect transition="in" filter="dissolve">
                                      <p:cBhvr>
                                        <p:cTn id="41" dur="500"/>
                                        <p:tgtEl>
                                          <p:spTgt spid="24590"/>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4583"/>
                                        </p:tgtEl>
                                        <p:attrNameLst>
                                          <p:attrName>style.visibility</p:attrName>
                                        </p:attrNameLst>
                                      </p:cBhvr>
                                      <p:to>
                                        <p:strVal val="visible"/>
                                      </p:to>
                                    </p:set>
                                    <p:animEffect transition="in" filter="dissolve">
                                      <p:cBhvr>
                                        <p:cTn id="44" dur="500"/>
                                        <p:tgtEl>
                                          <p:spTgt spid="24583"/>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24596"/>
                                        </p:tgtEl>
                                        <p:attrNameLst>
                                          <p:attrName>style.visibility</p:attrName>
                                        </p:attrNameLst>
                                      </p:cBhvr>
                                      <p:to>
                                        <p:strVal val="visible"/>
                                      </p:to>
                                    </p:set>
                                    <p:animEffect transition="in" filter="dissolve">
                                      <p:cBhvr>
                                        <p:cTn id="47" dur="500"/>
                                        <p:tgtEl>
                                          <p:spTgt spid="24596"/>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4607"/>
                                        </p:tgtEl>
                                        <p:attrNameLst>
                                          <p:attrName>style.visibility</p:attrName>
                                        </p:attrNameLst>
                                      </p:cBhvr>
                                      <p:to>
                                        <p:strVal val="visible"/>
                                      </p:to>
                                    </p:set>
                                    <p:animEffect transition="in" filter="dissolve">
                                      <p:cBhvr>
                                        <p:cTn id="52" dur="500"/>
                                        <p:tgtEl>
                                          <p:spTgt spid="24607"/>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5144"/>
                                        </p:tgtEl>
                                        <p:attrNameLst>
                                          <p:attrName>style.visibility</p:attrName>
                                        </p:attrNameLst>
                                      </p:cBhvr>
                                      <p:to>
                                        <p:strVal val="visible"/>
                                      </p:to>
                                    </p:set>
                                    <p:animEffect transition="in" filter="dissolve">
                                      <p:cBhvr>
                                        <p:cTn id="57" dur="500"/>
                                        <p:tgtEl>
                                          <p:spTgt spid="5144"/>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24602"/>
                                        </p:tgtEl>
                                        <p:attrNameLst>
                                          <p:attrName>style.visibility</p:attrName>
                                        </p:attrNameLst>
                                      </p:cBhvr>
                                      <p:to>
                                        <p:strVal val="visible"/>
                                      </p:to>
                                    </p:set>
                                    <p:animEffect transition="in" filter="dissolve">
                                      <p:cBhvr>
                                        <p:cTn id="62" dur="500"/>
                                        <p:tgtEl>
                                          <p:spTgt spid="24602"/>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24605"/>
                                        </p:tgtEl>
                                        <p:attrNameLst>
                                          <p:attrName>style.visibility</p:attrName>
                                        </p:attrNameLst>
                                      </p:cBhvr>
                                      <p:to>
                                        <p:strVal val="visible"/>
                                      </p:to>
                                    </p:set>
                                    <p:animEffect transition="in" filter="dissolve">
                                      <p:cBhvr>
                                        <p:cTn id="65" dur="500"/>
                                        <p:tgtEl>
                                          <p:spTgt spid="24605"/>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24582"/>
                                        </p:tgtEl>
                                        <p:attrNameLst>
                                          <p:attrName>style.visibility</p:attrName>
                                        </p:attrNameLst>
                                      </p:cBhvr>
                                      <p:to>
                                        <p:strVal val="visible"/>
                                      </p:to>
                                    </p:set>
                                    <p:animEffect transition="in" filter="dissolve">
                                      <p:cBhvr>
                                        <p:cTn id="68" dur="500"/>
                                        <p:tgtEl>
                                          <p:spTgt spid="24582"/>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24592"/>
                                        </p:tgtEl>
                                        <p:attrNameLst>
                                          <p:attrName>style.visibility</p:attrName>
                                        </p:attrNameLst>
                                      </p:cBhvr>
                                      <p:to>
                                        <p:strVal val="visible"/>
                                      </p:to>
                                    </p:set>
                                    <p:animEffect transition="in" filter="dissolve">
                                      <p:cBhvr>
                                        <p:cTn id="71" dur="500"/>
                                        <p:tgtEl>
                                          <p:spTgt spid="24592"/>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24595"/>
                                        </p:tgtEl>
                                        <p:attrNameLst>
                                          <p:attrName>style.visibility</p:attrName>
                                        </p:attrNameLst>
                                      </p:cBhvr>
                                      <p:to>
                                        <p:strVal val="visible"/>
                                      </p:to>
                                    </p:set>
                                    <p:animEffect transition="in" filter="dissolve">
                                      <p:cBhvr>
                                        <p:cTn id="74" dur="500"/>
                                        <p:tgtEl>
                                          <p:spTgt spid="24595"/>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24608"/>
                                        </p:tgtEl>
                                        <p:attrNameLst>
                                          <p:attrName>style.visibility</p:attrName>
                                        </p:attrNameLst>
                                      </p:cBhvr>
                                      <p:to>
                                        <p:strVal val="visible"/>
                                      </p:to>
                                    </p:set>
                                    <p:animEffect transition="in" filter="dissolve">
                                      <p:cBhvr>
                                        <p:cTn id="79" dur="500"/>
                                        <p:tgtEl>
                                          <p:spTgt spid="24608"/>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grpId="0" nodeType="click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dissolve">
                                      <p:cBhvr>
                                        <p:cTn id="8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P spid="6148" grpId="0" animBg="1"/>
      <p:bldP spid="24582" grpId="0" animBg="1"/>
      <p:bldP spid="24583" grpId="0" animBg="1"/>
      <p:bldP spid="6151" grpId="0" animBg="1"/>
      <p:bldP spid="6152" grpId="0" animBg="1"/>
      <p:bldP spid="6153" grpId="0" animBg="1"/>
      <p:bldP spid="24590" grpId="0" animBg="1"/>
      <p:bldP spid="24592" grpId="0" animBg="1"/>
      <p:bldP spid="24595" grpId="0" animBg="1"/>
      <p:bldP spid="24596" grpId="0" animBg="1"/>
      <p:bldP spid="24598" grpId="0" animBg="1"/>
      <p:bldP spid="24599" grpId="0" animBg="1"/>
      <p:bldP spid="24601" grpId="0" animBg="1"/>
      <p:bldP spid="24602" grpId="0" animBg="1"/>
      <p:bldP spid="24603" grpId="0" animBg="1"/>
      <p:bldP spid="24604" grpId="0" animBg="1"/>
      <p:bldP spid="24605" grpId="0" animBg="1"/>
      <p:bldP spid="24606" grpId="0" animBg="1"/>
      <p:bldP spid="24607" grpId="0" animBg="1"/>
      <p:bldP spid="24608" grpId="0" animBg="1"/>
      <p:bldP spid="5144" grpId="0" animBg="1"/>
      <p:bldP spid="25"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84682" y="1135231"/>
            <a:ext cx="2947483" cy="4601183"/>
          </a:xfrm>
        </p:spPr>
        <p:txBody>
          <a:bodyPr/>
          <a:lstStyle/>
          <a:p>
            <a:pPr eaLnBrk="1" hangingPunct="1">
              <a:lnSpc>
                <a:spcPct val="150000"/>
              </a:lnSpc>
            </a:pPr>
            <a:r>
              <a:rPr lang="en-US" altLang="en-US" dirty="0" smtClean="0">
                <a:solidFill>
                  <a:schemeClr val="tx1"/>
                </a:solidFill>
              </a:rPr>
              <a:t>Anatomy of Returns – </a:t>
            </a:r>
            <a:br>
              <a:rPr lang="en-US" altLang="en-US" dirty="0" smtClean="0">
                <a:solidFill>
                  <a:schemeClr val="tx1"/>
                </a:solidFill>
              </a:rPr>
            </a:br>
            <a:r>
              <a:rPr lang="en-US" altLang="en-US" dirty="0" smtClean="0">
                <a:solidFill>
                  <a:schemeClr val="tx1"/>
                </a:solidFill>
              </a:rPr>
              <a:t>Case 2</a:t>
            </a:r>
          </a:p>
        </p:txBody>
      </p:sp>
      <p:sp>
        <p:nvSpPr>
          <p:cNvPr id="7171" name="Text Box 3"/>
          <p:cNvSpPr txBox="1">
            <a:spLocks noChangeArrowheads="1"/>
          </p:cNvSpPr>
          <p:nvPr/>
        </p:nvSpPr>
        <p:spPr bwMode="auto">
          <a:xfrm>
            <a:off x="4353636" y="378644"/>
            <a:ext cx="6781800" cy="193899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1,000 </a:t>
            </a:r>
            <a:r>
              <a:rPr lang="en-US" altLang="en-US" sz="2400" b="1" dirty="0">
                <a:solidFill>
                  <a:prstClr val="black"/>
                </a:solidFill>
              </a:rPr>
              <a:t>of Total Assets (financed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700 </a:t>
            </a:r>
            <a:r>
              <a:rPr lang="en-US" altLang="en-US" sz="2400" b="1" dirty="0">
                <a:solidFill>
                  <a:prstClr val="black"/>
                </a:solidFill>
              </a:rPr>
              <a:t>by my own money and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300 </a:t>
            </a:r>
            <a:r>
              <a:rPr lang="en-US" altLang="en-US" sz="2400" b="1" dirty="0">
                <a:solidFill>
                  <a:prstClr val="black"/>
                </a:solidFill>
              </a:rPr>
              <a:t>@8% borrowed from a bank) generated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500 </a:t>
            </a:r>
            <a:r>
              <a:rPr lang="en-US" altLang="en-US" sz="2400" b="1" dirty="0">
                <a:solidFill>
                  <a:prstClr val="black"/>
                </a:solidFill>
              </a:rPr>
              <a:t>of total revenue,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400 </a:t>
            </a:r>
            <a:r>
              <a:rPr lang="en-US" altLang="en-US" sz="2400" b="1" dirty="0">
                <a:solidFill>
                  <a:prstClr val="black"/>
                </a:solidFill>
              </a:rPr>
              <a:t>of expenses before interest for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 </a:t>
            </a:r>
            <a:r>
              <a:rPr lang="en-US" altLang="en-US" sz="2400" b="1" dirty="0">
                <a:solidFill>
                  <a:prstClr val="black"/>
                </a:solidFill>
              </a:rPr>
              <a:t>profit, and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76 </a:t>
            </a:r>
            <a:r>
              <a:rPr lang="en-US" altLang="en-US" sz="2400" b="1" dirty="0">
                <a:solidFill>
                  <a:prstClr val="black"/>
                </a:solidFill>
              </a:rPr>
              <a:t>profits after interest expenses.</a:t>
            </a:r>
          </a:p>
        </p:txBody>
      </p:sp>
      <p:graphicFrame>
        <p:nvGraphicFramePr>
          <p:cNvPr id="26" name="Table 25"/>
          <p:cNvGraphicFramePr>
            <a:graphicFrameLocks noGrp="1"/>
          </p:cNvGraphicFramePr>
          <p:nvPr>
            <p:extLst/>
          </p:nvPr>
        </p:nvGraphicFramePr>
        <p:xfrm>
          <a:off x="3896436" y="3389786"/>
          <a:ext cx="7696200" cy="2286000"/>
        </p:xfrm>
        <a:graphic>
          <a:graphicData uri="http://schemas.openxmlformats.org/drawingml/2006/table">
            <a:tbl>
              <a:tblPr firstRow="1" bandRow="1">
                <a:tableStyleId>{C4B1156A-380E-4F78-BDF5-A606A8083BF9}</a:tableStyleId>
              </a:tblPr>
              <a:tblGrid>
                <a:gridCol w="3863897"/>
                <a:gridCol w="2917903"/>
                <a:gridCol w="914400"/>
              </a:tblGrid>
              <a:tr h="370840">
                <a:tc gridSpan="3">
                  <a:txBody>
                    <a:bodyPr/>
                    <a:lstStyle/>
                    <a:p>
                      <a:pPr algn="ctr"/>
                      <a:r>
                        <a:rPr lang="en-US" sz="2400" dirty="0" smtClean="0">
                          <a:solidFill>
                            <a:schemeClr val="tx1"/>
                          </a:solidFill>
                        </a:rPr>
                        <a:t>ROROA&gt;</a:t>
                      </a:r>
                      <a:r>
                        <a:rPr lang="en-US" sz="2400" dirty="0" err="1" smtClean="0">
                          <a:solidFill>
                            <a:schemeClr val="tx1"/>
                          </a:solidFill>
                        </a:rPr>
                        <a:t>i</a:t>
                      </a:r>
                      <a:r>
                        <a:rPr lang="en-US" sz="2400" dirty="0" smtClean="0">
                          <a:solidFill>
                            <a:schemeClr val="tx1"/>
                          </a:solidFill>
                        </a:rPr>
                        <a:t>-rate  Thus ROROE&gt;ROROA  </a:t>
                      </a:r>
                      <a:r>
                        <a:rPr lang="en-US" sz="2400" b="1" dirty="0" smtClean="0">
                          <a:solidFill>
                            <a:schemeClr val="tx1"/>
                          </a:solidFill>
                        </a:rPr>
                        <a:t>(that’s good)</a:t>
                      </a:r>
                      <a:endParaRPr lang="en-US" sz="2400" b="1" dirty="0">
                        <a:solidFill>
                          <a:schemeClr val="tx1"/>
                        </a:solidFill>
                      </a:endParaRPr>
                    </a:p>
                  </a:txBody>
                  <a:tcPr/>
                </a:tc>
                <a:tc hMerge="1">
                  <a:txBody>
                    <a:bodyPr/>
                    <a:lstStyle/>
                    <a:p>
                      <a:pPr algn="ctr"/>
                      <a:endParaRPr lang="en-US" sz="2400" dirty="0"/>
                    </a:p>
                  </a:txBody>
                  <a:tcPr/>
                </a:tc>
                <a:tc hMerge="1">
                  <a:txBody>
                    <a:bodyPr/>
                    <a:lstStyle/>
                    <a:p>
                      <a:pPr algn="ctr"/>
                      <a:endParaRPr lang="en-US" sz="2400" dirty="0"/>
                    </a:p>
                  </a:txBody>
                  <a:tcPr/>
                </a:tc>
              </a:tr>
              <a:tr h="370840">
                <a:tc>
                  <a:txBody>
                    <a:bodyPr/>
                    <a:lstStyle/>
                    <a:p>
                      <a:r>
                        <a:rPr lang="en-US" sz="2400" dirty="0" smtClean="0">
                          <a:solidFill>
                            <a:schemeClr val="tx1"/>
                          </a:solidFill>
                        </a:rPr>
                        <a:t>Return on equity capital</a:t>
                      </a:r>
                      <a:endParaRPr lang="en-US" sz="2400" dirty="0">
                        <a:solidFill>
                          <a:schemeClr val="tx1"/>
                        </a:solidFill>
                      </a:endParaRPr>
                    </a:p>
                  </a:txBody>
                  <a:tcPr/>
                </a:tc>
                <a:tc>
                  <a:txBody>
                    <a:bodyPr/>
                    <a:lstStyle/>
                    <a:p>
                      <a:pPr algn="ctr"/>
                      <a:r>
                        <a:rPr lang="en-US" sz="2400" dirty="0" smtClean="0">
                          <a:solidFill>
                            <a:schemeClr val="tx1"/>
                          </a:solidFill>
                        </a:rPr>
                        <a:t>10% * </a:t>
                      </a:r>
                      <a:r>
                        <a:rPr lang="en-US" sz="2400" dirty="0" smtClean="0">
                          <a:solidFill>
                            <a:schemeClr val="tx1"/>
                          </a:solidFill>
                          <a:latin typeface="Rupee Foradian" panose="020B0603030804020204" pitchFamily="34" charset="0"/>
                        </a:rPr>
                        <a:t>`</a:t>
                      </a:r>
                      <a:r>
                        <a:rPr lang="en-US" sz="2400" dirty="0" smtClean="0">
                          <a:solidFill>
                            <a:schemeClr val="tx1"/>
                          </a:solidFill>
                        </a:rPr>
                        <a:t>700</a:t>
                      </a:r>
                      <a:endParaRPr lang="en-US" sz="2400" dirty="0">
                        <a:solidFill>
                          <a:schemeClr val="tx1"/>
                        </a:solidFill>
                      </a:endParaRPr>
                    </a:p>
                  </a:txBody>
                  <a:tcPr/>
                </a:tc>
                <a:tc>
                  <a:txBody>
                    <a:bodyPr/>
                    <a:lstStyle/>
                    <a:p>
                      <a:pPr algn="ctr"/>
                      <a:r>
                        <a:rPr lang="en-US" sz="2400" dirty="0" smtClean="0">
                          <a:solidFill>
                            <a:schemeClr val="tx1"/>
                          </a:solidFill>
                          <a:latin typeface="Rupee Foradian" panose="020B0603030804020204" pitchFamily="34" charset="0"/>
                        </a:rPr>
                        <a:t>`</a:t>
                      </a:r>
                      <a:r>
                        <a:rPr lang="en-US" sz="2400" dirty="0" smtClean="0">
                          <a:solidFill>
                            <a:schemeClr val="tx1"/>
                          </a:solidFill>
                        </a:rPr>
                        <a:t>70</a:t>
                      </a:r>
                      <a:endParaRPr lang="en-US" sz="2400" dirty="0">
                        <a:solidFill>
                          <a:schemeClr val="tx1"/>
                        </a:solidFill>
                      </a:endParaRPr>
                    </a:p>
                  </a:txBody>
                  <a:tcPr/>
                </a:tc>
              </a:tr>
              <a:tr h="370840">
                <a:tc>
                  <a:txBody>
                    <a:bodyPr/>
                    <a:lstStyle/>
                    <a:p>
                      <a:r>
                        <a:rPr lang="en-US" sz="2400" dirty="0" smtClean="0">
                          <a:solidFill>
                            <a:schemeClr val="tx1"/>
                          </a:solidFill>
                        </a:rPr>
                        <a:t>Return on debt</a:t>
                      </a:r>
                      <a:r>
                        <a:rPr lang="en-US" sz="2400" baseline="0" dirty="0" smtClean="0">
                          <a:solidFill>
                            <a:schemeClr val="tx1"/>
                          </a:solidFill>
                        </a:rPr>
                        <a:t> capital</a:t>
                      </a:r>
                      <a:endParaRPr lang="en-US" sz="2400" dirty="0">
                        <a:solidFill>
                          <a:schemeClr val="tx1"/>
                        </a:solidFill>
                      </a:endParaRPr>
                    </a:p>
                  </a:txBody>
                  <a:tcPr/>
                </a:tc>
                <a:tc>
                  <a:txBody>
                    <a:bodyPr/>
                    <a:lstStyle/>
                    <a:p>
                      <a:pPr algn="ctr"/>
                      <a:r>
                        <a:rPr lang="en-US" sz="2400" dirty="0" smtClean="0">
                          <a:solidFill>
                            <a:schemeClr val="tx1"/>
                          </a:solidFill>
                        </a:rPr>
                        <a:t>(10%-8%) * </a:t>
                      </a:r>
                      <a:r>
                        <a:rPr lang="en-US" sz="2400" dirty="0" smtClean="0">
                          <a:solidFill>
                            <a:schemeClr val="tx1"/>
                          </a:solidFill>
                          <a:latin typeface="Rupee Foradian" panose="020B0603030804020204" pitchFamily="34" charset="0"/>
                        </a:rPr>
                        <a:t>`</a:t>
                      </a:r>
                      <a:r>
                        <a:rPr lang="en-US" sz="2400" dirty="0" smtClean="0">
                          <a:solidFill>
                            <a:schemeClr val="tx1"/>
                          </a:solidFill>
                        </a:rPr>
                        <a:t>300</a:t>
                      </a:r>
                      <a:endParaRPr lang="en-US" sz="2400" dirty="0">
                        <a:solidFill>
                          <a:schemeClr val="tx1"/>
                        </a:solidFill>
                      </a:endParaRPr>
                    </a:p>
                  </a:txBody>
                  <a:tcPr/>
                </a:tc>
                <a:tc>
                  <a:txBody>
                    <a:bodyPr/>
                    <a:lstStyle/>
                    <a:p>
                      <a:pPr algn="ctr"/>
                      <a:r>
                        <a:rPr lang="en-US" sz="2400" dirty="0" smtClean="0">
                          <a:solidFill>
                            <a:schemeClr val="tx1"/>
                          </a:solidFill>
                          <a:latin typeface="Rupee Foradian" panose="020B0603030804020204" pitchFamily="34" charset="0"/>
                        </a:rPr>
                        <a:t>`</a:t>
                      </a:r>
                      <a:r>
                        <a:rPr lang="en-US" sz="2400" dirty="0" smtClean="0">
                          <a:solidFill>
                            <a:schemeClr val="tx1"/>
                          </a:solidFill>
                        </a:rPr>
                        <a:t>6</a:t>
                      </a:r>
                      <a:endParaRPr lang="en-US" sz="2400" dirty="0">
                        <a:solidFill>
                          <a:schemeClr val="tx1"/>
                        </a:solidFill>
                      </a:endParaRPr>
                    </a:p>
                  </a:txBody>
                  <a:tcPr/>
                </a:tc>
              </a:tr>
              <a:tr h="370840">
                <a:tc>
                  <a:txBody>
                    <a:bodyPr/>
                    <a:lstStyle/>
                    <a:p>
                      <a:r>
                        <a:rPr lang="en-US" sz="2400" dirty="0" smtClean="0">
                          <a:solidFill>
                            <a:schemeClr val="tx1"/>
                          </a:solidFill>
                        </a:rPr>
                        <a:t>Total</a:t>
                      </a:r>
                      <a:r>
                        <a:rPr lang="en-US" sz="2400" baseline="0" dirty="0" smtClean="0">
                          <a:solidFill>
                            <a:schemeClr val="tx1"/>
                          </a:solidFill>
                        </a:rPr>
                        <a:t> return</a:t>
                      </a:r>
                      <a:endParaRPr lang="en-US" sz="2400" dirty="0">
                        <a:solidFill>
                          <a:schemeClr val="tx1"/>
                        </a:solidFill>
                      </a:endParaRPr>
                    </a:p>
                  </a:txBody>
                  <a:tcPr/>
                </a:tc>
                <a:tc>
                  <a:txBody>
                    <a:bodyPr/>
                    <a:lstStyle/>
                    <a:p>
                      <a:pPr algn="ctr"/>
                      <a:endParaRPr lang="en-US" sz="2400" dirty="0">
                        <a:solidFill>
                          <a:schemeClr val="tx1"/>
                        </a:solidFill>
                      </a:endParaRPr>
                    </a:p>
                  </a:txBody>
                  <a:tcPr/>
                </a:tc>
                <a:tc>
                  <a:txBody>
                    <a:bodyPr/>
                    <a:lstStyle/>
                    <a:p>
                      <a:pPr algn="ctr"/>
                      <a:r>
                        <a:rPr lang="en-US" sz="2400" dirty="0" smtClean="0">
                          <a:solidFill>
                            <a:schemeClr val="tx1"/>
                          </a:solidFill>
                          <a:latin typeface="Rupee Foradian" panose="020B0603030804020204" pitchFamily="34" charset="0"/>
                        </a:rPr>
                        <a:t>`</a:t>
                      </a:r>
                      <a:r>
                        <a:rPr lang="en-US" sz="2400" dirty="0" smtClean="0">
                          <a:solidFill>
                            <a:schemeClr val="tx1"/>
                          </a:solidFill>
                        </a:rPr>
                        <a:t>76</a:t>
                      </a:r>
                      <a:endParaRPr lang="en-US" sz="2400" dirty="0">
                        <a:solidFill>
                          <a:schemeClr val="tx1"/>
                        </a:solidFill>
                      </a:endParaRPr>
                    </a:p>
                  </a:txBody>
                  <a:tcPr/>
                </a:tc>
              </a:tr>
              <a:tr h="370840">
                <a:tc gridSpan="3">
                  <a:txBody>
                    <a:bodyPr/>
                    <a:lstStyle/>
                    <a:p>
                      <a:pPr algn="ctr"/>
                      <a:r>
                        <a:rPr lang="en-US" sz="2400" dirty="0" smtClean="0">
                          <a:solidFill>
                            <a:schemeClr val="tx1"/>
                          </a:solidFill>
                          <a:latin typeface="Rupee Foradian" panose="020B0603030804020204" pitchFamily="34" charset="0"/>
                        </a:rPr>
                        <a:t>`</a:t>
                      </a:r>
                      <a:r>
                        <a:rPr lang="en-US" sz="2400" dirty="0" smtClean="0">
                          <a:solidFill>
                            <a:schemeClr val="tx1"/>
                          </a:solidFill>
                        </a:rPr>
                        <a:t>76/</a:t>
                      </a:r>
                      <a:r>
                        <a:rPr lang="en-US" sz="2400" dirty="0" smtClean="0">
                          <a:solidFill>
                            <a:schemeClr val="tx1"/>
                          </a:solidFill>
                          <a:latin typeface="Rupee Foradian" panose="020B0603030804020204" pitchFamily="34" charset="0"/>
                        </a:rPr>
                        <a:t>`</a:t>
                      </a:r>
                      <a:r>
                        <a:rPr lang="en-US" sz="2400" dirty="0" smtClean="0">
                          <a:solidFill>
                            <a:schemeClr val="tx1"/>
                          </a:solidFill>
                        </a:rPr>
                        <a:t>700 = 10.9%  ROROE</a:t>
                      </a:r>
                      <a:endParaRPr lang="en-US" sz="2400" dirty="0">
                        <a:solidFill>
                          <a:schemeClr val="tx1"/>
                        </a:solidFill>
                      </a:endParaRPr>
                    </a:p>
                  </a:txBody>
                  <a:tcPr/>
                </a:tc>
                <a:tc hMerge="1">
                  <a:txBody>
                    <a:bodyPr/>
                    <a:lstStyle/>
                    <a:p>
                      <a:pPr algn="ctr"/>
                      <a:endParaRPr lang="en-US" sz="2400" dirty="0"/>
                    </a:p>
                  </a:txBody>
                  <a:tcPr/>
                </a:tc>
                <a:tc hMerge="1">
                  <a:txBody>
                    <a:bodyPr/>
                    <a:lstStyle/>
                    <a:p>
                      <a:pPr algn="ctr"/>
                      <a:endParaRPr lang="en-US" sz="2400" dirty="0"/>
                    </a:p>
                  </a:txBody>
                  <a:tcPr/>
                </a:tc>
              </a:tr>
            </a:tbl>
          </a:graphicData>
        </a:graphic>
      </p:graphicFrame>
      <p:sp>
        <p:nvSpPr>
          <p:cNvPr id="27" name="Rectangle 26"/>
          <p:cNvSpPr/>
          <p:nvPr/>
        </p:nvSpPr>
        <p:spPr>
          <a:xfrm>
            <a:off x="3896436" y="3435822"/>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8" name="Rectangle 27"/>
          <p:cNvSpPr/>
          <p:nvPr/>
        </p:nvSpPr>
        <p:spPr>
          <a:xfrm>
            <a:off x="3896436" y="3893023"/>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9" name="Rectangle 28"/>
          <p:cNvSpPr/>
          <p:nvPr/>
        </p:nvSpPr>
        <p:spPr>
          <a:xfrm>
            <a:off x="3896436" y="4350223"/>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30" name="Rectangle 29"/>
          <p:cNvSpPr/>
          <p:nvPr/>
        </p:nvSpPr>
        <p:spPr>
          <a:xfrm>
            <a:off x="3896436" y="4807423"/>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31" name="Rectangle 30"/>
          <p:cNvSpPr/>
          <p:nvPr/>
        </p:nvSpPr>
        <p:spPr>
          <a:xfrm>
            <a:off x="3896436" y="5264623"/>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graphicFrame>
        <p:nvGraphicFramePr>
          <p:cNvPr id="16" name="Object 1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2602"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7" name="Picture 16"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851130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grpId="0" nodeType="clickEffect">
                                  <p:stCondLst>
                                    <p:cond delay="0"/>
                                  </p:stCondLst>
                                  <p:childTnLst>
                                    <p:animEffect transition="out" filter="dissolve">
                                      <p:cBhvr>
                                        <p:cTn id="6" dur="500"/>
                                        <p:tgtEl>
                                          <p:spTgt spid="28"/>
                                        </p:tgtEl>
                                      </p:cBhvr>
                                    </p:animEffect>
                                    <p:set>
                                      <p:cBhvr>
                                        <p:cTn id="7" dur="1" fill="hold">
                                          <p:stCondLst>
                                            <p:cond delay="499"/>
                                          </p:stCondLst>
                                        </p:cTn>
                                        <p:tgtEl>
                                          <p:spTgt spid="28"/>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xit" presetSubtype="0" fill="hold" grpId="0" nodeType="clickEffect">
                                  <p:stCondLst>
                                    <p:cond delay="0"/>
                                  </p:stCondLst>
                                  <p:childTnLst>
                                    <p:animEffect transition="out" filter="dissolve">
                                      <p:cBhvr>
                                        <p:cTn id="11" dur="500"/>
                                        <p:tgtEl>
                                          <p:spTgt spid="29"/>
                                        </p:tgtEl>
                                      </p:cBhvr>
                                    </p:animEffect>
                                    <p:set>
                                      <p:cBhvr>
                                        <p:cTn id="12" dur="1" fill="hold">
                                          <p:stCondLst>
                                            <p:cond delay="499"/>
                                          </p:stCondLst>
                                        </p:cTn>
                                        <p:tgtEl>
                                          <p:spTgt spid="29"/>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xit" presetSubtype="0" fill="hold" grpId="0" nodeType="clickEffect">
                                  <p:stCondLst>
                                    <p:cond delay="0"/>
                                  </p:stCondLst>
                                  <p:childTnLst>
                                    <p:animEffect transition="out" filter="dissolve">
                                      <p:cBhvr>
                                        <p:cTn id="16" dur="500"/>
                                        <p:tgtEl>
                                          <p:spTgt spid="30"/>
                                        </p:tgtEl>
                                      </p:cBhvr>
                                    </p:animEffect>
                                    <p:set>
                                      <p:cBhvr>
                                        <p:cTn id="17" dur="1" fill="hold">
                                          <p:stCondLst>
                                            <p:cond delay="499"/>
                                          </p:stCondLst>
                                        </p:cTn>
                                        <p:tgtEl>
                                          <p:spTgt spid="30"/>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xit" presetSubtype="0" fill="hold" grpId="0" nodeType="clickEffect">
                                  <p:stCondLst>
                                    <p:cond delay="0"/>
                                  </p:stCondLst>
                                  <p:childTnLst>
                                    <p:animEffect transition="out" filter="dissolve">
                                      <p:cBhvr>
                                        <p:cTn id="21" dur="500"/>
                                        <p:tgtEl>
                                          <p:spTgt spid="31"/>
                                        </p:tgtEl>
                                      </p:cBhvr>
                                    </p:animEffect>
                                    <p:set>
                                      <p:cBhvr>
                                        <p:cTn id="22" dur="1" fill="hold">
                                          <p:stCondLst>
                                            <p:cond delay="499"/>
                                          </p:stCondLst>
                                        </p:cTn>
                                        <p:tgtEl>
                                          <p:spTgt spid="31"/>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xit" presetSubtype="0" fill="hold" grpId="0" nodeType="clickEffect">
                                  <p:stCondLst>
                                    <p:cond delay="0"/>
                                  </p:stCondLst>
                                  <p:childTnLst>
                                    <p:animEffect transition="out" filter="dissolve">
                                      <p:cBhvr>
                                        <p:cTn id="26" dur="500"/>
                                        <p:tgtEl>
                                          <p:spTgt spid="27"/>
                                        </p:tgtEl>
                                      </p:cBhvr>
                                    </p:animEffect>
                                    <p:set>
                                      <p:cBhvr>
                                        <p:cTn id="27"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64577" y="1179137"/>
            <a:ext cx="2947483" cy="4601183"/>
          </a:xfrm>
        </p:spPr>
        <p:txBody>
          <a:bodyPr/>
          <a:lstStyle/>
          <a:p>
            <a:pPr eaLnBrk="1" hangingPunct="1">
              <a:lnSpc>
                <a:spcPct val="150000"/>
              </a:lnSpc>
            </a:pPr>
            <a:r>
              <a:rPr lang="en-US" altLang="en-US" dirty="0" smtClean="0">
                <a:solidFill>
                  <a:schemeClr val="tx1"/>
                </a:solidFill>
              </a:rPr>
              <a:t>Anatomy of Returns – </a:t>
            </a:r>
            <a:br>
              <a:rPr lang="en-US" altLang="en-US" dirty="0" smtClean="0">
                <a:solidFill>
                  <a:schemeClr val="tx1"/>
                </a:solidFill>
              </a:rPr>
            </a:br>
            <a:r>
              <a:rPr lang="en-US" altLang="en-US" dirty="0" smtClean="0">
                <a:solidFill>
                  <a:schemeClr val="tx1"/>
                </a:solidFill>
              </a:rPr>
              <a:t>Case 3</a:t>
            </a:r>
          </a:p>
        </p:txBody>
      </p:sp>
      <p:sp>
        <p:nvSpPr>
          <p:cNvPr id="8195" name="Text Box 3"/>
          <p:cNvSpPr txBox="1">
            <a:spLocks noChangeArrowheads="1"/>
          </p:cNvSpPr>
          <p:nvPr/>
        </p:nvSpPr>
        <p:spPr bwMode="auto">
          <a:xfrm>
            <a:off x="4419600" y="633341"/>
            <a:ext cx="6781800" cy="193899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1,000 </a:t>
            </a:r>
            <a:r>
              <a:rPr lang="en-US" altLang="en-US" sz="2400" b="1" dirty="0">
                <a:solidFill>
                  <a:prstClr val="black"/>
                </a:solidFill>
              </a:rPr>
              <a:t>of Total Assets (financed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700 </a:t>
            </a:r>
            <a:r>
              <a:rPr lang="en-US" altLang="en-US" sz="2400" b="1" dirty="0">
                <a:solidFill>
                  <a:prstClr val="black"/>
                </a:solidFill>
              </a:rPr>
              <a:t>by my own money and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300 </a:t>
            </a:r>
            <a:r>
              <a:rPr lang="en-US" altLang="en-US" sz="2400" b="1" dirty="0">
                <a:solidFill>
                  <a:prstClr val="black"/>
                </a:solidFill>
              </a:rPr>
              <a:t>@8% borrowed from a bank) generated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500 </a:t>
            </a:r>
            <a:r>
              <a:rPr lang="en-US" altLang="en-US" sz="2400" b="1" dirty="0">
                <a:solidFill>
                  <a:prstClr val="black"/>
                </a:solidFill>
              </a:rPr>
              <a:t>of total revenue,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500 </a:t>
            </a:r>
            <a:r>
              <a:rPr lang="en-US" altLang="en-US" sz="2400" b="1" dirty="0">
                <a:solidFill>
                  <a:prstClr val="black"/>
                </a:solidFill>
              </a:rPr>
              <a:t>of expenses before interest for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0 </a:t>
            </a:r>
            <a:r>
              <a:rPr lang="en-US" altLang="en-US" sz="2400" b="1" dirty="0">
                <a:solidFill>
                  <a:prstClr val="black"/>
                </a:solidFill>
              </a:rPr>
              <a:t>profit, and </a:t>
            </a:r>
            <a:r>
              <a:rPr lang="en-US" altLang="en-US" sz="2400" b="1" dirty="0" smtClean="0">
                <a:solidFill>
                  <a:prstClr val="black"/>
                </a:solidFill>
              </a:rPr>
              <a:t>-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24 </a:t>
            </a:r>
            <a:r>
              <a:rPr lang="en-US" altLang="en-US" sz="2400" b="1" dirty="0">
                <a:solidFill>
                  <a:prstClr val="black"/>
                </a:solidFill>
              </a:rPr>
              <a:t>profits after interest expenses.</a:t>
            </a:r>
          </a:p>
        </p:txBody>
      </p:sp>
      <p:sp>
        <p:nvSpPr>
          <p:cNvPr id="8196" name="Text Box 4"/>
          <p:cNvSpPr txBox="1">
            <a:spLocks noChangeArrowheads="1"/>
          </p:cNvSpPr>
          <p:nvPr/>
        </p:nvSpPr>
        <p:spPr bwMode="auto">
          <a:xfrm>
            <a:off x="5257800" y="3786116"/>
            <a:ext cx="12192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700</a:t>
            </a:r>
            <a:endParaRPr lang="en-US" altLang="en-US" sz="2400" b="1" dirty="0">
              <a:solidFill>
                <a:prstClr val="black"/>
              </a:solidFill>
            </a:endParaRPr>
          </a:p>
        </p:txBody>
      </p:sp>
      <p:sp>
        <p:nvSpPr>
          <p:cNvPr id="25605" name="Text Box 5"/>
          <p:cNvSpPr txBox="1">
            <a:spLocks noChangeArrowheads="1"/>
          </p:cNvSpPr>
          <p:nvPr/>
        </p:nvSpPr>
        <p:spPr bwMode="auto">
          <a:xfrm>
            <a:off x="7543800" y="3071742"/>
            <a:ext cx="1219200" cy="83099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a:solidFill>
                  <a:prstClr val="black"/>
                </a:solidFill>
              </a:rPr>
              <a:t>-24</a:t>
            </a:r>
            <a:br>
              <a:rPr lang="en-US" altLang="en-US" sz="2400" b="1">
                <a:solidFill>
                  <a:prstClr val="black"/>
                </a:solidFill>
              </a:rPr>
            </a:br>
            <a:r>
              <a:rPr lang="en-US" altLang="en-US" sz="2400" b="1">
                <a:solidFill>
                  <a:prstClr val="black"/>
                </a:solidFill>
              </a:rPr>
              <a:t>700</a:t>
            </a:r>
          </a:p>
        </p:txBody>
      </p:sp>
      <p:sp>
        <p:nvSpPr>
          <p:cNvPr id="25606" name="Text Box 6"/>
          <p:cNvSpPr txBox="1">
            <a:spLocks noChangeArrowheads="1"/>
          </p:cNvSpPr>
          <p:nvPr/>
        </p:nvSpPr>
        <p:spPr bwMode="auto">
          <a:xfrm>
            <a:off x="8839200" y="4362379"/>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8199" name="Text Box 7"/>
          <p:cNvSpPr txBox="1">
            <a:spLocks noChangeArrowheads="1"/>
          </p:cNvSpPr>
          <p:nvPr/>
        </p:nvSpPr>
        <p:spPr bwMode="auto">
          <a:xfrm>
            <a:off x="5257800" y="4838629"/>
            <a:ext cx="12192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300</a:t>
            </a:r>
            <a:endParaRPr lang="en-US" altLang="en-US" sz="2400" b="1" dirty="0">
              <a:solidFill>
                <a:prstClr val="black"/>
              </a:solidFill>
            </a:endParaRPr>
          </a:p>
        </p:txBody>
      </p:sp>
      <p:sp>
        <p:nvSpPr>
          <p:cNvPr id="8200" name="Text Box 8"/>
          <p:cNvSpPr txBox="1">
            <a:spLocks noChangeArrowheads="1"/>
          </p:cNvSpPr>
          <p:nvPr/>
        </p:nvSpPr>
        <p:spPr bwMode="auto">
          <a:xfrm>
            <a:off x="3276600" y="3252716"/>
            <a:ext cx="1981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rPr>
              <a:t>My money</a:t>
            </a:r>
            <a:br>
              <a:rPr lang="en-US" altLang="en-US" b="1" dirty="0">
                <a:solidFill>
                  <a:prstClr val="black"/>
                </a:solidFill>
              </a:rPr>
            </a:br>
            <a:r>
              <a:rPr lang="en-US" altLang="en-US" b="1" dirty="0">
                <a:solidFill>
                  <a:prstClr val="black"/>
                </a:solidFill>
              </a:rPr>
              <a:t>(Equity Capital)</a:t>
            </a:r>
          </a:p>
        </p:txBody>
      </p:sp>
      <p:sp>
        <p:nvSpPr>
          <p:cNvPr id="8201" name="Text Box 9"/>
          <p:cNvSpPr txBox="1">
            <a:spLocks noChangeArrowheads="1"/>
          </p:cNvSpPr>
          <p:nvPr/>
        </p:nvSpPr>
        <p:spPr bwMode="auto">
          <a:xfrm>
            <a:off x="3276600" y="5202166"/>
            <a:ext cx="1981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Bank’s money</a:t>
            </a:r>
            <a:br>
              <a:rPr lang="en-US" altLang="en-US" b="1">
                <a:solidFill>
                  <a:prstClr val="black"/>
                </a:solidFill>
              </a:rPr>
            </a:br>
            <a:r>
              <a:rPr lang="en-US" altLang="en-US" b="1">
                <a:solidFill>
                  <a:prstClr val="black"/>
                </a:solidFill>
              </a:rPr>
              <a:t>(Debt capital)</a:t>
            </a:r>
          </a:p>
        </p:txBody>
      </p:sp>
      <p:sp>
        <p:nvSpPr>
          <p:cNvPr id="25610" name="Text Box 10"/>
          <p:cNvSpPr txBox="1">
            <a:spLocks noChangeArrowheads="1"/>
          </p:cNvSpPr>
          <p:nvPr/>
        </p:nvSpPr>
        <p:spPr bwMode="auto">
          <a:xfrm>
            <a:off x="7543800" y="4135367"/>
            <a:ext cx="1219200" cy="83099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a:solidFill>
                  <a:prstClr val="black"/>
                </a:solidFill>
              </a:rPr>
              <a:t>0</a:t>
            </a:r>
            <a:br>
              <a:rPr lang="en-US" altLang="en-US" sz="2400" b="1">
                <a:solidFill>
                  <a:prstClr val="black"/>
                </a:solidFill>
              </a:rPr>
            </a:br>
            <a:r>
              <a:rPr lang="en-US" altLang="en-US" sz="2400" b="1">
                <a:solidFill>
                  <a:prstClr val="black"/>
                </a:solidFill>
              </a:rPr>
              <a:t>1000</a:t>
            </a:r>
          </a:p>
        </p:txBody>
      </p:sp>
      <p:sp>
        <p:nvSpPr>
          <p:cNvPr id="25611" name="Text Box 11"/>
          <p:cNvSpPr txBox="1">
            <a:spLocks noChangeArrowheads="1"/>
          </p:cNvSpPr>
          <p:nvPr/>
        </p:nvSpPr>
        <p:spPr bwMode="auto">
          <a:xfrm>
            <a:off x="8839200" y="3314629"/>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5612" name="Text Box 12"/>
          <p:cNvSpPr txBox="1">
            <a:spLocks noChangeArrowheads="1"/>
          </p:cNvSpPr>
          <p:nvPr/>
        </p:nvSpPr>
        <p:spPr bwMode="auto">
          <a:xfrm>
            <a:off x="9372600" y="3024116"/>
            <a:ext cx="2743200" cy="92333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smtClean="0">
                <a:solidFill>
                  <a:prstClr val="black"/>
                </a:solidFill>
              </a:rPr>
              <a:t>-</a:t>
            </a:r>
            <a:r>
              <a:rPr lang="en-US" altLang="en-US" b="1" dirty="0" smtClean="0">
                <a:solidFill>
                  <a:prstClr val="black"/>
                </a:solidFill>
                <a:latin typeface="Rupee Foradian" panose="020B0603030804020204" pitchFamily="34" charset="0"/>
              </a:rPr>
              <a:t>`</a:t>
            </a:r>
            <a:r>
              <a:rPr lang="en-US" altLang="en-US" b="1" dirty="0" smtClean="0">
                <a:solidFill>
                  <a:prstClr val="black"/>
                </a:solidFill>
              </a:rPr>
              <a:t>3.4 paisa of </a:t>
            </a:r>
            <a:r>
              <a:rPr lang="en-US" altLang="en-US" b="1" dirty="0">
                <a:solidFill>
                  <a:prstClr val="black"/>
                </a:solidFill>
              </a:rPr>
              <a:t>income per </a:t>
            </a:r>
            <a:r>
              <a:rPr lang="en-US" altLang="en-US" b="1" dirty="0" smtClean="0">
                <a:solidFill>
                  <a:prstClr val="black"/>
                </a:solidFill>
              </a:rPr>
              <a:t>rupee </a:t>
            </a:r>
            <a:r>
              <a:rPr lang="en-US" altLang="en-US" b="1" dirty="0">
                <a:solidFill>
                  <a:prstClr val="black"/>
                </a:solidFill>
              </a:rPr>
              <a:t>of your money</a:t>
            </a:r>
          </a:p>
        </p:txBody>
      </p:sp>
      <p:sp>
        <p:nvSpPr>
          <p:cNvPr id="25613" name="Text Box 13"/>
          <p:cNvSpPr txBox="1">
            <a:spLocks noChangeArrowheads="1"/>
          </p:cNvSpPr>
          <p:nvPr/>
        </p:nvSpPr>
        <p:spPr bwMode="auto">
          <a:xfrm>
            <a:off x="9372600" y="4043292"/>
            <a:ext cx="2819400" cy="9239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rPr>
              <a:t>Before interest </a:t>
            </a:r>
            <a:r>
              <a:rPr lang="en-US" altLang="en-US" b="1" dirty="0" smtClean="0">
                <a:solidFill>
                  <a:prstClr val="black"/>
                </a:solidFill>
                <a:latin typeface="Rupee Foradian" panose="020B0603030804020204" pitchFamily="34" charset="0"/>
              </a:rPr>
              <a:t>`</a:t>
            </a:r>
            <a:r>
              <a:rPr lang="en-US" altLang="en-US" b="1" dirty="0" smtClean="0">
                <a:solidFill>
                  <a:prstClr val="black"/>
                </a:solidFill>
              </a:rPr>
              <a:t>0 of </a:t>
            </a:r>
            <a:r>
              <a:rPr lang="en-US" altLang="en-US" b="1" dirty="0">
                <a:solidFill>
                  <a:prstClr val="black"/>
                </a:solidFill>
              </a:rPr>
              <a:t>income per </a:t>
            </a:r>
            <a:r>
              <a:rPr lang="en-US" altLang="en-US" b="1" dirty="0" smtClean="0">
                <a:solidFill>
                  <a:prstClr val="black"/>
                </a:solidFill>
              </a:rPr>
              <a:t>rupee </a:t>
            </a:r>
            <a:r>
              <a:rPr lang="en-US" altLang="en-US" b="1" dirty="0">
                <a:solidFill>
                  <a:prstClr val="black"/>
                </a:solidFill>
              </a:rPr>
              <a:t>of all assets used.</a:t>
            </a:r>
          </a:p>
        </p:txBody>
      </p:sp>
      <p:sp>
        <p:nvSpPr>
          <p:cNvPr id="25614" name="Text Box 14"/>
          <p:cNvSpPr txBox="1">
            <a:spLocks noChangeArrowheads="1"/>
          </p:cNvSpPr>
          <p:nvPr/>
        </p:nvSpPr>
        <p:spPr bwMode="auto">
          <a:xfrm>
            <a:off x="4114800" y="4348092"/>
            <a:ext cx="1981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Assets</a:t>
            </a:r>
          </a:p>
        </p:txBody>
      </p:sp>
      <p:sp>
        <p:nvSpPr>
          <p:cNvPr id="25615" name="Text Box 15"/>
          <p:cNvSpPr txBox="1">
            <a:spLocks noChangeArrowheads="1"/>
          </p:cNvSpPr>
          <p:nvPr/>
        </p:nvSpPr>
        <p:spPr bwMode="auto">
          <a:xfrm>
            <a:off x="6157914" y="4319516"/>
            <a:ext cx="1081087"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1000</a:t>
            </a:r>
            <a:endParaRPr lang="en-US" altLang="en-US" sz="2400" b="1" dirty="0">
              <a:solidFill>
                <a:prstClr val="black"/>
              </a:solidFill>
            </a:endParaRPr>
          </a:p>
        </p:txBody>
      </p:sp>
      <p:sp>
        <p:nvSpPr>
          <p:cNvPr id="25616" name="Line 16"/>
          <p:cNvSpPr>
            <a:spLocks noChangeShapeType="1"/>
          </p:cNvSpPr>
          <p:nvPr/>
        </p:nvSpPr>
        <p:spPr bwMode="auto">
          <a:xfrm>
            <a:off x="7239000" y="4548116"/>
            <a:ext cx="304800" cy="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5617" name="Line 17"/>
          <p:cNvSpPr>
            <a:spLocks noChangeShapeType="1"/>
          </p:cNvSpPr>
          <p:nvPr/>
        </p:nvSpPr>
        <p:spPr bwMode="auto">
          <a:xfrm flipV="1">
            <a:off x="6477000" y="3481316"/>
            <a:ext cx="10668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5618" name="Line 18"/>
          <p:cNvSpPr>
            <a:spLocks noChangeShapeType="1"/>
          </p:cNvSpPr>
          <p:nvPr/>
        </p:nvSpPr>
        <p:spPr bwMode="auto">
          <a:xfrm flipV="1">
            <a:off x="3886200" y="4700516"/>
            <a:ext cx="6096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5619" name="Line 19"/>
          <p:cNvSpPr>
            <a:spLocks noChangeShapeType="1"/>
          </p:cNvSpPr>
          <p:nvPr/>
        </p:nvSpPr>
        <p:spPr bwMode="auto">
          <a:xfrm>
            <a:off x="3886200" y="3828979"/>
            <a:ext cx="6096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5620" name="Line 20"/>
          <p:cNvSpPr>
            <a:spLocks noChangeShapeType="1"/>
          </p:cNvSpPr>
          <p:nvPr/>
        </p:nvSpPr>
        <p:spPr bwMode="auto">
          <a:xfrm>
            <a:off x="7772400" y="3479729"/>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5621" name="Line 21"/>
          <p:cNvSpPr>
            <a:spLocks noChangeShapeType="1"/>
          </p:cNvSpPr>
          <p:nvPr/>
        </p:nvSpPr>
        <p:spPr bwMode="auto">
          <a:xfrm>
            <a:off x="7772400" y="4532241"/>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5622" name="Text Box 22"/>
          <p:cNvSpPr txBox="1">
            <a:spLocks noChangeArrowheads="1"/>
          </p:cNvSpPr>
          <p:nvPr/>
        </p:nvSpPr>
        <p:spPr bwMode="auto">
          <a:xfrm>
            <a:off x="9753600" y="4943404"/>
            <a:ext cx="19050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ROROA = 0%</a:t>
            </a:r>
          </a:p>
        </p:txBody>
      </p:sp>
      <p:sp>
        <p:nvSpPr>
          <p:cNvPr id="25623" name="Text Box 23"/>
          <p:cNvSpPr txBox="1">
            <a:spLocks noChangeArrowheads="1"/>
          </p:cNvSpPr>
          <p:nvPr/>
        </p:nvSpPr>
        <p:spPr bwMode="auto">
          <a:xfrm>
            <a:off x="9677400" y="2657404"/>
            <a:ext cx="21336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ROROE = -3.4%</a:t>
            </a:r>
          </a:p>
        </p:txBody>
      </p:sp>
      <p:sp>
        <p:nvSpPr>
          <p:cNvPr id="25624" name="Text Box 24"/>
          <p:cNvSpPr txBox="1">
            <a:spLocks noChangeArrowheads="1"/>
          </p:cNvSpPr>
          <p:nvPr/>
        </p:nvSpPr>
        <p:spPr bwMode="auto">
          <a:xfrm>
            <a:off x="6629400" y="5354566"/>
            <a:ext cx="5410200" cy="64135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Making 0% on all assets, but paying 8%, and the additional 8% is coming out of equity.</a:t>
            </a:r>
          </a:p>
        </p:txBody>
      </p:sp>
      <p:graphicFrame>
        <p:nvGraphicFramePr>
          <p:cNvPr id="31" name="Object 30"/>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362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32" name="Picture 31"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218224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0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20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25619"/>
                                        </p:tgtEl>
                                        <p:attrNameLst>
                                          <p:attrName>style.visibility</p:attrName>
                                        </p:attrNameLst>
                                      </p:cBhvr>
                                      <p:to>
                                        <p:strVal val="visible"/>
                                      </p:to>
                                    </p:set>
                                    <p:animEffect transition="in" filter="dissolve">
                                      <p:cBhvr>
                                        <p:cTn id="21" dur="500"/>
                                        <p:tgtEl>
                                          <p:spTgt spid="25619"/>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5618"/>
                                        </p:tgtEl>
                                        <p:attrNameLst>
                                          <p:attrName>style.visibility</p:attrName>
                                        </p:attrNameLst>
                                      </p:cBhvr>
                                      <p:to>
                                        <p:strVal val="visible"/>
                                      </p:to>
                                    </p:set>
                                    <p:animEffect transition="in" filter="dissolve">
                                      <p:cBhvr>
                                        <p:cTn id="24" dur="500"/>
                                        <p:tgtEl>
                                          <p:spTgt spid="2561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5614"/>
                                        </p:tgtEl>
                                        <p:attrNameLst>
                                          <p:attrName>style.visibility</p:attrName>
                                        </p:attrNameLst>
                                      </p:cBhvr>
                                      <p:to>
                                        <p:strVal val="visible"/>
                                      </p:to>
                                    </p:set>
                                    <p:animEffect transition="in" filter="dissolve">
                                      <p:cBhvr>
                                        <p:cTn id="27" dur="500"/>
                                        <p:tgtEl>
                                          <p:spTgt spid="25614"/>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5615"/>
                                        </p:tgtEl>
                                        <p:attrNameLst>
                                          <p:attrName>style.visibility</p:attrName>
                                        </p:attrNameLst>
                                      </p:cBhvr>
                                      <p:to>
                                        <p:strVal val="visible"/>
                                      </p:to>
                                    </p:set>
                                    <p:animEffect transition="in" filter="dissolve">
                                      <p:cBhvr>
                                        <p:cTn id="30" dur="500"/>
                                        <p:tgtEl>
                                          <p:spTgt spid="25615"/>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25616"/>
                                        </p:tgtEl>
                                        <p:attrNameLst>
                                          <p:attrName>style.visibility</p:attrName>
                                        </p:attrNameLst>
                                      </p:cBhvr>
                                      <p:to>
                                        <p:strVal val="visible"/>
                                      </p:to>
                                    </p:set>
                                    <p:animEffect transition="in" filter="dissolve">
                                      <p:cBhvr>
                                        <p:cTn id="35" dur="500"/>
                                        <p:tgtEl>
                                          <p:spTgt spid="25616"/>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5621"/>
                                        </p:tgtEl>
                                        <p:attrNameLst>
                                          <p:attrName>style.visibility</p:attrName>
                                        </p:attrNameLst>
                                      </p:cBhvr>
                                      <p:to>
                                        <p:strVal val="visible"/>
                                      </p:to>
                                    </p:set>
                                    <p:animEffect transition="in" filter="dissolve">
                                      <p:cBhvr>
                                        <p:cTn id="38" dur="500"/>
                                        <p:tgtEl>
                                          <p:spTgt spid="25621"/>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5610"/>
                                        </p:tgtEl>
                                        <p:attrNameLst>
                                          <p:attrName>style.visibility</p:attrName>
                                        </p:attrNameLst>
                                      </p:cBhvr>
                                      <p:to>
                                        <p:strVal val="visible"/>
                                      </p:to>
                                    </p:set>
                                    <p:animEffect transition="in" filter="dissolve">
                                      <p:cBhvr>
                                        <p:cTn id="41" dur="500"/>
                                        <p:tgtEl>
                                          <p:spTgt spid="25610"/>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5606"/>
                                        </p:tgtEl>
                                        <p:attrNameLst>
                                          <p:attrName>style.visibility</p:attrName>
                                        </p:attrNameLst>
                                      </p:cBhvr>
                                      <p:to>
                                        <p:strVal val="visible"/>
                                      </p:to>
                                    </p:set>
                                    <p:animEffect transition="in" filter="dissolve">
                                      <p:cBhvr>
                                        <p:cTn id="44" dur="500"/>
                                        <p:tgtEl>
                                          <p:spTgt spid="25606"/>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25613"/>
                                        </p:tgtEl>
                                        <p:attrNameLst>
                                          <p:attrName>style.visibility</p:attrName>
                                        </p:attrNameLst>
                                      </p:cBhvr>
                                      <p:to>
                                        <p:strVal val="visible"/>
                                      </p:to>
                                    </p:set>
                                    <p:animEffect transition="in" filter="dissolve">
                                      <p:cBhvr>
                                        <p:cTn id="47" dur="500"/>
                                        <p:tgtEl>
                                          <p:spTgt spid="25613"/>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5622"/>
                                        </p:tgtEl>
                                        <p:attrNameLst>
                                          <p:attrName>style.visibility</p:attrName>
                                        </p:attrNameLst>
                                      </p:cBhvr>
                                      <p:to>
                                        <p:strVal val="visible"/>
                                      </p:to>
                                    </p:set>
                                    <p:animEffect transition="in" filter="dissolve">
                                      <p:cBhvr>
                                        <p:cTn id="52" dur="500"/>
                                        <p:tgtEl>
                                          <p:spTgt spid="25622"/>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25624"/>
                                        </p:tgtEl>
                                        <p:attrNameLst>
                                          <p:attrName>style.visibility</p:attrName>
                                        </p:attrNameLst>
                                      </p:cBhvr>
                                      <p:to>
                                        <p:strVal val="visible"/>
                                      </p:to>
                                    </p:set>
                                    <p:animEffect transition="in" filter="dissolve">
                                      <p:cBhvr>
                                        <p:cTn id="57" dur="500"/>
                                        <p:tgtEl>
                                          <p:spTgt spid="25624"/>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25617"/>
                                        </p:tgtEl>
                                        <p:attrNameLst>
                                          <p:attrName>style.visibility</p:attrName>
                                        </p:attrNameLst>
                                      </p:cBhvr>
                                      <p:to>
                                        <p:strVal val="visible"/>
                                      </p:to>
                                    </p:set>
                                    <p:animEffect transition="in" filter="dissolve">
                                      <p:cBhvr>
                                        <p:cTn id="62" dur="500"/>
                                        <p:tgtEl>
                                          <p:spTgt spid="25617"/>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25620"/>
                                        </p:tgtEl>
                                        <p:attrNameLst>
                                          <p:attrName>style.visibility</p:attrName>
                                        </p:attrNameLst>
                                      </p:cBhvr>
                                      <p:to>
                                        <p:strVal val="visible"/>
                                      </p:to>
                                    </p:set>
                                    <p:animEffect transition="in" filter="dissolve">
                                      <p:cBhvr>
                                        <p:cTn id="65" dur="500"/>
                                        <p:tgtEl>
                                          <p:spTgt spid="25620"/>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25605"/>
                                        </p:tgtEl>
                                        <p:attrNameLst>
                                          <p:attrName>style.visibility</p:attrName>
                                        </p:attrNameLst>
                                      </p:cBhvr>
                                      <p:to>
                                        <p:strVal val="visible"/>
                                      </p:to>
                                    </p:set>
                                    <p:animEffect transition="in" filter="dissolve">
                                      <p:cBhvr>
                                        <p:cTn id="68" dur="500"/>
                                        <p:tgtEl>
                                          <p:spTgt spid="25605"/>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25611"/>
                                        </p:tgtEl>
                                        <p:attrNameLst>
                                          <p:attrName>style.visibility</p:attrName>
                                        </p:attrNameLst>
                                      </p:cBhvr>
                                      <p:to>
                                        <p:strVal val="visible"/>
                                      </p:to>
                                    </p:set>
                                    <p:animEffect transition="in" filter="dissolve">
                                      <p:cBhvr>
                                        <p:cTn id="71" dur="500"/>
                                        <p:tgtEl>
                                          <p:spTgt spid="25611"/>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25612"/>
                                        </p:tgtEl>
                                        <p:attrNameLst>
                                          <p:attrName>style.visibility</p:attrName>
                                        </p:attrNameLst>
                                      </p:cBhvr>
                                      <p:to>
                                        <p:strVal val="visible"/>
                                      </p:to>
                                    </p:set>
                                    <p:animEffect transition="in" filter="dissolve">
                                      <p:cBhvr>
                                        <p:cTn id="74" dur="500"/>
                                        <p:tgtEl>
                                          <p:spTgt spid="25612"/>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25623"/>
                                        </p:tgtEl>
                                        <p:attrNameLst>
                                          <p:attrName>style.visibility</p:attrName>
                                        </p:attrNameLst>
                                      </p:cBhvr>
                                      <p:to>
                                        <p:strVal val="visible"/>
                                      </p:to>
                                    </p:set>
                                    <p:animEffect transition="in" filter="dissolve">
                                      <p:cBhvr>
                                        <p:cTn id="79" dur="500"/>
                                        <p:tgtEl>
                                          <p:spTgt spid="256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nimBg="1"/>
      <p:bldP spid="8196" grpId="0" animBg="1"/>
      <p:bldP spid="25605" grpId="0" animBg="1"/>
      <p:bldP spid="25606" grpId="0" animBg="1"/>
      <p:bldP spid="8199" grpId="0" animBg="1"/>
      <p:bldP spid="8200" grpId="0" animBg="1"/>
      <p:bldP spid="8201" grpId="0" animBg="1"/>
      <p:bldP spid="25610" grpId="0" animBg="1"/>
      <p:bldP spid="25611" grpId="0" animBg="1"/>
      <p:bldP spid="25612" grpId="0" animBg="1"/>
      <p:bldP spid="25613" grpId="0" animBg="1"/>
      <p:bldP spid="25614" grpId="0" animBg="1"/>
      <p:bldP spid="25615" grpId="0" animBg="1"/>
      <p:bldP spid="25616" grpId="0" animBg="1"/>
      <p:bldP spid="25617" grpId="0" animBg="1"/>
      <p:bldP spid="25618" grpId="0" animBg="1"/>
      <p:bldP spid="25619" grpId="0" animBg="1"/>
      <p:bldP spid="25620" grpId="0" animBg="1"/>
      <p:bldP spid="25621" grpId="0" animBg="1"/>
      <p:bldP spid="25622" grpId="0" animBg="1"/>
      <p:bldP spid="25623" grpId="0" animBg="1"/>
      <p:bldP spid="25624"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93862" y="1091498"/>
            <a:ext cx="2947483" cy="4601183"/>
          </a:xfrm>
        </p:spPr>
        <p:txBody>
          <a:bodyPr/>
          <a:lstStyle/>
          <a:p>
            <a:pPr eaLnBrk="1" hangingPunct="1">
              <a:lnSpc>
                <a:spcPct val="150000"/>
              </a:lnSpc>
            </a:pPr>
            <a:r>
              <a:rPr lang="en-US" altLang="en-US" dirty="0" smtClean="0">
                <a:solidFill>
                  <a:schemeClr val="tx1"/>
                </a:solidFill>
              </a:rPr>
              <a:t>Anatomy of Returns – </a:t>
            </a:r>
            <a:br>
              <a:rPr lang="en-US" altLang="en-US" dirty="0" smtClean="0">
                <a:solidFill>
                  <a:schemeClr val="tx1"/>
                </a:solidFill>
              </a:rPr>
            </a:br>
            <a:r>
              <a:rPr lang="en-US" altLang="en-US" dirty="0" smtClean="0">
                <a:solidFill>
                  <a:schemeClr val="tx1"/>
                </a:solidFill>
              </a:rPr>
              <a:t>Case 3</a:t>
            </a:r>
          </a:p>
        </p:txBody>
      </p:sp>
      <p:sp>
        <p:nvSpPr>
          <p:cNvPr id="9219" name="Text Box 3"/>
          <p:cNvSpPr txBox="1">
            <a:spLocks noChangeArrowheads="1"/>
          </p:cNvSpPr>
          <p:nvPr/>
        </p:nvSpPr>
        <p:spPr bwMode="auto">
          <a:xfrm>
            <a:off x="4790364" y="1070070"/>
            <a:ext cx="6781800" cy="193899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1,000 </a:t>
            </a:r>
            <a:r>
              <a:rPr lang="en-US" altLang="en-US" sz="2400" b="1" dirty="0">
                <a:solidFill>
                  <a:prstClr val="black"/>
                </a:solidFill>
              </a:rPr>
              <a:t>of Total Assets (financed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700 </a:t>
            </a:r>
            <a:r>
              <a:rPr lang="en-US" altLang="en-US" sz="2400" b="1" dirty="0">
                <a:solidFill>
                  <a:prstClr val="black"/>
                </a:solidFill>
              </a:rPr>
              <a:t>by my own money and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300 </a:t>
            </a:r>
            <a:r>
              <a:rPr lang="en-US" altLang="en-US" sz="2400" b="1" dirty="0">
                <a:solidFill>
                  <a:prstClr val="black"/>
                </a:solidFill>
              </a:rPr>
              <a:t>@8% borrowed from a bank) generated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500 </a:t>
            </a:r>
            <a:r>
              <a:rPr lang="en-US" altLang="en-US" sz="2400" b="1" dirty="0">
                <a:solidFill>
                  <a:prstClr val="black"/>
                </a:solidFill>
              </a:rPr>
              <a:t>of total revenue,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500 </a:t>
            </a:r>
            <a:r>
              <a:rPr lang="en-US" altLang="en-US" sz="2400" b="1" dirty="0">
                <a:solidFill>
                  <a:prstClr val="black"/>
                </a:solidFill>
              </a:rPr>
              <a:t>of expenses before interest for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0 </a:t>
            </a:r>
            <a:r>
              <a:rPr lang="en-US" altLang="en-US" sz="2400" b="1" dirty="0">
                <a:solidFill>
                  <a:prstClr val="black"/>
                </a:solidFill>
              </a:rPr>
              <a:t>profit, and </a:t>
            </a:r>
            <a:r>
              <a:rPr lang="en-US" altLang="en-US" sz="2400" b="1" dirty="0" smtClean="0">
                <a:solidFill>
                  <a:prstClr val="black"/>
                </a:solidFill>
              </a:rPr>
              <a:t>-</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24 </a:t>
            </a:r>
            <a:r>
              <a:rPr lang="en-US" altLang="en-US" sz="2400" b="1" dirty="0">
                <a:solidFill>
                  <a:prstClr val="black"/>
                </a:solidFill>
              </a:rPr>
              <a:t>profits after interest expenses.</a:t>
            </a:r>
          </a:p>
        </p:txBody>
      </p:sp>
      <p:graphicFrame>
        <p:nvGraphicFramePr>
          <p:cNvPr id="25" name="Table 24"/>
          <p:cNvGraphicFramePr>
            <a:graphicFrameLocks noGrp="1"/>
          </p:cNvGraphicFramePr>
          <p:nvPr>
            <p:extLst/>
          </p:nvPr>
        </p:nvGraphicFramePr>
        <p:xfrm>
          <a:off x="4333164" y="3567208"/>
          <a:ext cx="7696200" cy="2286000"/>
        </p:xfrm>
        <a:graphic>
          <a:graphicData uri="http://schemas.openxmlformats.org/drawingml/2006/table">
            <a:tbl>
              <a:tblPr firstRow="1" bandRow="1">
                <a:tableStyleId>{C4B1156A-380E-4F78-BDF5-A606A8083BF9}</a:tableStyleId>
              </a:tblPr>
              <a:tblGrid>
                <a:gridCol w="3863897"/>
                <a:gridCol w="2917903"/>
                <a:gridCol w="914400"/>
              </a:tblGrid>
              <a:tr h="370840">
                <a:tc gridSpan="3">
                  <a:txBody>
                    <a:bodyPr/>
                    <a:lstStyle/>
                    <a:p>
                      <a:pPr algn="ctr"/>
                      <a:r>
                        <a:rPr lang="en-US" sz="2400" dirty="0" smtClean="0"/>
                        <a:t>ROROA&lt;</a:t>
                      </a:r>
                      <a:r>
                        <a:rPr lang="en-US" sz="2400" dirty="0" err="1" smtClean="0"/>
                        <a:t>i</a:t>
                      </a:r>
                      <a:r>
                        <a:rPr lang="en-US" sz="2400" dirty="0" smtClean="0"/>
                        <a:t>-rate  Thus ROROE&lt;ROROA </a:t>
                      </a:r>
                      <a:r>
                        <a:rPr lang="en-US" sz="2400" dirty="0" smtClean="0">
                          <a:solidFill>
                            <a:srgbClr val="FF0000"/>
                          </a:solidFill>
                        </a:rPr>
                        <a:t>(Not</a:t>
                      </a:r>
                      <a:r>
                        <a:rPr lang="en-US" sz="2400" baseline="0" dirty="0" smtClean="0">
                          <a:solidFill>
                            <a:srgbClr val="FF0000"/>
                          </a:solidFill>
                        </a:rPr>
                        <a:t> Good)</a:t>
                      </a:r>
                      <a:endParaRPr lang="en-US" sz="2400" dirty="0"/>
                    </a:p>
                  </a:txBody>
                  <a:tcPr/>
                </a:tc>
                <a:tc hMerge="1">
                  <a:txBody>
                    <a:bodyPr/>
                    <a:lstStyle/>
                    <a:p>
                      <a:pPr algn="ctr"/>
                      <a:endParaRPr lang="en-US" sz="2400" dirty="0"/>
                    </a:p>
                  </a:txBody>
                  <a:tcPr/>
                </a:tc>
                <a:tc hMerge="1">
                  <a:txBody>
                    <a:bodyPr/>
                    <a:lstStyle/>
                    <a:p>
                      <a:pPr algn="ctr"/>
                      <a:endParaRPr lang="en-US" sz="2400" dirty="0"/>
                    </a:p>
                  </a:txBody>
                  <a:tcPr/>
                </a:tc>
              </a:tr>
              <a:tr h="370840">
                <a:tc>
                  <a:txBody>
                    <a:bodyPr/>
                    <a:lstStyle/>
                    <a:p>
                      <a:r>
                        <a:rPr lang="en-US" sz="2400" dirty="0" smtClean="0"/>
                        <a:t>Return on equity capital</a:t>
                      </a:r>
                      <a:endParaRPr lang="en-US" sz="2400" dirty="0"/>
                    </a:p>
                  </a:txBody>
                  <a:tcPr/>
                </a:tc>
                <a:tc>
                  <a:txBody>
                    <a:bodyPr/>
                    <a:lstStyle/>
                    <a:p>
                      <a:pPr algn="ctr"/>
                      <a:r>
                        <a:rPr lang="en-US" sz="2400" dirty="0" smtClean="0"/>
                        <a:t>0% * </a:t>
                      </a:r>
                      <a:r>
                        <a:rPr lang="en-US" sz="2400" dirty="0" smtClean="0">
                          <a:latin typeface="Rupee Foradian" panose="020B0603030804020204" pitchFamily="34" charset="0"/>
                        </a:rPr>
                        <a:t>`</a:t>
                      </a:r>
                      <a:r>
                        <a:rPr lang="en-US" sz="2400" dirty="0" smtClean="0"/>
                        <a:t>700</a:t>
                      </a:r>
                      <a:endParaRPr lang="en-US" sz="2400" dirty="0"/>
                    </a:p>
                  </a:txBody>
                  <a:tcPr/>
                </a:tc>
                <a:tc>
                  <a:txBody>
                    <a:bodyPr/>
                    <a:lstStyle/>
                    <a:p>
                      <a:pPr algn="ctr"/>
                      <a:r>
                        <a:rPr lang="en-US" sz="2400" dirty="0" smtClean="0">
                          <a:latin typeface="Rupee Foradian" panose="020B0603030804020204" pitchFamily="34" charset="0"/>
                        </a:rPr>
                        <a:t>`</a:t>
                      </a:r>
                      <a:r>
                        <a:rPr lang="en-US" sz="2400" dirty="0" smtClean="0"/>
                        <a:t>0</a:t>
                      </a:r>
                      <a:endParaRPr lang="en-US" sz="2400" dirty="0"/>
                    </a:p>
                  </a:txBody>
                  <a:tcPr/>
                </a:tc>
              </a:tr>
              <a:tr h="370840">
                <a:tc>
                  <a:txBody>
                    <a:bodyPr/>
                    <a:lstStyle/>
                    <a:p>
                      <a:r>
                        <a:rPr lang="en-US" sz="2400" dirty="0" smtClean="0"/>
                        <a:t>Return on debt</a:t>
                      </a:r>
                      <a:r>
                        <a:rPr lang="en-US" sz="2400" baseline="0" dirty="0" smtClean="0"/>
                        <a:t> capital</a:t>
                      </a:r>
                      <a:endParaRPr lang="en-US" sz="2400" dirty="0"/>
                    </a:p>
                  </a:txBody>
                  <a:tcPr/>
                </a:tc>
                <a:tc>
                  <a:txBody>
                    <a:bodyPr/>
                    <a:lstStyle/>
                    <a:p>
                      <a:pPr algn="ctr"/>
                      <a:r>
                        <a:rPr lang="en-US" sz="2400" dirty="0" smtClean="0"/>
                        <a:t>(0%-8%) * </a:t>
                      </a:r>
                      <a:r>
                        <a:rPr lang="en-US" sz="2400" dirty="0" smtClean="0">
                          <a:latin typeface="Rupee Foradian" panose="020B0603030804020204" pitchFamily="34" charset="0"/>
                        </a:rPr>
                        <a:t>`</a:t>
                      </a:r>
                      <a:r>
                        <a:rPr lang="en-US" sz="2400" dirty="0" smtClean="0"/>
                        <a:t>300</a:t>
                      </a:r>
                      <a:endParaRPr lang="en-US" sz="2400" dirty="0"/>
                    </a:p>
                  </a:txBody>
                  <a:tcPr/>
                </a:tc>
                <a:tc>
                  <a:txBody>
                    <a:bodyPr/>
                    <a:lstStyle/>
                    <a:p>
                      <a:pPr algn="ctr"/>
                      <a:r>
                        <a:rPr lang="en-US" sz="2400" dirty="0" smtClean="0"/>
                        <a:t>-</a:t>
                      </a:r>
                      <a:r>
                        <a:rPr lang="en-US" sz="2400" dirty="0" smtClean="0">
                          <a:latin typeface="Rupee Foradian" panose="020B0603030804020204" pitchFamily="34" charset="0"/>
                        </a:rPr>
                        <a:t>`</a:t>
                      </a:r>
                      <a:r>
                        <a:rPr lang="en-US" sz="2400" dirty="0" smtClean="0"/>
                        <a:t>24</a:t>
                      </a:r>
                      <a:endParaRPr lang="en-US" sz="2400" dirty="0"/>
                    </a:p>
                  </a:txBody>
                  <a:tcPr/>
                </a:tc>
              </a:tr>
              <a:tr h="370840">
                <a:tc>
                  <a:txBody>
                    <a:bodyPr/>
                    <a:lstStyle/>
                    <a:p>
                      <a:r>
                        <a:rPr lang="en-US" sz="2400" dirty="0" smtClean="0"/>
                        <a:t>Total</a:t>
                      </a:r>
                      <a:r>
                        <a:rPr lang="en-US" sz="2400" baseline="0" dirty="0" smtClean="0"/>
                        <a:t> return</a:t>
                      </a:r>
                      <a:endParaRPr lang="en-US" sz="2400" dirty="0"/>
                    </a:p>
                  </a:txBody>
                  <a:tcPr/>
                </a:tc>
                <a:tc>
                  <a:txBody>
                    <a:bodyPr/>
                    <a:lstStyle/>
                    <a:p>
                      <a:pPr algn="ctr"/>
                      <a:endParaRPr lang="en-US" sz="2400" dirty="0"/>
                    </a:p>
                  </a:txBody>
                  <a:tcPr/>
                </a:tc>
                <a:tc>
                  <a:txBody>
                    <a:bodyPr/>
                    <a:lstStyle/>
                    <a:p>
                      <a:pPr algn="ctr"/>
                      <a:r>
                        <a:rPr lang="en-US" sz="2400" dirty="0" smtClean="0"/>
                        <a:t>-</a:t>
                      </a:r>
                      <a:r>
                        <a:rPr lang="en-US" sz="2400" dirty="0" smtClean="0">
                          <a:latin typeface="Rupee Foradian" panose="020B0603030804020204" pitchFamily="34" charset="0"/>
                        </a:rPr>
                        <a:t>`</a:t>
                      </a:r>
                      <a:r>
                        <a:rPr lang="en-US" sz="2400" dirty="0" smtClean="0"/>
                        <a:t>24</a:t>
                      </a:r>
                      <a:endParaRPr lang="en-US" sz="2400" dirty="0"/>
                    </a:p>
                  </a:txBody>
                  <a:tcPr/>
                </a:tc>
              </a:tr>
              <a:tr h="370840">
                <a:tc gridSpan="3">
                  <a:txBody>
                    <a:bodyPr/>
                    <a:lstStyle/>
                    <a:p>
                      <a:pPr algn="ctr"/>
                      <a:r>
                        <a:rPr lang="en-US" sz="2400" dirty="0" smtClean="0"/>
                        <a:t>-</a:t>
                      </a:r>
                      <a:r>
                        <a:rPr lang="en-US" sz="2400" dirty="0" smtClean="0">
                          <a:latin typeface="Rupee Foradian" panose="020B0603030804020204" pitchFamily="34" charset="0"/>
                        </a:rPr>
                        <a:t>`</a:t>
                      </a:r>
                      <a:r>
                        <a:rPr lang="en-US" sz="2400" dirty="0" smtClean="0"/>
                        <a:t>24/</a:t>
                      </a:r>
                      <a:r>
                        <a:rPr lang="en-US" sz="2400" dirty="0" smtClean="0">
                          <a:latin typeface="Rupee Foradian" panose="020B0603030804020204" pitchFamily="34" charset="0"/>
                        </a:rPr>
                        <a:t>`</a:t>
                      </a:r>
                      <a:r>
                        <a:rPr lang="en-US" sz="2400" dirty="0" smtClean="0"/>
                        <a:t>700 = -3.4%  ROROE</a:t>
                      </a:r>
                      <a:endParaRPr lang="en-US" sz="2400" dirty="0"/>
                    </a:p>
                  </a:txBody>
                  <a:tcPr/>
                </a:tc>
                <a:tc hMerge="1">
                  <a:txBody>
                    <a:bodyPr/>
                    <a:lstStyle/>
                    <a:p>
                      <a:pPr algn="ctr"/>
                      <a:endParaRPr lang="en-US" sz="2400" dirty="0"/>
                    </a:p>
                  </a:txBody>
                  <a:tcPr/>
                </a:tc>
                <a:tc hMerge="1">
                  <a:txBody>
                    <a:bodyPr/>
                    <a:lstStyle/>
                    <a:p>
                      <a:pPr algn="ctr"/>
                      <a:endParaRPr lang="en-US" sz="2400" dirty="0"/>
                    </a:p>
                  </a:txBody>
                  <a:tcPr/>
                </a:tc>
              </a:tr>
            </a:tbl>
          </a:graphicData>
        </a:graphic>
      </p:graphicFrame>
      <p:sp>
        <p:nvSpPr>
          <p:cNvPr id="26" name="Rectangle 25"/>
          <p:cNvSpPr/>
          <p:nvPr/>
        </p:nvSpPr>
        <p:spPr>
          <a:xfrm>
            <a:off x="4333164" y="3586178"/>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7" name="Rectangle 26"/>
          <p:cNvSpPr/>
          <p:nvPr/>
        </p:nvSpPr>
        <p:spPr>
          <a:xfrm>
            <a:off x="4333164" y="4087629"/>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8" name="Rectangle 27"/>
          <p:cNvSpPr/>
          <p:nvPr/>
        </p:nvSpPr>
        <p:spPr>
          <a:xfrm>
            <a:off x="4333164" y="4522939"/>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9" name="Rectangle 28"/>
          <p:cNvSpPr/>
          <p:nvPr/>
        </p:nvSpPr>
        <p:spPr>
          <a:xfrm>
            <a:off x="4333164" y="5012560"/>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30" name="Rectangle 29"/>
          <p:cNvSpPr/>
          <p:nvPr/>
        </p:nvSpPr>
        <p:spPr>
          <a:xfrm>
            <a:off x="4333164" y="5502181"/>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graphicFrame>
        <p:nvGraphicFramePr>
          <p:cNvPr id="16" name="Object 1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4650"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7" name="Picture 16"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938993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grpId="0" nodeType="clickEffect">
                                  <p:stCondLst>
                                    <p:cond delay="0"/>
                                  </p:stCondLst>
                                  <p:childTnLst>
                                    <p:animEffect transition="out" filter="dissolve">
                                      <p:cBhvr>
                                        <p:cTn id="6" dur="500"/>
                                        <p:tgtEl>
                                          <p:spTgt spid="27"/>
                                        </p:tgtEl>
                                      </p:cBhvr>
                                    </p:animEffect>
                                    <p:set>
                                      <p:cBhvr>
                                        <p:cTn id="7" dur="1" fill="hold">
                                          <p:stCondLst>
                                            <p:cond delay="499"/>
                                          </p:stCondLst>
                                        </p:cTn>
                                        <p:tgtEl>
                                          <p:spTgt spid="27"/>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xit" presetSubtype="0" fill="hold" grpId="0" nodeType="clickEffect">
                                  <p:stCondLst>
                                    <p:cond delay="0"/>
                                  </p:stCondLst>
                                  <p:childTnLst>
                                    <p:animEffect transition="out" filter="dissolve">
                                      <p:cBhvr>
                                        <p:cTn id="11" dur="500"/>
                                        <p:tgtEl>
                                          <p:spTgt spid="28"/>
                                        </p:tgtEl>
                                      </p:cBhvr>
                                    </p:animEffect>
                                    <p:set>
                                      <p:cBhvr>
                                        <p:cTn id="12" dur="1" fill="hold">
                                          <p:stCondLst>
                                            <p:cond delay="499"/>
                                          </p:stCondLst>
                                        </p:cTn>
                                        <p:tgtEl>
                                          <p:spTgt spid="28"/>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xit" presetSubtype="0" fill="hold" grpId="0" nodeType="clickEffect">
                                  <p:stCondLst>
                                    <p:cond delay="0"/>
                                  </p:stCondLst>
                                  <p:childTnLst>
                                    <p:animEffect transition="out" filter="dissolve">
                                      <p:cBhvr>
                                        <p:cTn id="16" dur="500"/>
                                        <p:tgtEl>
                                          <p:spTgt spid="29"/>
                                        </p:tgtEl>
                                      </p:cBhvr>
                                    </p:animEffect>
                                    <p:set>
                                      <p:cBhvr>
                                        <p:cTn id="17" dur="1" fill="hold">
                                          <p:stCondLst>
                                            <p:cond delay="499"/>
                                          </p:stCondLst>
                                        </p:cTn>
                                        <p:tgtEl>
                                          <p:spTgt spid="29"/>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xit" presetSubtype="0" fill="hold" grpId="0" nodeType="clickEffect">
                                  <p:stCondLst>
                                    <p:cond delay="0"/>
                                  </p:stCondLst>
                                  <p:childTnLst>
                                    <p:animEffect transition="out" filter="dissolve">
                                      <p:cBhvr>
                                        <p:cTn id="21" dur="500"/>
                                        <p:tgtEl>
                                          <p:spTgt spid="30"/>
                                        </p:tgtEl>
                                      </p:cBhvr>
                                    </p:animEffect>
                                    <p:set>
                                      <p:cBhvr>
                                        <p:cTn id="22" dur="1" fill="hold">
                                          <p:stCondLst>
                                            <p:cond delay="499"/>
                                          </p:stCondLst>
                                        </p:cTn>
                                        <p:tgtEl>
                                          <p:spTgt spid="30"/>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xit" presetSubtype="0" fill="hold" grpId="0" nodeType="clickEffect">
                                  <p:stCondLst>
                                    <p:cond delay="0"/>
                                  </p:stCondLst>
                                  <p:childTnLst>
                                    <p:animEffect transition="out" filter="dissolve">
                                      <p:cBhvr>
                                        <p:cTn id="26" dur="500"/>
                                        <p:tgtEl>
                                          <p:spTgt spid="26"/>
                                        </p:tgtEl>
                                      </p:cBhvr>
                                    </p:animEffect>
                                    <p:set>
                                      <p:cBhvr>
                                        <p:cTn id="27"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15602" y="1170097"/>
            <a:ext cx="2947483" cy="4601183"/>
          </a:xfrm>
        </p:spPr>
        <p:txBody>
          <a:bodyPr/>
          <a:lstStyle/>
          <a:p>
            <a:pPr eaLnBrk="1" hangingPunct="1">
              <a:lnSpc>
                <a:spcPct val="150000"/>
              </a:lnSpc>
            </a:pPr>
            <a:r>
              <a:rPr lang="en-US" altLang="en-US" dirty="0" smtClean="0">
                <a:solidFill>
                  <a:schemeClr val="tx1"/>
                </a:solidFill>
              </a:rPr>
              <a:t>Anatomy of Returns – </a:t>
            </a:r>
            <a:br>
              <a:rPr lang="en-US" altLang="en-US" dirty="0" smtClean="0">
                <a:solidFill>
                  <a:schemeClr val="tx1"/>
                </a:solidFill>
              </a:rPr>
            </a:br>
            <a:r>
              <a:rPr lang="en-US" altLang="en-US" dirty="0" smtClean="0">
                <a:solidFill>
                  <a:schemeClr val="tx1"/>
                </a:solidFill>
              </a:rPr>
              <a:t>Case 4</a:t>
            </a:r>
          </a:p>
        </p:txBody>
      </p:sp>
      <p:sp>
        <p:nvSpPr>
          <p:cNvPr id="10243" name="Text Box 3"/>
          <p:cNvSpPr txBox="1">
            <a:spLocks noChangeArrowheads="1"/>
          </p:cNvSpPr>
          <p:nvPr/>
        </p:nvSpPr>
        <p:spPr bwMode="auto">
          <a:xfrm>
            <a:off x="4267200" y="606045"/>
            <a:ext cx="6781800" cy="193899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1,000 </a:t>
            </a:r>
            <a:r>
              <a:rPr lang="en-US" altLang="en-US" sz="2400" b="1" dirty="0">
                <a:solidFill>
                  <a:prstClr val="black"/>
                </a:solidFill>
              </a:rPr>
              <a:t>of Total Assets (financed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700 </a:t>
            </a:r>
            <a:r>
              <a:rPr lang="en-US" altLang="en-US" sz="2400" b="1" dirty="0">
                <a:solidFill>
                  <a:prstClr val="black"/>
                </a:solidFill>
              </a:rPr>
              <a:t>by my own money and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300 </a:t>
            </a:r>
            <a:r>
              <a:rPr lang="en-US" altLang="en-US" sz="2400" b="1" dirty="0">
                <a:solidFill>
                  <a:prstClr val="black"/>
                </a:solidFill>
              </a:rPr>
              <a:t>@15% borrowed from a bank) generated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500 </a:t>
            </a:r>
            <a:r>
              <a:rPr lang="en-US" altLang="en-US" sz="2400" b="1" dirty="0">
                <a:solidFill>
                  <a:prstClr val="black"/>
                </a:solidFill>
              </a:rPr>
              <a:t>of total revenue,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400 </a:t>
            </a:r>
            <a:r>
              <a:rPr lang="en-US" altLang="en-US" sz="2400" b="1" dirty="0">
                <a:solidFill>
                  <a:prstClr val="black"/>
                </a:solidFill>
              </a:rPr>
              <a:t>of expenses before interest for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 </a:t>
            </a:r>
            <a:r>
              <a:rPr lang="en-US" altLang="en-US" sz="2400" b="1" dirty="0">
                <a:solidFill>
                  <a:prstClr val="black"/>
                </a:solidFill>
              </a:rPr>
              <a:t>profit, and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55 </a:t>
            </a:r>
            <a:r>
              <a:rPr lang="en-US" altLang="en-US" sz="2400" b="1" dirty="0">
                <a:solidFill>
                  <a:prstClr val="black"/>
                </a:solidFill>
              </a:rPr>
              <a:t>profits after interest expenses.</a:t>
            </a:r>
          </a:p>
        </p:txBody>
      </p:sp>
      <p:sp>
        <p:nvSpPr>
          <p:cNvPr id="10244" name="Text Box 4"/>
          <p:cNvSpPr txBox="1">
            <a:spLocks noChangeArrowheads="1"/>
          </p:cNvSpPr>
          <p:nvPr/>
        </p:nvSpPr>
        <p:spPr bwMode="auto">
          <a:xfrm>
            <a:off x="5105400" y="3758820"/>
            <a:ext cx="12192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700</a:t>
            </a:r>
            <a:endParaRPr lang="en-US" altLang="en-US" sz="2400" b="1" dirty="0">
              <a:solidFill>
                <a:prstClr val="black"/>
              </a:solidFill>
            </a:endParaRPr>
          </a:p>
        </p:txBody>
      </p:sp>
      <p:sp>
        <p:nvSpPr>
          <p:cNvPr id="26629" name="Text Box 5"/>
          <p:cNvSpPr txBox="1">
            <a:spLocks noChangeArrowheads="1"/>
          </p:cNvSpPr>
          <p:nvPr/>
        </p:nvSpPr>
        <p:spPr bwMode="auto">
          <a:xfrm>
            <a:off x="7391400" y="3044446"/>
            <a:ext cx="1219200" cy="83099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a:solidFill>
                  <a:prstClr val="black"/>
                </a:solidFill>
              </a:rPr>
              <a:t>55</a:t>
            </a:r>
            <a:br>
              <a:rPr lang="en-US" altLang="en-US" sz="2400" b="1">
                <a:solidFill>
                  <a:prstClr val="black"/>
                </a:solidFill>
              </a:rPr>
            </a:br>
            <a:r>
              <a:rPr lang="en-US" altLang="en-US" sz="2400" b="1">
                <a:solidFill>
                  <a:prstClr val="black"/>
                </a:solidFill>
              </a:rPr>
              <a:t>700</a:t>
            </a:r>
          </a:p>
        </p:txBody>
      </p:sp>
      <p:sp>
        <p:nvSpPr>
          <p:cNvPr id="26630" name="Text Box 6"/>
          <p:cNvSpPr txBox="1">
            <a:spLocks noChangeArrowheads="1"/>
          </p:cNvSpPr>
          <p:nvPr/>
        </p:nvSpPr>
        <p:spPr bwMode="auto">
          <a:xfrm>
            <a:off x="8686800" y="4335083"/>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10247" name="Text Box 7"/>
          <p:cNvSpPr txBox="1">
            <a:spLocks noChangeArrowheads="1"/>
          </p:cNvSpPr>
          <p:nvPr/>
        </p:nvSpPr>
        <p:spPr bwMode="auto">
          <a:xfrm>
            <a:off x="5105400" y="4811333"/>
            <a:ext cx="1219200"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300</a:t>
            </a:r>
            <a:endParaRPr lang="en-US" altLang="en-US" sz="2400" b="1" dirty="0">
              <a:solidFill>
                <a:prstClr val="black"/>
              </a:solidFill>
            </a:endParaRPr>
          </a:p>
        </p:txBody>
      </p:sp>
      <p:sp>
        <p:nvSpPr>
          <p:cNvPr id="10248" name="Text Box 8"/>
          <p:cNvSpPr txBox="1">
            <a:spLocks noChangeArrowheads="1"/>
          </p:cNvSpPr>
          <p:nvPr/>
        </p:nvSpPr>
        <p:spPr bwMode="auto">
          <a:xfrm>
            <a:off x="3124200" y="3225420"/>
            <a:ext cx="1981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rPr>
              <a:t>My money</a:t>
            </a:r>
            <a:br>
              <a:rPr lang="en-US" altLang="en-US" b="1" dirty="0">
                <a:solidFill>
                  <a:prstClr val="black"/>
                </a:solidFill>
              </a:rPr>
            </a:br>
            <a:r>
              <a:rPr lang="en-US" altLang="en-US" b="1" dirty="0">
                <a:solidFill>
                  <a:prstClr val="black"/>
                </a:solidFill>
              </a:rPr>
              <a:t>(Equity Capital)</a:t>
            </a:r>
          </a:p>
        </p:txBody>
      </p:sp>
      <p:sp>
        <p:nvSpPr>
          <p:cNvPr id="10249" name="Text Box 9"/>
          <p:cNvSpPr txBox="1">
            <a:spLocks noChangeArrowheads="1"/>
          </p:cNvSpPr>
          <p:nvPr/>
        </p:nvSpPr>
        <p:spPr bwMode="auto">
          <a:xfrm>
            <a:off x="3124200" y="5174870"/>
            <a:ext cx="1981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Bank’s money</a:t>
            </a:r>
            <a:br>
              <a:rPr lang="en-US" altLang="en-US" b="1">
                <a:solidFill>
                  <a:prstClr val="black"/>
                </a:solidFill>
              </a:rPr>
            </a:br>
            <a:r>
              <a:rPr lang="en-US" altLang="en-US" b="1">
                <a:solidFill>
                  <a:prstClr val="black"/>
                </a:solidFill>
              </a:rPr>
              <a:t>(Debt capital)</a:t>
            </a:r>
          </a:p>
        </p:txBody>
      </p:sp>
      <p:sp>
        <p:nvSpPr>
          <p:cNvPr id="26634" name="Text Box 10"/>
          <p:cNvSpPr txBox="1">
            <a:spLocks noChangeArrowheads="1"/>
          </p:cNvSpPr>
          <p:nvPr/>
        </p:nvSpPr>
        <p:spPr bwMode="auto">
          <a:xfrm>
            <a:off x="7391400" y="4108071"/>
            <a:ext cx="1219200" cy="830997"/>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a:solidFill>
                  <a:prstClr val="black"/>
                </a:solidFill>
              </a:rPr>
              <a:t>100</a:t>
            </a:r>
            <a:br>
              <a:rPr lang="en-US" altLang="en-US" sz="2400" b="1">
                <a:solidFill>
                  <a:prstClr val="black"/>
                </a:solidFill>
              </a:rPr>
            </a:br>
            <a:r>
              <a:rPr lang="en-US" altLang="en-US" sz="2400" b="1">
                <a:solidFill>
                  <a:prstClr val="black"/>
                </a:solidFill>
              </a:rPr>
              <a:t>1000</a:t>
            </a:r>
          </a:p>
        </p:txBody>
      </p:sp>
      <p:sp>
        <p:nvSpPr>
          <p:cNvPr id="26635" name="Text Box 11"/>
          <p:cNvSpPr txBox="1">
            <a:spLocks noChangeArrowheads="1"/>
          </p:cNvSpPr>
          <p:nvPr/>
        </p:nvSpPr>
        <p:spPr bwMode="auto">
          <a:xfrm>
            <a:off x="8686800" y="3287333"/>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6636" name="Text Box 12"/>
          <p:cNvSpPr txBox="1">
            <a:spLocks noChangeArrowheads="1"/>
          </p:cNvSpPr>
          <p:nvPr/>
        </p:nvSpPr>
        <p:spPr bwMode="auto">
          <a:xfrm>
            <a:off x="9220200" y="2996821"/>
            <a:ext cx="2743200" cy="9239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smtClean="0">
                <a:solidFill>
                  <a:prstClr val="black"/>
                </a:solidFill>
                <a:latin typeface="Rupee Foradian" panose="020B0603030804020204" pitchFamily="34" charset="0"/>
              </a:rPr>
              <a:t>`7.9 paisa </a:t>
            </a:r>
            <a:r>
              <a:rPr lang="en-US" altLang="en-US" b="1" dirty="0">
                <a:solidFill>
                  <a:prstClr val="black"/>
                </a:solidFill>
                <a:latin typeface="Rupee Foradian" panose="020B0603030804020204" pitchFamily="34" charset="0"/>
              </a:rPr>
              <a:t>of income per </a:t>
            </a:r>
            <a:r>
              <a:rPr lang="en-US" altLang="en-US" b="1" dirty="0" smtClean="0">
                <a:solidFill>
                  <a:prstClr val="black"/>
                </a:solidFill>
                <a:latin typeface="Rupee Foradian" panose="020B0603030804020204" pitchFamily="34" charset="0"/>
              </a:rPr>
              <a:t>rupee </a:t>
            </a:r>
            <a:r>
              <a:rPr lang="en-US" altLang="en-US" b="1" dirty="0">
                <a:solidFill>
                  <a:prstClr val="black"/>
                </a:solidFill>
                <a:latin typeface="Rupee Foradian" panose="020B0603030804020204" pitchFamily="34" charset="0"/>
              </a:rPr>
              <a:t>of your money</a:t>
            </a:r>
          </a:p>
        </p:txBody>
      </p:sp>
      <p:sp>
        <p:nvSpPr>
          <p:cNvPr id="26637" name="Text Box 13"/>
          <p:cNvSpPr txBox="1">
            <a:spLocks noChangeArrowheads="1"/>
          </p:cNvSpPr>
          <p:nvPr/>
        </p:nvSpPr>
        <p:spPr bwMode="auto">
          <a:xfrm>
            <a:off x="9220200" y="4015996"/>
            <a:ext cx="2971800" cy="9239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rPr>
              <a:t>Before interest </a:t>
            </a:r>
            <a:r>
              <a:rPr lang="en-US" altLang="en-US" b="1" dirty="0" smtClean="0">
                <a:solidFill>
                  <a:prstClr val="black"/>
                </a:solidFill>
                <a:latin typeface="Rupee Foradian" panose="020B0603030804020204" pitchFamily="34" charset="0"/>
              </a:rPr>
              <a:t>`</a:t>
            </a:r>
            <a:r>
              <a:rPr lang="en-US" altLang="en-US" b="1" dirty="0" smtClean="0">
                <a:solidFill>
                  <a:prstClr val="black"/>
                </a:solidFill>
              </a:rPr>
              <a:t>.</a:t>
            </a:r>
            <a:r>
              <a:rPr lang="en-US" altLang="en-US" b="1" dirty="0">
                <a:solidFill>
                  <a:prstClr val="black"/>
                </a:solidFill>
              </a:rPr>
              <a:t>10 </a:t>
            </a:r>
            <a:r>
              <a:rPr lang="en-US" altLang="en-US" b="1" dirty="0" smtClean="0">
                <a:solidFill>
                  <a:prstClr val="black"/>
                </a:solidFill>
              </a:rPr>
              <a:t>paisa </a:t>
            </a:r>
            <a:r>
              <a:rPr lang="en-US" altLang="en-US" b="1" dirty="0">
                <a:solidFill>
                  <a:prstClr val="black"/>
                </a:solidFill>
              </a:rPr>
              <a:t>of income per </a:t>
            </a:r>
            <a:r>
              <a:rPr lang="en-US" altLang="en-US" b="1" dirty="0" smtClean="0">
                <a:solidFill>
                  <a:prstClr val="black"/>
                </a:solidFill>
              </a:rPr>
              <a:t>rupee </a:t>
            </a:r>
            <a:r>
              <a:rPr lang="en-US" altLang="en-US" b="1" dirty="0">
                <a:solidFill>
                  <a:prstClr val="black"/>
                </a:solidFill>
              </a:rPr>
              <a:t>of all assets used.</a:t>
            </a:r>
          </a:p>
        </p:txBody>
      </p:sp>
      <p:sp>
        <p:nvSpPr>
          <p:cNvPr id="26638" name="Text Box 14"/>
          <p:cNvSpPr txBox="1">
            <a:spLocks noChangeArrowheads="1"/>
          </p:cNvSpPr>
          <p:nvPr/>
        </p:nvSpPr>
        <p:spPr bwMode="auto">
          <a:xfrm>
            <a:off x="3962400" y="4320796"/>
            <a:ext cx="1981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Total Assets</a:t>
            </a:r>
          </a:p>
        </p:txBody>
      </p:sp>
      <p:sp>
        <p:nvSpPr>
          <p:cNvPr id="26639" name="Text Box 15"/>
          <p:cNvSpPr txBox="1">
            <a:spLocks noChangeArrowheads="1"/>
          </p:cNvSpPr>
          <p:nvPr/>
        </p:nvSpPr>
        <p:spPr bwMode="auto">
          <a:xfrm>
            <a:off x="6005514" y="4292220"/>
            <a:ext cx="1081087" cy="45720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1000</a:t>
            </a:r>
            <a:endParaRPr lang="en-US" altLang="en-US" sz="2400" b="1" dirty="0">
              <a:solidFill>
                <a:prstClr val="black"/>
              </a:solidFill>
            </a:endParaRPr>
          </a:p>
        </p:txBody>
      </p:sp>
      <p:sp>
        <p:nvSpPr>
          <p:cNvPr id="26640" name="Line 16"/>
          <p:cNvSpPr>
            <a:spLocks noChangeShapeType="1"/>
          </p:cNvSpPr>
          <p:nvPr/>
        </p:nvSpPr>
        <p:spPr bwMode="auto">
          <a:xfrm>
            <a:off x="7086600" y="4520820"/>
            <a:ext cx="304800" cy="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6641" name="Line 17"/>
          <p:cNvSpPr>
            <a:spLocks noChangeShapeType="1"/>
          </p:cNvSpPr>
          <p:nvPr/>
        </p:nvSpPr>
        <p:spPr bwMode="auto">
          <a:xfrm flipV="1">
            <a:off x="6324600" y="3454020"/>
            <a:ext cx="10668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6642" name="Line 18"/>
          <p:cNvSpPr>
            <a:spLocks noChangeShapeType="1"/>
          </p:cNvSpPr>
          <p:nvPr/>
        </p:nvSpPr>
        <p:spPr bwMode="auto">
          <a:xfrm flipV="1">
            <a:off x="3733800" y="4673220"/>
            <a:ext cx="6096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6643" name="Line 19"/>
          <p:cNvSpPr>
            <a:spLocks noChangeShapeType="1"/>
          </p:cNvSpPr>
          <p:nvPr/>
        </p:nvSpPr>
        <p:spPr bwMode="auto">
          <a:xfrm>
            <a:off x="3733800" y="3801683"/>
            <a:ext cx="6096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6644" name="Line 20"/>
          <p:cNvSpPr>
            <a:spLocks noChangeShapeType="1"/>
          </p:cNvSpPr>
          <p:nvPr/>
        </p:nvSpPr>
        <p:spPr bwMode="auto">
          <a:xfrm>
            <a:off x="7620000" y="3452433"/>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6645" name="Line 21"/>
          <p:cNvSpPr>
            <a:spLocks noChangeShapeType="1"/>
          </p:cNvSpPr>
          <p:nvPr/>
        </p:nvSpPr>
        <p:spPr bwMode="auto">
          <a:xfrm>
            <a:off x="7620000" y="4504945"/>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6646" name="Text Box 22"/>
          <p:cNvSpPr txBox="1">
            <a:spLocks noChangeArrowheads="1"/>
          </p:cNvSpPr>
          <p:nvPr/>
        </p:nvSpPr>
        <p:spPr bwMode="auto">
          <a:xfrm>
            <a:off x="9601200" y="4916108"/>
            <a:ext cx="19050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ROROA = 10%</a:t>
            </a:r>
          </a:p>
        </p:txBody>
      </p:sp>
      <p:sp>
        <p:nvSpPr>
          <p:cNvPr id="26647" name="Text Box 23"/>
          <p:cNvSpPr txBox="1">
            <a:spLocks noChangeArrowheads="1"/>
          </p:cNvSpPr>
          <p:nvPr/>
        </p:nvSpPr>
        <p:spPr bwMode="auto">
          <a:xfrm>
            <a:off x="9525000" y="2630108"/>
            <a:ext cx="21336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ROROE = 7.9%</a:t>
            </a:r>
          </a:p>
        </p:txBody>
      </p:sp>
      <p:sp>
        <p:nvSpPr>
          <p:cNvPr id="26648" name="Text Box 24"/>
          <p:cNvSpPr txBox="1">
            <a:spLocks noChangeArrowheads="1"/>
          </p:cNvSpPr>
          <p:nvPr/>
        </p:nvSpPr>
        <p:spPr bwMode="auto">
          <a:xfrm>
            <a:off x="5486400" y="5327271"/>
            <a:ext cx="6629400" cy="6461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Making 10% on all assets, but paying 15% on debt portion (ROROA&lt;i-rate), and the difference must come from equity.</a:t>
            </a:r>
          </a:p>
        </p:txBody>
      </p:sp>
      <p:graphicFrame>
        <p:nvGraphicFramePr>
          <p:cNvPr id="31" name="Object 30"/>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567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32" name="Picture 31"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686254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26643"/>
                                        </p:tgtEl>
                                        <p:attrNameLst>
                                          <p:attrName>style.visibility</p:attrName>
                                        </p:attrNameLst>
                                      </p:cBhvr>
                                      <p:to>
                                        <p:strVal val="visible"/>
                                      </p:to>
                                    </p:set>
                                    <p:animEffect transition="in" filter="dissolve">
                                      <p:cBhvr>
                                        <p:cTn id="21" dur="500"/>
                                        <p:tgtEl>
                                          <p:spTgt spid="26643"/>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6642"/>
                                        </p:tgtEl>
                                        <p:attrNameLst>
                                          <p:attrName>style.visibility</p:attrName>
                                        </p:attrNameLst>
                                      </p:cBhvr>
                                      <p:to>
                                        <p:strVal val="visible"/>
                                      </p:to>
                                    </p:set>
                                    <p:animEffect transition="in" filter="dissolve">
                                      <p:cBhvr>
                                        <p:cTn id="24" dur="500"/>
                                        <p:tgtEl>
                                          <p:spTgt spid="26642"/>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6638"/>
                                        </p:tgtEl>
                                        <p:attrNameLst>
                                          <p:attrName>style.visibility</p:attrName>
                                        </p:attrNameLst>
                                      </p:cBhvr>
                                      <p:to>
                                        <p:strVal val="visible"/>
                                      </p:to>
                                    </p:set>
                                    <p:animEffect transition="in" filter="dissolve">
                                      <p:cBhvr>
                                        <p:cTn id="27" dur="500"/>
                                        <p:tgtEl>
                                          <p:spTgt spid="26638"/>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6639"/>
                                        </p:tgtEl>
                                        <p:attrNameLst>
                                          <p:attrName>style.visibility</p:attrName>
                                        </p:attrNameLst>
                                      </p:cBhvr>
                                      <p:to>
                                        <p:strVal val="visible"/>
                                      </p:to>
                                    </p:set>
                                    <p:animEffect transition="in" filter="dissolve">
                                      <p:cBhvr>
                                        <p:cTn id="30" dur="500"/>
                                        <p:tgtEl>
                                          <p:spTgt spid="26639"/>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26640"/>
                                        </p:tgtEl>
                                        <p:attrNameLst>
                                          <p:attrName>style.visibility</p:attrName>
                                        </p:attrNameLst>
                                      </p:cBhvr>
                                      <p:to>
                                        <p:strVal val="visible"/>
                                      </p:to>
                                    </p:set>
                                    <p:animEffect transition="in" filter="dissolve">
                                      <p:cBhvr>
                                        <p:cTn id="35" dur="500"/>
                                        <p:tgtEl>
                                          <p:spTgt spid="26640"/>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6645"/>
                                        </p:tgtEl>
                                        <p:attrNameLst>
                                          <p:attrName>style.visibility</p:attrName>
                                        </p:attrNameLst>
                                      </p:cBhvr>
                                      <p:to>
                                        <p:strVal val="visible"/>
                                      </p:to>
                                    </p:set>
                                    <p:animEffect transition="in" filter="dissolve">
                                      <p:cBhvr>
                                        <p:cTn id="38" dur="500"/>
                                        <p:tgtEl>
                                          <p:spTgt spid="26645"/>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6634"/>
                                        </p:tgtEl>
                                        <p:attrNameLst>
                                          <p:attrName>style.visibility</p:attrName>
                                        </p:attrNameLst>
                                      </p:cBhvr>
                                      <p:to>
                                        <p:strVal val="visible"/>
                                      </p:to>
                                    </p:set>
                                    <p:animEffect transition="in" filter="dissolve">
                                      <p:cBhvr>
                                        <p:cTn id="41" dur="500"/>
                                        <p:tgtEl>
                                          <p:spTgt spid="26634"/>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6630"/>
                                        </p:tgtEl>
                                        <p:attrNameLst>
                                          <p:attrName>style.visibility</p:attrName>
                                        </p:attrNameLst>
                                      </p:cBhvr>
                                      <p:to>
                                        <p:strVal val="visible"/>
                                      </p:to>
                                    </p:set>
                                    <p:animEffect transition="in" filter="dissolve">
                                      <p:cBhvr>
                                        <p:cTn id="44" dur="500"/>
                                        <p:tgtEl>
                                          <p:spTgt spid="26630"/>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26637"/>
                                        </p:tgtEl>
                                        <p:attrNameLst>
                                          <p:attrName>style.visibility</p:attrName>
                                        </p:attrNameLst>
                                      </p:cBhvr>
                                      <p:to>
                                        <p:strVal val="visible"/>
                                      </p:to>
                                    </p:set>
                                    <p:animEffect transition="in" filter="dissolve">
                                      <p:cBhvr>
                                        <p:cTn id="47" dur="500"/>
                                        <p:tgtEl>
                                          <p:spTgt spid="26637"/>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6646"/>
                                        </p:tgtEl>
                                        <p:attrNameLst>
                                          <p:attrName>style.visibility</p:attrName>
                                        </p:attrNameLst>
                                      </p:cBhvr>
                                      <p:to>
                                        <p:strVal val="visible"/>
                                      </p:to>
                                    </p:set>
                                    <p:animEffect transition="in" filter="dissolve">
                                      <p:cBhvr>
                                        <p:cTn id="52" dur="500"/>
                                        <p:tgtEl>
                                          <p:spTgt spid="26646"/>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26648"/>
                                        </p:tgtEl>
                                        <p:attrNameLst>
                                          <p:attrName>style.visibility</p:attrName>
                                        </p:attrNameLst>
                                      </p:cBhvr>
                                      <p:to>
                                        <p:strVal val="visible"/>
                                      </p:to>
                                    </p:set>
                                    <p:animEffect transition="in" filter="dissolve">
                                      <p:cBhvr>
                                        <p:cTn id="57" dur="500"/>
                                        <p:tgtEl>
                                          <p:spTgt spid="26648"/>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26641"/>
                                        </p:tgtEl>
                                        <p:attrNameLst>
                                          <p:attrName>style.visibility</p:attrName>
                                        </p:attrNameLst>
                                      </p:cBhvr>
                                      <p:to>
                                        <p:strVal val="visible"/>
                                      </p:to>
                                    </p:set>
                                    <p:animEffect transition="in" filter="dissolve">
                                      <p:cBhvr>
                                        <p:cTn id="62" dur="500"/>
                                        <p:tgtEl>
                                          <p:spTgt spid="26641"/>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26644"/>
                                        </p:tgtEl>
                                        <p:attrNameLst>
                                          <p:attrName>style.visibility</p:attrName>
                                        </p:attrNameLst>
                                      </p:cBhvr>
                                      <p:to>
                                        <p:strVal val="visible"/>
                                      </p:to>
                                    </p:set>
                                    <p:animEffect transition="in" filter="dissolve">
                                      <p:cBhvr>
                                        <p:cTn id="65" dur="500"/>
                                        <p:tgtEl>
                                          <p:spTgt spid="26644"/>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26629"/>
                                        </p:tgtEl>
                                        <p:attrNameLst>
                                          <p:attrName>style.visibility</p:attrName>
                                        </p:attrNameLst>
                                      </p:cBhvr>
                                      <p:to>
                                        <p:strVal val="visible"/>
                                      </p:to>
                                    </p:set>
                                    <p:animEffect transition="in" filter="dissolve">
                                      <p:cBhvr>
                                        <p:cTn id="68" dur="500"/>
                                        <p:tgtEl>
                                          <p:spTgt spid="26629"/>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26635"/>
                                        </p:tgtEl>
                                        <p:attrNameLst>
                                          <p:attrName>style.visibility</p:attrName>
                                        </p:attrNameLst>
                                      </p:cBhvr>
                                      <p:to>
                                        <p:strVal val="visible"/>
                                      </p:to>
                                    </p:set>
                                    <p:animEffect transition="in" filter="dissolve">
                                      <p:cBhvr>
                                        <p:cTn id="71" dur="500"/>
                                        <p:tgtEl>
                                          <p:spTgt spid="26635"/>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26636"/>
                                        </p:tgtEl>
                                        <p:attrNameLst>
                                          <p:attrName>style.visibility</p:attrName>
                                        </p:attrNameLst>
                                      </p:cBhvr>
                                      <p:to>
                                        <p:strVal val="visible"/>
                                      </p:to>
                                    </p:set>
                                    <p:animEffect transition="in" filter="dissolve">
                                      <p:cBhvr>
                                        <p:cTn id="74" dur="500"/>
                                        <p:tgtEl>
                                          <p:spTgt spid="26636"/>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26647"/>
                                        </p:tgtEl>
                                        <p:attrNameLst>
                                          <p:attrName>style.visibility</p:attrName>
                                        </p:attrNameLst>
                                      </p:cBhvr>
                                      <p:to>
                                        <p:strVal val="visible"/>
                                      </p:to>
                                    </p:set>
                                    <p:animEffect transition="in" filter="dissolve">
                                      <p:cBhvr>
                                        <p:cTn id="79" dur="500"/>
                                        <p:tgtEl>
                                          <p:spTgt spid="266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nimBg="1"/>
      <p:bldP spid="10244" grpId="0" animBg="1"/>
      <p:bldP spid="26629" grpId="0" animBg="1"/>
      <p:bldP spid="26630" grpId="0" animBg="1"/>
      <p:bldP spid="10247" grpId="0" animBg="1"/>
      <p:bldP spid="10248" grpId="0" animBg="1"/>
      <p:bldP spid="10249" grpId="0" animBg="1"/>
      <p:bldP spid="26634" grpId="0" animBg="1"/>
      <p:bldP spid="26635" grpId="0" animBg="1"/>
      <p:bldP spid="26636" grpId="0" animBg="1"/>
      <p:bldP spid="26637" grpId="0" animBg="1"/>
      <p:bldP spid="26638" grpId="0" animBg="1"/>
      <p:bldP spid="26639" grpId="0" animBg="1"/>
      <p:bldP spid="26640" grpId="0" animBg="1"/>
      <p:bldP spid="26641" grpId="0" animBg="1"/>
      <p:bldP spid="26642" grpId="0" animBg="1"/>
      <p:bldP spid="26643" grpId="0" animBg="1"/>
      <p:bldP spid="26644" grpId="0" animBg="1"/>
      <p:bldP spid="26645" grpId="0" animBg="1"/>
      <p:bldP spid="26646" grpId="0" animBg="1"/>
      <p:bldP spid="26647" grpId="0" animBg="1"/>
      <p:bldP spid="26648"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39271" y="1080641"/>
            <a:ext cx="2947483" cy="4601183"/>
          </a:xfrm>
        </p:spPr>
        <p:txBody>
          <a:bodyPr/>
          <a:lstStyle/>
          <a:p>
            <a:pPr eaLnBrk="1" hangingPunct="1">
              <a:lnSpc>
                <a:spcPct val="150000"/>
              </a:lnSpc>
            </a:pPr>
            <a:r>
              <a:rPr lang="en-US" altLang="en-US" dirty="0" smtClean="0">
                <a:solidFill>
                  <a:schemeClr val="tx1"/>
                </a:solidFill>
              </a:rPr>
              <a:t>Anatomy of Returns </a:t>
            </a:r>
            <a:r>
              <a:rPr lang="en-US" altLang="en-US" smtClean="0">
                <a:solidFill>
                  <a:schemeClr val="tx1"/>
                </a:solidFill>
              </a:rPr>
              <a:t>– </a:t>
            </a:r>
            <a:br>
              <a:rPr lang="en-US" altLang="en-US" smtClean="0">
                <a:solidFill>
                  <a:schemeClr val="tx1"/>
                </a:solidFill>
              </a:rPr>
            </a:br>
            <a:r>
              <a:rPr lang="en-US" altLang="en-US" smtClean="0">
                <a:solidFill>
                  <a:schemeClr val="tx1"/>
                </a:solidFill>
              </a:rPr>
              <a:t>Case </a:t>
            </a:r>
            <a:r>
              <a:rPr lang="en-US" altLang="en-US" dirty="0" smtClean="0">
                <a:solidFill>
                  <a:schemeClr val="tx1"/>
                </a:solidFill>
              </a:rPr>
              <a:t>4</a:t>
            </a:r>
          </a:p>
        </p:txBody>
      </p:sp>
      <p:sp>
        <p:nvSpPr>
          <p:cNvPr id="11267" name="Text Box 3"/>
          <p:cNvSpPr txBox="1">
            <a:spLocks noChangeArrowheads="1"/>
          </p:cNvSpPr>
          <p:nvPr/>
        </p:nvSpPr>
        <p:spPr bwMode="auto">
          <a:xfrm>
            <a:off x="4817659" y="838058"/>
            <a:ext cx="6781800" cy="193899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1,000 </a:t>
            </a:r>
            <a:r>
              <a:rPr lang="en-US" altLang="en-US" sz="2400" b="1" dirty="0">
                <a:solidFill>
                  <a:prstClr val="black"/>
                </a:solidFill>
              </a:rPr>
              <a:t>of Total Assets (financed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700 </a:t>
            </a:r>
            <a:r>
              <a:rPr lang="en-US" altLang="en-US" sz="2400" b="1" dirty="0">
                <a:solidFill>
                  <a:prstClr val="black"/>
                </a:solidFill>
              </a:rPr>
              <a:t>by my own money and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300 </a:t>
            </a:r>
            <a:r>
              <a:rPr lang="en-US" altLang="en-US" sz="2400" b="1" dirty="0">
                <a:solidFill>
                  <a:prstClr val="black"/>
                </a:solidFill>
              </a:rPr>
              <a:t>@15% borrowed from a bank) generated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500 </a:t>
            </a:r>
            <a:r>
              <a:rPr lang="en-US" altLang="en-US" sz="2400" b="1" dirty="0">
                <a:solidFill>
                  <a:prstClr val="black"/>
                </a:solidFill>
              </a:rPr>
              <a:t>of total revenue,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400 </a:t>
            </a:r>
            <a:r>
              <a:rPr lang="en-US" altLang="en-US" sz="2400" b="1" dirty="0">
                <a:solidFill>
                  <a:prstClr val="black"/>
                </a:solidFill>
              </a:rPr>
              <a:t>of expenses before interest for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100 </a:t>
            </a:r>
            <a:r>
              <a:rPr lang="en-US" altLang="en-US" sz="2400" b="1" dirty="0">
                <a:solidFill>
                  <a:prstClr val="black"/>
                </a:solidFill>
              </a:rPr>
              <a:t>profit, and </a:t>
            </a:r>
            <a:r>
              <a:rPr lang="en-US" altLang="en-US" sz="2400" b="1" dirty="0" smtClean="0">
                <a:solidFill>
                  <a:prstClr val="black"/>
                </a:solidFill>
                <a:latin typeface="Rupee Foradian" panose="020B0603030804020204" pitchFamily="34" charset="0"/>
              </a:rPr>
              <a:t>`</a:t>
            </a:r>
            <a:r>
              <a:rPr lang="en-US" altLang="en-US" sz="2400" b="1" dirty="0" smtClean="0">
                <a:solidFill>
                  <a:prstClr val="black"/>
                </a:solidFill>
              </a:rPr>
              <a:t>55 </a:t>
            </a:r>
            <a:r>
              <a:rPr lang="en-US" altLang="en-US" sz="2400" b="1" dirty="0">
                <a:solidFill>
                  <a:prstClr val="black"/>
                </a:solidFill>
              </a:rPr>
              <a:t>profits after interest expenses.</a:t>
            </a:r>
          </a:p>
        </p:txBody>
      </p:sp>
      <p:graphicFrame>
        <p:nvGraphicFramePr>
          <p:cNvPr id="25" name="Table 24"/>
          <p:cNvGraphicFramePr>
            <a:graphicFrameLocks noGrp="1"/>
          </p:cNvGraphicFramePr>
          <p:nvPr>
            <p:extLst/>
          </p:nvPr>
        </p:nvGraphicFramePr>
        <p:xfrm>
          <a:off x="4360459" y="3335196"/>
          <a:ext cx="7696200" cy="2286000"/>
        </p:xfrm>
        <a:graphic>
          <a:graphicData uri="http://schemas.openxmlformats.org/drawingml/2006/table">
            <a:tbl>
              <a:tblPr firstRow="1" bandRow="1">
                <a:tableStyleId>{C4B1156A-380E-4F78-BDF5-A606A8083BF9}</a:tableStyleId>
              </a:tblPr>
              <a:tblGrid>
                <a:gridCol w="3863897"/>
                <a:gridCol w="2917903"/>
                <a:gridCol w="914400"/>
              </a:tblGrid>
              <a:tr h="370840">
                <a:tc gridSpan="3">
                  <a:txBody>
                    <a:bodyPr/>
                    <a:lstStyle/>
                    <a:p>
                      <a:pPr algn="ctr"/>
                      <a:r>
                        <a:rPr lang="en-US" sz="2400" dirty="0" smtClean="0"/>
                        <a:t>ROROA&lt;</a:t>
                      </a:r>
                      <a:r>
                        <a:rPr lang="en-US" sz="2400" dirty="0" err="1" smtClean="0"/>
                        <a:t>i</a:t>
                      </a:r>
                      <a:r>
                        <a:rPr lang="en-US" sz="2400" dirty="0" smtClean="0"/>
                        <a:t>-rate  Thus ROROE&lt;ROROA  </a:t>
                      </a:r>
                      <a:r>
                        <a:rPr lang="en-US" sz="2400" dirty="0" smtClean="0">
                          <a:solidFill>
                            <a:srgbClr val="FF0000"/>
                          </a:solidFill>
                        </a:rPr>
                        <a:t>(Not Good)</a:t>
                      </a:r>
                      <a:endParaRPr lang="en-US" sz="2400" dirty="0"/>
                    </a:p>
                  </a:txBody>
                  <a:tcPr/>
                </a:tc>
                <a:tc hMerge="1">
                  <a:txBody>
                    <a:bodyPr/>
                    <a:lstStyle/>
                    <a:p>
                      <a:pPr algn="ctr"/>
                      <a:endParaRPr lang="en-US" sz="2400" dirty="0"/>
                    </a:p>
                  </a:txBody>
                  <a:tcPr/>
                </a:tc>
                <a:tc hMerge="1">
                  <a:txBody>
                    <a:bodyPr/>
                    <a:lstStyle/>
                    <a:p>
                      <a:pPr algn="ctr"/>
                      <a:endParaRPr lang="en-US" sz="2400" dirty="0"/>
                    </a:p>
                  </a:txBody>
                  <a:tcPr/>
                </a:tc>
              </a:tr>
              <a:tr h="370840">
                <a:tc>
                  <a:txBody>
                    <a:bodyPr/>
                    <a:lstStyle/>
                    <a:p>
                      <a:r>
                        <a:rPr lang="en-US" sz="2400" dirty="0" smtClean="0"/>
                        <a:t>Return on equity capital</a:t>
                      </a:r>
                      <a:endParaRPr lang="en-US" sz="2400" dirty="0"/>
                    </a:p>
                  </a:txBody>
                  <a:tcPr/>
                </a:tc>
                <a:tc>
                  <a:txBody>
                    <a:bodyPr/>
                    <a:lstStyle/>
                    <a:p>
                      <a:pPr algn="ctr"/>
                      <a:r>
                        <a:rPr lang="en-US" sz="2400" dirty="0" smtClean="0"/>
                        <a:t>10% * </a:t>
                      </a:r>
                      <a:r>
                        <a:rPr lang="en-US" sz="2400" dirty="0" smtClean="0">
                          <a:latin typeface="Rupee Foradian" panose="020B0603030804020204" pitchFamily="34" charset="0"/>
                        </a:rPr>
                        <a:t>`</a:t>
                      </a:r>
                      <a:r>
                        <a:rPr lang="en-US" sz="2400" dirty="0" smtClean="0"/>
                        <a:t>700</a:t>
                      </a:r>
                      <a:endParaRPr lang="en-US" sz="2400" dirty="0"/>
                    </a:p>
                  </a:txBody>
                  <a:tcPr/>
                </a:tc>
                <a:tc>
                  <a:txBody>
                    <a:bodyPr/>
                    <a:lstStyle/>
                    <a:p>
                      <a:pPr algn="ctr"/>
                      <a:r>
                        <a:rPr lang="en-US" sz="2400" dirty="0" smtClean="0">
                          <a:latin typeface="Rupee Foradian" panose="020B0603030804020204" pitchFamily="34" charset="0"/>
                        </a:rPr>
                        <a:t>`</a:t>
                      </a:r>
                      <a:r>
                        <a:rPr lang="en-US" sz="2400" dirty="0" smtClean="0"/>
                        <a:t>70</a:t>
                      </a:r>
                      <a:endParaRPr lang="en-US" sz="2400" dirty="0"/>
                    </a:p>
                  </a:txBody>
                  <a:tcPr/>
                </a:tc>
              </a:tr>
              <a:tr h="370840">
                <a:tc>
                  <a:txBody>
                    <a:bodyPr/>
                    <a:lstStyle/>
                    <a:p>
                      <a:r>
                        <a:rPr lang="en-US" sz="2400" dirty="0" smtClean="0"/>
                        <a:t>Return on debt</a:t>
                      </a:r>
                      <a:r>
                        <a:rPr lang="en-US" sz="2400" baseline="0" dirty="0" smtClean="0"/>
                        <a:t> capital</a:t>
                      </a:r>
                      <a:endParaRPr lang="en-US" sz="2400" dirty="0"/>
                    </a:p>
                  </a:txBody>
                  <a:tcPr/>
                </a:tc>
                <a:tc>
                  <a:txBody>
                    <a:bodyPr/>
                    <a:lstStyle/>
                    <a:p>
                      <a:pPr algn="ctr"/>
                      <a:r>
                        <a:rPr lang="en-US" sz="2400" dirty="0" smtClean="0"/>
                        <a:t>(10%-15%) * 300</a:t>
                      </a:r>
                      <a:endParaRPr lang="en-US" sz="2400" dirty="0"/>
                    </a:p>
                  </a:txBody>
                  <a:tcPr/>
                </a:tc>
                <a:tc>
                  <a:txBody>
                    <a:bodyPr/>
                    <a:lstStyle/>
                    <a:p>
                      <a:pPr algn="ctr"/>
                      <a:r>
                        <a:rPr lang="en-US" sz="2400" dirty="0" smtClean="0"/>
                        <a:t>-</a:t>
                      </a:r>
                      <a:r>
                        <a:rPr lang="en-US" sz="2400" dirty="0" smtClean="0">
                          <a:latin typeface="Rupee Foradian" panose="020B0603030804020204" pitchFamily="34" charset="0"/>
                        </a:rPr>
                        <a:t>`</a:t>
                      </a:r>
                      <a:r>
                        <a:rPr lang="en-US" sz="2400" dirty="0" smtClean="0"/>
                        <a:t>15</a:t>
                      </a:r>
                      <a:endParaRPr lang="en-US" sz="2400" dirty="0"/>
                    </a:p>
                  </a:txBody>
                  <a:tcPr/>
                </a:tc>
              </a:tr>
              <a:tr h="370840">
                <a:tc>
                  <a:txBody>
                    <a:bodyPr/>
                    <a:lstStyle/>
                    <a:p>
                      <a:r>
                        <a:rPr lang="en-US" sz="2400" dirty="0" smtClean="0"/>
                        <a:t>Total</a:t>
                      </a:r>
                      <a:r>
                        <a:rPr lang="en-US" sz="2400" baseline="0" dirty="0" smtClean="0"/>
                        <a:t> return</a:t>
                      </a:r>
                      <a:endParaRPr lang="en-US" sz="2400" dirty="0"/>
                    </a:p>
                  </a:txBody>
                  <a:tcPr/>
                </a:tc>
                <a:tc>
                  <a:txBody>
                    <a:bodyPr/>
                    <a:lstStyle/>
                    <a:p>
                      <a:pPr algn="ctr"/>
                      <a:endParaRPr lang="en-US" sz="2400" dirty="0"/>
                    </a:p>
                  </a:txBody>
                  <a:tcPr/>
                </a:tc>
                <a:tc>
                  <a:txBody>
                    <a:bodyPr/>
                    <a:lstStyle/>
                    <a:p>
                      <a:pPr algn="ctr"/>
                      <a:r>
                        <a:rPr lang="en-US" sz="2400" dirty="0" smtClean="0">
                          <a:latin typeface="Rupee Foradian" panose="020B0603030804020204" pitchFamily="34" charset="0"/>
                        </a:rPr>
                        <a:t>`</a:t>
                      </a:r>
                      <a:r>
                        <a:rPr lang="en-US" sz="2400" dirty="0" smtClean="0"/>
                        <a:t>55</a:t>
                      </a:r>
                      <a:endParaRPr lang="en-US" sz="2400" dirty="0"/>
                    </a:p>
                  </a:txBody>
                  <a:tcPr/>
                </a:tc>
              </a:tr>
              <a:tr h="370840">
                <a:tc gridSpan="3">
                  <a:txBody>
                    <a:bodyPr/>
                    <a:lstStyle/>
                    <a:p>
                      <a:pPr algn="ctr"/>
                      <a:r>
                        <a:rPr lang="en-US" sz="2400" dirty="0" smtClean="0">
                          <a:latin typeface="Rupee Foradian" panose="020B0603030804020204" pitchFamily="34" charset="0"/>
                        </a:rPr>
                        <a:t>`</a:t>
                      </a:r>
                      <a:r>
                        <a:rPr lang="en-US" sz="2400" dirty="0" smtClean="0"/>
                        <a:t>55/</a:t>
                      </a:r>
                      <a:r>
                        <a:rPr lang="en-US" sz="2400" dirty="0" smtClean="0">
                          <a:latin typeface="Rupee Foradian" panose="020B0603030804020204" pitchFamily="34" charset="0"/>
                        </a:rPr>
                        <a:t>`</a:t>
                      </a:r>
                      <a:r>
                        <a:rPr lang="en-US" sz="2400" dirty="0" smtClean="0"/>
                        <a:t>700 = 7.9%  ROROE</a:t>
                      </a:r>
                      <a:endParaRPr lang="en-US" sz="2400" dirty="0"/>
                    </a:p>
                  </a:txBody>
                  <a:tcPr/>
                </a:tc>
                <a:tc hMerge="1">
                  <a:txBody>
                    <a:bodyPr/>
                    <a:lstStyle/>
                    <a:p>
                      <a:pPr algn="ctr"/>
                      <a:endParaRPr lang="en-US" sz="2400" dirty="0"/>
                    </a:p>
                  </a:txBody>
                  <a:tcPr/>
                </a:tc>
                <a:tc hMerge="1">
                  <a:txBody>
                    <a:bodyPr/>
                    <a:lstStyle/>
                    <a:p>
                      <a:pPr algn="ctr"/>
                      <a:endParaRPr lang="en-US" sz="2400" dirty="0"/>
                    </a:p>
                  </a:txBody>
                  <a:tcPr/>
                </a:tc>
              </a:tr>
            </a:tbl>
          </a:graphicData>
        </a:graphic>
      </p:graphicFrame>
      <p:sp>
        <p:nvSpPr>
          <p:cNvPr id="26" name="Rectangle 25"/>
          <p:cNvSpPr/>
          <p:nvPr/>
        </p:nvSpPr>
        <p:spPr>
          <a:xfrm>
            <a:off x="4360459" y="3385213"/>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7" name="Rectangle 26"/>
          <p:cNvSpPr/>
          <p:nvPr/>
        </p:nvSpPr>
        <p:spPr>
          <a:xfrm>
            <a:off x="4360459" y="3840138"/>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8" name="Rectangle 27"/>
          <p:cNvSpPr/>
          <p:nvPr/>
        </p:nvSpPr>
        <p:spPr>
          <a:xfrm>
            <a:off x="4360459" y="4275730"/>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9" name="Rectangle 28"/>
          <p:cNvSpPr/>
          <p:nvPr/>
        </p:nvSpPr>
        <p:spPr>
          <a:xfrm>
            <a:off x="4360459" y="4741460"/>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30" name="Rectangle 29"/>
          <p:cNvSpPr/>
          <p:nvPr/>
        </p:nvSpPr>
        <p:spPr>
          <a:xfrm>
            <a:off x="4360459" y="5196385"/>
            <a:ext cx="7696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graphicFrame>
        <p:nvGraphicFramePr>
          <p:cNvPr id="16" name="Object 1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6698"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7" name="Picture 16"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993644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grpId="0" nodeType="clickEffect">
                                  <p:stCondLst>
                                    <p:cond delay="0"/>
                                  </p:stCondLst>
                                  <p:childTnLst>
                                    <p:animEffect transition="out" filter="dissolve">
                                      <p:cBhvr>
                                        <p:cTn id="6" dur="500"/>
                                        <p:tgtEl>
                                          <p:spTgt spid="27"/>
                                        </p:tgtEl>
                                      </p:cBhvr>
                                    </p:animEffect>
                                    <p:set>
                                      <p:cBhvr>
                                        <p:cTn id="7" dur="1" fill="hold">
                                          <p:stCondLst>
                                            <p:cond delay="499"/>
                                          </p:stCondLst>
                                        </p:cTn>
                                        <p:tgtEl>
                                          <p:spTgt spid="27"/>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xit" presetSubtype="0" fill="hold" grpId="0" nodeType="clickEffect">
                                  <p:stCondLst>
                                    <p:cond delay="0"/>
                                  </p:stCondLst>
                                  <p:childTnLst>
                                    <p:animEffect transition="out" filter="dissolve">
                                      <p:cBhvr>
                                        <p:cTn id="11" dur="500"/>
                                        <p:tgtEl>
                                          <p:spTgt spid="28"/>
                                        </p:tgtEl>
                                      </p:cBhvr>
                                    </p:animEffect>
                                    <p:set>
                                      <p:cBhvr>
                                        <p:cTn id="12" dur="1" fill="hold">
                                          <p:stCondLst>
                                            <p:cond delay="499"/>
                                          </p:stCondLst>
                                        </p:cTn>
                                        <p:tgtEl>
                                          <p:spTgt spid="28"/>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xit" presetSubtype="0" fill="hold" grpId="0" nodeType="clickEffect">
                                  <p:stCondLst>
                                    <p:cond delay="0"/>
                                  </p:stCondLst>
                                  <p:childTnLst>
                                    <p:animEffect transition="out" filter="dissolve">
                                      <p:cBhvr>
                                        <p:cTn id="16" dur="500"/>
                                        <p:tgtEl>
                                          <p:spTgt spid="29"/>
                                        </p:tgtEl>
                                      </p:cBhvr>
                                    </p:animEffect>
                                    <p:set>
                                      <p:cBhvr>
                                        <p:cTn id="17" dur="1" fill="hold">
                                          <p:stCondLst>
                                            <p:cond delay="499"/>
                                          </p:stCondLst>
                                        </p:cTn>
                                        <p:tgtEl>
                                          <p:spTgt spid="29"/>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xit" presetSubtype="0" fill="hold" grpId="0" nodeType="clickEffect">
                                  <p:stCondLst>
                                    <p:cond delay="0"/>
                                  </p:stCondLst>
                                  <p:childTnLst>
                                    <p:animEffect transition="out" filter="dissolve">
                                      <p:cBhvr>
                                        <p:cTn id="21" dur="500"/>
                                        <p:tgtEl>
                                          <p:spTgt spid="30"/>
                                        </p:tgtEl>
                                      </p:cBhvr>
                                    </p:animEffect>
                                    <p:set>
                                      <p:cBhvr>
                                        <p:cTn id="22" dur="1" fill="hold">
                                          <p:stCondLst>
                                            <p:cond delay="499"/>
                                          </p:stCondLst>
                                        </p:cTn>
                                        <p:tgtEl>
                                          <p:spTgt spid="30"/>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xit" presetSubtype="0" fill="hold" grpId="0" nodeType="clickEffect">
                                  <p:stCondLst>
                                    <p:cond delay="0"/>
                                  </p:stCondLst>
                                  <p:childTnLst>
                                    <p:animEffect transition="out" filter="dissolve">
                                      <p:cBhvr>
                                        <p:cTn id="26" dur="500"/>
                                        <p:tgtEl>
                                          <p:spTgt spid="26"/>
                                        </p:tgtEl>
                                      </p:cBhvr>
                                    </p:animEffect>
                                    <p:set>
                                      <p:cBhvr>
                                        <p:cTn id="27"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pPr eaLnBrk="1" hangingPunct="1">
              <a:lnSpc>
                <a:spcPct val="150000"/>
              </a:lnSpc>
            </a:pPr>
            <a:r>
              <a:rPr lang="en-US" altLang="en-US" sz="4000" dirty="0" smtClean="0">
                <a:solidFill>
                  <a:schemeClr val="tx1"/>
                </a:solidFill>
              </a:rPr>
              <a:t>So, How Is Money Made?</a:t>
            </a:r>
          </a:p>
        </p:txBody>
      </p:sp>
      <p:sp>
        <p:nvSpPr>
          <p:cNvPr id="27651" name="Rectangle 3"/>
          <p:cNvSpPr>
            <a:spLocks noGrp="1" noChangeArrowheads="1"/>
          </p:cNvSpPr>
          <p:nvPr>
            <p:ph idx="1"/>
          </p:nvPr>
        </p:nvSpPr>
        <p:spPr/>
        <p:txBody>
          <a:bodyPr>
            <a:noAutofit/>
          </a:bodyPr>
          <a:lstStyle/>
          <a:p>
            <a:pPr eaLnBrk="1" hangingPunct="1">
              <a:lnSpc>
                <a:spcPct val="150000"/>
              </a:lnSpc>
            </a:pPr>
            <a:r>
              <a:rPr lang="en-US" altLang="en-US" sz="3600" dirty="0" smtClean="0">
                <a:solidFill>
                  <a:schemeClr val="tx1"/>
                </a:solidFill>
              </a:rPr>
              <a:t>Through Three Primary Levers</a:t>
            </a:r>
          </a:p>
          <a:p>
            <a:pPr lvl="1" eaLnBrk="1" hangingPunct="1">
              <a:lnSpc>
                <a:spcPct val="150000"/>
              </a:lnSpc>
            </a:pPr>
            <a:r>
              <a:rPr lang="en-US" altLang="en-US" sz="3200" dirty="0" smtClean="0">
                <a:solidFill>
                  <a:schemeClr val="tx1"/>
                </a:solidFill>
              </a:rPr>
              <a:t>By being efficient with your operations</a:t>
            </a:r>
          </a:p>
          <a:p>
            <a:pPr lvl="1" eaLnBrk="1" hangingPunct="1">
              <a:lnSpc>
                <a:spcPct val="150000"/>
              </a:lnSpc>
            </a:pPr>
            <a:r>
              <a:rPr lang="en-US" altLang="en-US" sz="3200" dirty="0" smtClean="0">
                <a:solidFill>
                  <a:schemeClr val="tx1"/>
                </a:solidFill>
              </a:rPr>
              <a:t>By getting the most out of your assets</a:t>
            </a:r>
          </a:p>
          <a:p>
            <a:pPr lvl="1" eaLnBrk="1" hangingPunct="1">
              <a:lnSpc>
                <a:spcPct val="150000"/>
              </a:lnSpc>
            </a:pPr>
            <a:r>
              <a:rPr lang="en-US" altLang="en-US" sz="3200" dirty="0" smtClean="0">
                <a:solidFill>
                  <a:schemeClr val="tx1"/>
                </a:solidFill>
              </a:rPr>
              <a:t>By leveraging your money</a:t>
            </a:r>
          </a:p>
          <a:p>
            <a:pPr lvl="2" eaLnBrk="1" hangingPunct="1">
              <a:lnSpc>
                <a:spcPct val="150000"/>
              </a:lnSpc>
            </a:pPr>
            <a:r>
              <a:rPr lang="en-US" altLang="en-US" sz="2800" dirty="0" smtClean="0">
                <a:solidFill>
                  <a:schemeClr val="tx1"/>
                </a:solidFill>
              </a:rPr>
              <a:t>that is, helping your own money do bigger and better things through borrowed use of someone else’s money.</a:t>
            </a:r>
          </a:p>
        </p:txBody>
      </p:sp>
      <p:graphicFrame>
        <p:nvGraphicFramePr>
          <p:cNvPr id="10" name="Object 9"/>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7722"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1" name="Picture 10"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654318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dissolve">
                                      <p:cBhvr>
                                        <p:cTn id="7" dur="5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dissolve">
                                      <p:cBhvr>
                                        <p:cTn id="12" dur="500"/>
                                        <p:tgtEl>
                                          <p:spTgt spid="276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dissolve">
                                      <p:cBhvr>
                                        <p:cTn id="17" dur="500"/>
                                        <p:tgtEl>
                                          <p:spTgt spid="276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dissolve">
                                      <p:cBhvr>
                                        <p:cTn id="22" dur="500"/>
                                        <p:tgtEl>
                                          <p:spTgt spid="27651">
                                            <p:txEl>
                                              <p:pRg st="3" end="3"/>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7651">
                                            <p:txEl>
                                              <p:pRg st="4" end="4"/>
                                            </p:txEl>
                                          </p:spTgt>
                                        </p:tgtEl>
                                        <p:attrNameLst>
                                          <p:attrName>style.visibility</p:attrName>
                                        </p:attrNameLst>
                                      </p:cBhvr>
                                      <p:to>
                                        <p:strVal val="visible"/>
                                      </p:to>
                                    </p:set>
                                    <p:animEffect transition="in" filter="dissolve">
                                      <p:cBhvr>
                                        <p:cTn id="25" dur="500"/>
                                        <p:tgtEl>
                                          <p:spTgt spid="276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solidFill>
                  <a:schemeClr val="tx1"/>
                </a:solidFill>
              </a:rPr>
              <a:t>USE OF SUBSTANTIVE ANALYTICAL </a:t>
            </a:r>
            <a:r>
              <a:rPr lang="en-IN" dirty="0" smtClean="0">
                <a:solidFill>
                  <a:schemeClr val="tx1"/>
                </a:solidFill>
              </a:rPr>
              <a:t>PROCEDURES </a:t>
            </a:r>
            <a:r>
              <a:rPr lang="en-IN" sz="2000" dirty="0" err="1" smtClean="0">
                <a:solidFill>
                  <a:schemeClr val="tx1"/>
                </a:solidFill>
              </a:rPr>
              <a:t>contd</a:t>
            </a:r>
            <a:r>
              <a:rPr lang="en-IN" sz="2000" dirty="0" smtClean="0">
                <a:solidFill>
                  <a:schemeClr val="tx1"/>
                </a:solidFill>
              </a:rPr>
              <a:t>……</a:t>
            </a:r>
            <a:endParaRPr lang="en-IN" sz="2000" dirty="0">
              <a:solidFill>
                <a:schemeClr val="tx1"/>
              </a:solidFill>
            </a:endParaRPr>
          </a:p>
        </p:txBody>
      </p:sp>
      <p:sp>
        <p:nvSpPr>
          <p:cNvPr id="3" name="Content Placeholder 2"/>
          <p:cNvSpPr>
            <a:spLocks noGrp="1"/>
          </p:cNvSpPr>
          <p:nvPr>
            <p:ph idx="1"/>
          </p:nvPr>
        </p:nvSpPr>
        <p:spPr>
          <a:xfrm>
            <a:off x="3647728" y="773054"/>
            <a:ext cx="7841062" cy="5320241"/>
          </a:xfrm>
        </p:spPr>
        <p:txBody>
          <a:bodyPr>
            <a:normAutofit fontScale="92500"/>
          </a:bodyPr>
          <a:lstStyle/>
          <a:p>
            <a:pPr marL="0" indent="0">
              <a:lnSpc>
                <a:spcPct val="150000"/>
              </a:lnSpc>
              <a:buNone/>
            </a:pPr>
            <a:r>
              <a:rPr lang="en-IN" dirty="0"/>
              <a:t>The application of substantive analytical procedures is based on the expectation that relationships among data exist and continue in the absence of known conditions to the contrary. The presence of these relationships provides audit evidence as to the completeness, accuracy and occurrence of transactions. Due to their nature, substantive analytical procedures can often provide evidence for multiple assertions, identify audit issues that may not be apparent from more detailed work, and direct the auditor’s attention to areas requiring further investigation. Furthermore, the auditor may identify risks or deficiencies in internal control that had not previously been identified, which may cause the auditor to re-evaluate his planned audit approach and require the auditor to obtain more assurance from other substantive testing than originally planned.</a:t>
            </a:r>
          </a:p>
        </p:txBody>
      </p:sp>
      <p:graphicFrame>
        <p:nvGraphicFramePr>
          <p:cNvPr id="7" name="Object 6"/>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20686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8" name="Picture 7"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266282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 y="2771633"/>
            <a:ext cx="3068472" cy="1143000"/>
          </a:xfrm>
        </p:spPr>
        <p:txBody>
          <a:bodyPr>
            <a:noAutofit/>
          </a:bodyPr>
          <a:lstStyle/>
          <a:p>
            <a:pPr eaLnBrk="1" hangingPunct="1">
              <a:lnSpc>
                <a:spcPct val="150000"/>
              </a:lnSpc>
            </a:pPr>
            <a:r>
              <a:rPr lang="en-US" altLang="en-US" sz="3200" dirty="0">
                <a:solidFill>
                  <a:schemeClr val="tx1"/>
                </a:solidFill>
              </a:rPr>
              <a:t>So, How Can I Analyze How I am Doing At Making Money, Or better yet how I might make more money?</a:t>
            </a:r>
          </a:p>
        </p:txBody>
      </p:sp>
      <p:sp>
        <p:nvSpPr>
          <p:cNvPr id="28675" name="Rectangle 3"/>
          <p:cNvSpPr>
            <a:spLocks noGrp="1" noChangeArrowheads="1"/>
          </p:cNvSpPr>
          <p:nvPr>
            <p:ph idx="1"/>
          </p:nvPr>
        </p:nvSpPr>
        <p:spPr>
          <a:xfrm>
            <a:off x="3400567" y="1352266"/>
            <a:ext cx="8229600" cy="3048000"/>
          </a:xfrm>
        </p:spPr>
        <p:txBody>
          <a:bodyPr>
            <a:noAutofit/>
          </a:bodyPr>
          <a:lstStyle/>
          <a:p>
            <a:pPr eaLnBrk="1" hangingPunct="1">
              <a:lnSpc>
                <a:spcPct val="150000"/>
              </a:lnSpc>
            </a:pPr>
            <a:r>
              <a:rPr lang="en-US" altLang="en-US" sz="3600" dirty="0" smtClean="0">
                <a:solidFill>
                  <a:schemeClr val="tx1"/>
                </a:solidFill>
              </a:rPr>
              <a:t>By analyzing each of the three levers that leads to Return on Equity – ROROE:</a:t>
            </a:r>
          </a:p>
          <a:p>
            <a:pPr lvl="1" eaLnBrk="1" hangingPunct="1">
              <a:lnSpc>
                <a:spcPct val="150000"/>
              </a:lnSpc>
            </a:pPr>
            <a:r>
              <a:rPr lang="en-US" altLang="en-US" sz="3200" dirty="0" smtClean="0">
                <a:solidFill>
                  <a:schemeClr val="tx1"/>
                </a:solidFill>
              </a:rPr>
              <a:t>Efficiency of operations</a:t>
            </a:r>
          </a:p>
          <a:p>
            <a:pPr lvl="1" eaLnBrk="1" hangingPunct="1">
              <a:lnSpc>
                <a:spcPct val="150000"/>
              </a:lnSpc>
            </a:pPr>
            <a:r>
              <a:rPr lang="en-US" altLang="en-US" sz="3200" dirty="0" smtClean="0">
                <a:solidFill>
                  <a:schemeClr val="tx1"/>
                </a:solidFill>
              </a:rPr>
              <a:t>How well assets are working into profits</a:t>
            </a:r>
          </a:p>
          <a:p>
            <a:pPr lvl="1" eaLnBrk="1" hangingPunct="1">
              <a:lnSpc>
                <a:spcPct val="150000"/>
              </a:lnSpc>
            </a:pPr>
            <a:r>
              <a:rPr lang="en-US" altLang="en-US" sz="3200" dirty="0" smtClean="0">
                <a:solidFill>
                  <a:schemeClr val="tx1"/>
                </a:solidFill>
              </a:rPr>
              <a:t>Leverage</a:t>
            </a:r>
          </a:p>
        </p:txBody>
      </p:sp>
      <p:graphicFrame>
        <p:nvGraphicFramePr>
          <p:cNvPr id="10" name="Object 9"/>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874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1" name="Picture 10"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804371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dissolve">
                                      <p:cBhvr>
                                        <p:cTn id="7" dur="500"/>
                                        <p:tgtEl>
                                          <p:spTgt spid="286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dissolve">
                                      <p:cBhvr>
                                        <p:cTn id="12" dur="500"/>
                                        <p:tgtEl>
                                          <p:spTgt spid="286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Effect transition="in" filter="dissolve">
                                      <p:cBhvr>
                                        <p:cTn id="17" dur="500"/>
                                        <p:tgtEl>
                                          <p:spTgt spid="286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8675">
                                            <p:txEl>
                                              <p:pRg st="3" end="3"/>
                                            </p:txEl>
                                          </p:spTgt>
                                        </p:tgtEl>
                                        <p:attrNameLst>
                                          <p:attrName>style.visibility</p:attrName>
                                        </p:attrNameLst>
                                      </p:cBhvr>
                                      <p:to>
                                        <p:strVal val="visible"/>
                                      </p:to>
                                    </p:set>
                                    <p:animEffect transition="in" filter="dissolve">
                                      <p:cBhvr>
                                        <p:cTn id="22" dur="500"/>
                                        <p:tgtEl>
                                          <p:spTgt spid="286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bldLvl="2"/>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normAutofit fontScale="90000"/>
          </a:bodyPr>
          <a:lstStyle/>
          <a:p>
            <a:pPr eaLnBrk="1" hangingPunct="1">
              <a:lnSpc>
                <a:spcPct val="150000"/>
              </a:lnSpc>
            </a:pPr>
            <a:r>
              <a:rPr lang="en-US" altLang="en-US" sz="4000" dirty="0">
                <a:solidFill>
                  <a:schemeClr val="tx1"/>
                </a:solidFill>
              </a:rPr>
              <a:t>Introducing the DuPont System for Financial Analysis </a:t>
            </a:r>
          </a:p>
        </p:txBody>
      </p:sp>
      <p:sp>
        <p:nvSpPr>
          <p:cNvPr id="29701" name="WordArt 5"/>
          <p:cNvSpPr>
            <a:spLocks noChangeArrowheads="1" noChangeShapeType="1" noTextEdit="1"/>
          </p:cNvSpPr>
          <p:nvPr/>
        </p:nvSpPr>
        <p:spPr bwMode="auto">
          <a:xfrm>
            <a:off x="4198961" y="1339755"/>
            <a:ext cx="6934200" cy="3962400"/>
          </a:xfrm>
          <a:prstGeom prst="rect">
            <a:avLst/>
          </a:prstGeom>
        </p:spPr>
        <p:txBody>
          <a:bodyPr wrap="none" fromWordArt="1">
            <a:prstTxWarp prst="textCascadeUp">
              <a:avLst>
                <a:gd name="adj" fmla="val 44444"/>
              </a:avLst>
            </a:prstTxWarp>
            <a:scene3d>
              <a:camera prst="legacyPerspectiveFront">
                <a:rot lat="20519984" lon="1080000" rev="0"/>
              </a:camera>
              <a:lightRig rig="legacyHarsh2" dir="b"/>
            </a:scene3d>
            <a:sp3d extrusionH="430200" prstMaterial="legacyMatte">
              <a:extrusionClr>
                <a:srgbClr val="FF6600"/>
              </a:extrusionClr>
              <a:contourClr>
                <a:srgbClr val="FFE701"/>
              </a:contourClr>
            </a:sp3d>
          </a:bodyPr>
          <a:lstStyle/>
          <a:p>
            <a:pPr algn="ctr" defTabSz="457200"/>
            <a:r>
              <a:rPr lang="en-IN" sz="7200" b="1" i="1" kern="10" dirty="0">
                <a:ln w="9525">
                  <a:round/>
                  <a:headEnd/>
                  <a:tailEnd/>
                </a:ln>
                <a:solidFill>
                  <a:srgbClr val="B6DF5E">
                    <a:lumMod val="60000"/>
                    <a:lumOff val="40000"/>
                  </a:srgbClr>
                </a:solidFill>
                <a:latin typeface="Impact" panose="020B0806030902050204" pitchFamily="34" charset="0"/>
              </a:rPr>
              <a:t>DuPont</a:t>
            </a:r>
          </a:p>
        </p:txBody>
      </p:sp>
      <p:graphicFrame>
        <p:nvGraphicFramePr>
          <p:cNvPr id="10" name="Object 9"/>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59770"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1" name="Picture 10"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972172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9701"/>
                                        </p:tgtEl>
                                        <p:attrNameLst>
                                          <p:attrName>style.visibility</p:attrName>
                                        </p:attrNameLst>
                                      </p:cBhvr>
                                      <p:to>
                                        <p:strVal val="visible"/>
                                      </p:to>
                                    </p:set>
                                    <p:anim calcmode="lin" valueType="num">
                                      <p:cBhvr>
                                        <p:cTn id="7" dur="5000" fill="hold"/>
                                        <p:tgtEl>
                                          <p:spTgt spid="29701"/>
                                        </p:tgtEl>
                                        <p:attrNameLst>
                                          <p:attrName>ppt_w</p:attrName>
                                        </p:attrNameLst>
                                      </p:cBhvr>
                                      <p:tavLst>
                                        <p:tav tm="0" fmla="#ppt_w*sin(2.5*pi*$)">
                                          <p:val>
                                            <p:fltVal val="0"/>
                                          </p:val>
                                        </p:tav>
                                        <p:tav tm="100000">
                                          <p:val>
                                            <p:fltVal val="1"/>
                                          </p:val>
                                        </p:tav>
                                      </p:tavLst>
                                    </p:anim>
                                    <p:anim calcmode="lin" valueType="num">
                                      <p:cBhvr>
                                        <p:cTn id="8" dur="5000" fill="hold"/>
                                        <p:tgtEl>
                                          <p:spTgt spid="2970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dirty="0" smtClean="0">
                <a:solidFill>
                  <a:schemeClr val="tx1"/>
                </a:solidFill>
              </a:rPr>
              <a:t>DuPont System</a:t>
            </a:r>
          </a:p>
        </p:txBody>
      </p:sp>
      <p:sp>
        <p:nvSpPr>
          <p:cNvPr id="3075" name="Rectangle 3"/>
          <p:cNvSpPr>
            <a:spLocks noGrp="1" noChangeArrowheads="1"/>
          </p:cNvSpPr>
          <p:nvPr>
            <p:ph idx="1"/>
          </p:nvPr>
        </p:nvSpPr>
        <p:spPr>
          <a:xfrm>
            <a:off x="3951154" y="768574"/>
            <a:ext cx="7315200" cy="5120640"/>
          </a:xfrm>
        </p:spPr>
        <p:txBody>
          <a:bodyPr>
            <a:noAutofit/>
          </a:bodyPr>
          <a:lstStyle/>
          <a:p>
            <a:pPr eaLnBrk="1" hangingPunct="1">
              <a:lnSpc>
                <a:spcPct val="150000"/>
              </a:lnSpc>
            </a:pPr>
            <a:r>
              <a:rPr lang="en-US" altLang="en-US" sz="2400" dirty="0"/>
              <a:t>Developed in 1919 by a finance executive at E.I. du Pont de Nemours and Co</a:t>
            </a:r>
          </a:p>
          <a:p>
            <a:pPr eaLnBrk="1" hangingPunct="1">
              <a:lnSpc>
                <a:spcPct val="150000"/>
              </a:lnSpc>
            </a:pPr>
            <a:r>
              <a:rPr lang="en-US" altLang="en-US" sz="2400" dirty="0"/>
              <a:t>“The DuPont system is a way of visualizing the information so that everyone can see it</a:t>
            </a:r>
            <a:r>
              <a:rPr lang="en-US" altLang="en-US" sz="2400" dirty="0" smtClean="0"/>
              <a:t>.”</a:t>
            </a:r>
            <a:endParaRPr lang="en-US" altLang="en-US" sz="2400" dirty="0"/>
          </a:p>
          <a:p>
            <a:pPr eaLnBrk="1" hangingPunct="1">
              <a:lnSpc>
                <a:spcPct val="150000"/>
              </a:lnSpc>
            </a:pPr>
            <a:r>
              <a:rPr lang="en-US" altLang="en-US" sz="2400" dirty="0"/>
              <a:t>DuPont analysis “is a good tool for getting people started in understanding how they can have an impact on results” </a:t>
            </a:r>
            <a:endParaRPr lang="en-US" altLang="en-US" sz="2400" dirty="0" smtClean="0"/>
          </a:p>
          <a:p>
            <a:pPr eaLnBrk="1" hangingPunct="1">
              <a:lnSpc>
                <a:spcPct val="150000"/>
              </a:lnSpc>
            </a:pPr>
            <a:r>
              <a:rPr lang="en-US" altLang="en-US" sz="2400" dirty="0" smtClean="0"/>
              <a:t>“</a:t>
            </a:r>
            <a:r>
              <a:rPr lang="en-US" altLang="en-US" sz="2400" dirty="0"/>
              <a:t>Number one, it’s simple</a:t>
            </a:r>
            <a:r>
              <a:rPr lang="en-US" altLang="en-US" sz="2400" dirty="0" smtClean="0"/>
              <a:t>”</a:t>
            </a:r>
            <a:endParaRPr lang="en-US" altLang="en-US" sz="2400" dirty="0"/>
          </a:p>
        </p:txBody>
      </p:sp>
      <p:graphicFrame>
        <p:nvGraphicFramePr>
          <p:cNvPr id="10" name="Object 9"/>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6079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1" name="Picture 10"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440100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dissolve">
                                      <p:cBhvr>
                                        <p:cTn id="7" dur="500"/>
                                        <p:tgtEl>
                                          <p:spTgt spid="30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dissolve">
                                      <p:cBhvr>
                                        <p:cTn id="12" dur="500"/>
                                        <p:tgtEl>
                                          <p:spTgt spid="30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dissolve">
                                      <p:cBhvr>
                                        <p:cTn id="17" dur="500"/>
                                        <p:tgtEl>
                                          <p:spTgt spid="30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075">
                                            <p:txEl>
                                              <p:pRg st="3" end="3"/>
                                            </p:txEl>
                                          </p:spTgt>
                                        </p:tgtEl>
                                        <p:attrNameLst>
                                          <p:attrName>style.visibility</p:attrName>
                                        </p:attrNameLst>
                                      </p:cBhvr>
                                      <p:to>
                                        <p:strVal val="visible"/>
                                      </p:to>
                                    </p:set>
                                    <p:animEffect transition="in" filter="dissolve">
                                      <p:cBhvr>
                                        <p:cTn id="22" dur="5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lnSpc>
                <a:spcPct val="150000"/>
              </a:lnSpc>
            </a:pPr>
            <a:r>
              <a:rPr lang="en-US" altLang="en-US" dirty="0" smtClean="0">
                <a:solidFill>
                  <a:schemeClr val="tx1"/>
                </a:solidFill>
              </a:rPr>
              <a:t>DuPont System – What is It?</a:t>
            </a:r>
          </a:p>
        </p:txBody>
      </p:sp>
      <p:sp>
        <p:nvSpPr>
          <p:cNvPr id="16387" name="Rectangle 3"/>
          <p:cNvSpPr>
            <a:spLocks noGrp="1" noChangeArrowheads="1"/>
          </p:cNvSpPr>
          <p:nvPr>
            <p:ph idx="1"/>
          </p:nvPr>
        </p:nvSpPr>
        <p:spPr>
          <a:xfrm>
            <a:off x="3869267" y="864108"/>
            <a:ext cx="8086171" cy="5120640"/>
          </a:xfrm>
        </p:spPr>
        <p:txBody>
          <a:bodyPr>
            <a:normAutofit/>
          </a:bodyPr>
          <a:lstStyle/>
          <a:p>
            <a:pPr marL="0" indent="0">
              <a:lnSpc>
                <a:spcPct val="150000"/>
              </a:lnSpc>
              <a:buNone/>
            </a:pPr>
            <a:r>
              <a:rPr lang="en-US" altLang="en-US" sz="2800" dirty="0" smtClean="0"/>
              <a:t>The system identifies profitability as being impacted by three different levers:</a:t>
            </a:r>
            <a:br>
              <a:rPr lang="en-US" altLang="en-US" sz="2800" dirty="0" smtClean="0"/>
            </a:br>
            <a:endParaRPr lang="en-US" altLang="en-US" sz="2800" dirty="0" smtClean="0"/>
          </a:p>
          <a:p>
            <a:pPr marL="990600" lvl="1" indent="-533400">
              <a:lnSpc>
                <a:spcPct val="150000"/>
              </a:lnSpc>
              <a:buFontTx/>
              <a:buAutoNum type="arabicPeriod"/>
            </a:pPr>
            <a:r>
              <a:rPr lang="en-US" altLang="en-US" sz="2400" dirty="0" smtClean="0"/>
              <a:t>Earnings &amp; efficiency in earnings</a:t>
            </a:r>
          </a:p>
          <a:p>
            <a:pPr marL="990600" lvl="1" indent="-533400">
              <a:lnSpc>
                <a:spcPct val="150000"/>
              </a:lnSpc>
              <a:buFontTx/>
              <a:buAutoNum type="arabicPeriod"/>
            </a:pPr>
            <a:r>
              <a:rPr lang="en-US" altLang="en-US" sz="2400" dirty="0" smtClean="0"/>
              <a:t>Ability of your assets to be turned into profits</a:t>
            </a:r>
          </a:p>
          <a:p>
            <a:pPr marL="990600" lvl="1" indent="-533400">
              <a:lnSpc>
                <a:spcPct val="150000"/>
              </a:lnSpc>
              <a:buFontTx/>
              <a:buAutoNum type="arabicPeriod"/>
            </a:pPr>
            <a:r>
              <a:rPr lang="en-US" altLang="en-US" sz="2400" dirty="0" smtClean="0"/>
              <a:t>Financial leverage</a:t>
            </a:r>
          </a:p>
        </p:txBody>
      </p:sp>
      <p:sp>
        <p:nvSpPr>
          <p:cNvPr id="16388" name="Text Box 4"/>
          <p:cNvSpPr txBox="1">
            <a:spLocks noChangeArrowheads="1"/>
          </p:cNvSpPr>
          <p:nvPr/>
        </p:nvSpPr>
        <p:spPr bwMode="auto">
          <a:xfrm>
            <a:off x="9085997" y="3582538"/>
            <a:ext cx="1219200" cy="366713"/>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rPr>
              <a:t>Earnings</a:t>
            </a:r>
          </a:p>
        </p:txBody>
      </p:sp>
      <p:sp>
        <p:nvSpPr>
          <p:cNvPr id="16389" name="Text Box 5"/>
          <p:cNvSpPr txBox="1">
            <a:spLocks noChangeArrowheads="1"/>
          </p:cNvSpPr>
          <p:nvPr/>
        </p:nvSpPr>
        <p:spPr bwMode="auto">
          <a:xfrm>
            <a:off x="10574868" y="4267202"/>
            <a:ext cx="1219200" cy="36671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Turnings</a:t>
            </a:r>
          </a:p>
        </p:txBody>
      </p:sp>
      <p:sp>
        <p:nvSpPr>
          <p:cNvPr id="16390" name="Text Box 6"/>
          <p:cNvSpPr txBox="1">
            <a:spLocks noChangeArrowheads="1"/>
          </p:cNvSpPr>
          <p:nvPr/>
        </p:nvSpPr>
        <p:spPr bwMode="auto">
          <a:xfrm>
            <a:off x="7406185" y="4935941"/>
            <a:ext cx="1295400" cy="366713"/>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dirty="0">
                <a:solidFill>
                  <a:prstClr val="black"/>
                </a:solidFill>
              </a:rPr>
              <a:t>Leverage</a:t>
            </a:r>
          </a:p>
        </p:txBody>
      </p:sp>
      <p:graphicFrame>
        <p:nvGraphicFramePr>
          <p:cNvPr id="13" name="Object 12"/>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61818"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14" name="Picture 13"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2022015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dissolve">
                                      <p:cBhvr>
                                        <p:cTn id="7" dur="5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dissolve">
                                      <p:cBhvr>
                                        <p:cTn id="12" dur="500"/>
                                        <p:tgtEl>
                                          <p:spTgt spid="163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dissolve">
                                      <p:cBhvr>
                                        <p:cTn id="17" dur="500"/>
                                        <p:tgtEl>
                                          <p:spTgt spid="1638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387">
                                            <p:txEl>
                                              <p:pRg st="3" end="3"/>
                                            </p:txEl>
                                          </p:spTgt>
                                        </p:tgtEl>
                                        <p:attrNameLst>
                                          <p:attrName>style.visibility</p:attrName>
                                        </p:attrNameLst>
                                      </p:cBhvr>
                                      <p:to>
                                        <p:strVal val="visible"/>
                                      </p:to>
                                    </p:set>
                                    <p:animEffect transition="in" filter="dissolve">
                                      <p:cBhvr>
                                        <p:cTn id="22" dur="500"/>
                                        <p:tgtEl>
                                          <p:spTgt spid="1638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38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38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3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2"/>
      <p:bldP spid="16388" grpId="0" animBg="1"/>
      <p:bldP spid="16389" grpId="0" animBg="1"/>
      <p:bldP spid="16390"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5"/>
          <p:cNvSpPr txBox="1">
            <a:spLocks noChangeArrowheads="1"/>
          </p:cNvSpPr>
          <p:nvPr/>
        </p:nvSpPr>
        <p:spPr bwMode="auto">
          <a:xfrm>
            <a:off x="5150893" y="1230573"/>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Operating Profit Margin</a:t>
            </a:r>
          </a:p>
        </p:txBody>
      </p:sp>
      <p:sp>
        <p:nvSpPr>
          <p:cNvPr id="6150" name="Text Box 6"/>
          <p:cNvSpPr txBox="1">
            <a:spLocks noChangeArrowheads="1"/>
          </p:cNvSpPr>
          <p:nvPr/>
        </p:nvSpPr>
        <p:spPr bwMode="auto">
          <a:xfrm>
            <a:off x="5150893" y="2678373"/>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Asset Turnover</a:t>
            </a:r>
          </a:p>
        </p:txBody>
      </p:sp>
      <p:sp>
        <p:nvSpPr>
          <p:cNvPr id="6151" name="Text Box 7"/>
          <p:cNvSpPr txBox="1">
            <a:spLocks noChangeArrowheads="1"/>
          </p:cNvSpPr>
          <p:nvPr/>
        </p:nvSpPr>
        <p:spPr bwMode="auto">
          <a:xfrm>
            <a:off x="7741693" y="1763973"/>
            <a:ext cx="1600200" cy="91598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Assets (less </a:t>
            </a:r>
            <a:r>
              <a:rPr lang="en-US" altLang="en-US" b="1" i="1">
                <a:solidFill>
                  <a:prstClr val="black"/>
                </a:solidFill>
              </a:rPr>
              <a:t>interest adj.)</a:t>
            </a:r>
            <a:endParaRPr lang="en-US" altLang="en-US" b="1">
              <a:solidFill>
                <a:prstClr val="black"/>
              </a:solidFill>
            </a:endParaRPr>
          </a:p>
        </p:txBody>
      </p:sp>
      <p:sp>
        <p:nvSpPr>
          <p:cNvPr id="6152" name="Text Box 8"/>
          <p:cNvSpPr txBox="1">
            <a:spLocks noChangeArrowheads="1"/>
          </p:cNvSpPr>
          <p:nvPr/>
        </p:nvSpPr>
        <p:spPr bwMode="auto">
          <a:xfrm>
            <a:off x="5150893" y="4550036"/>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Financial Structure</a:t>
            </a:r>
          </a:p>
        </p:txBody>
      </p:sp>
      <p:sp>
        <p:nvSpPr>
          <p:cNvPr id="18438" name="Text Box 9"/>
          <p:cNvSpPr txBox="1">
            <a:spLocks noChangeArrowheads="1"/>
          </p:cNvSpPr>
          <p:nvPr/>
        </p:nvSpPr>
        <p:spPr bwMode="auto">
          <a:xfrm>
            <a:off x="10332493" y="2935548"/>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Equity</a:t>
            </a:r>
          </a:p>
        </p:txBody>
      </p:sp>
      <p:sp>
        <p:nvSpPr>
          <p:cNvPr id="6158" name="Text Box 14"/>
          <p:cNvSpPr txBox="1">
            <a:spLocks noChangeArrowheads="1"/>
          </p:cNvSpPr>
          <p:nvPr/>
        </p:nvSpPr>
        <p:spPr bwMode="auto">
          <a:xfrm>
            <a:off x="6217693" y="2094174"/>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6159" name="Text Box 15"/>
          <p:cNvSpPr txBox="1">
            <a:spLocks noChangeArrowheads="1"/>
          </p:cNvSpPr>
          <p:nvPr/>
        </p:nvSpPr>
        <p:spPr bwMode="auto">
          <a:xfrm>
            <a:off x="6979693" y="2084649"/>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6162" name="Text Box 18"/>
          <p:cNvSpPr txBox="1">
            <a:spLocks noChangeArrowheads="1"/>
          </p:cNvSpPr>
          <p:nvPr/>
        </p:nvSpPr>
        <p:spPr bwMode="auto">
          <a:xfrm>
            <a:off x="8960893" y="3059374"/>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6163" name="Text Box 19"/>
          <p:cNvSpPr txBox="1">
            <a:spLocks noChangeArrowheads="1"/>
          </p:cNvSpPr>
          <p:nvPr/>
        </p:nvSpPr>
        <p:spPr bwMode="auto">
          <a:xfrm>
            <a:off x="9799093" y="3054611"/>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grpSp>
        <p:nvGrpSpPr>
          <p:cNvPr id="2" name="Group 28"/>
          <p:cNvGrpSpPr>
            <a:grpSpLocks/>
          </p:cNvGrpSpPr>
          <p:nvPr/>
        </p:nvGrpSpPr>
        <p:grpSpPr bwMode="auto">
          <a:xfrm>
            <a:off x="4922293" y="773373"/>
            <a:ext cx="304800" cy="3048000"/>
            <a:chOff x="1344" y="1056"/>
            <a:chExt cx="192" cy="1296"/>
          </a:xfrm>
        </p:grpSpPr>
        <p:sp>
          <p:nvSpPr>
            <p:cNvPr id="18458" name="Line 25"/>
            <p:cNvSpPr>
              <a:spLocks noChangeShapeType="1"/>
            </p:cNvSpPr>
            <p:nvPr/>
          </p:nvSpPr>
          <p:spPr bwMode="auto">
            <a:xfrm flipH="1">
              <a:off x="1344" y="1056"/>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8459" name="Line 26"/>
            <p:cNvSpPr>
              <a:spLocks noChangeShapeType="1"/>
            </p:cNvSpPr>
            <p:nvPr/>
          </p:nvSpPr>
          <p:spPr bwMode="auto">
            <a:xfrm>
              <a:off x="1344" y="1056"/>
              <a:ext cx="0" cy="12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8460" name="Line 27"/>
            <p:cNvSpPr>
              <a:spLocks noChangeShapeType="1"/>
            </p:cNvSpPr>
            <p:nvPr/>
          </p:nvSpPr>
          <p:spPr bwMode="auto">
            <a:xfrm flipH="1">
              <a:off x="1344" y="2352"/>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grpSp>
      <p:grpSp>
        <p:nvGrpSpPr>
          <p:cNvPr id="3" name="Group 29"/>
          <p:cNvGrpSpPr>
            <a:grpSpLocks/>
          </p:cNvGrpSpPr>
          <p:nvPr/>
        </p:nvGrpSpPr>
        <p:grpSpPr bwMode="auto">
          <a:xfrm>
            <a:off x="4922293" y="4445262"/>
            <a:ext cx="304800" cy="1233487"/>
            <a:chOff x="1344" y="1056"/>
            <a:chExt cx="192" cy="1296"/>
          </a:xfrm>
        </p:grpSpPr>
        <p:sp>
          <p:nvSpPr>
            <p:cNvPr id="18455" name="Line 30"/>
            <p:cNvSpPr>
              <a:spLocks noChangeShapeType="1"/>
            </p:cNvSpPr>
            <p:nvPr/>
          </p:nvSpPr>
          <p:spPr bwMode="auto">
            <a:xfrm flipH="1">
              <a:off x="1344" y="1056"/>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8456" name="Line 31"/>
            <p:cNvSpPr>
              <a:spLocks noChangeShapeType="1"/>
            </p:cNvSpPr>
            <p:nvPr/>
          </p:nvSpPr>
          <p:spPr bwMode="auto">
            <a:xfrm>
              <a:off x="1344" y="1056"/>
              <a:ext cx="0" cy="12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8457" name="Line 32"/>
            <p:cNvSpPr>
              <a:spLocks noChangeShapeType="1"/>
            </p:cNvSpPr>
            <p:nvPr/>
          </p:nvSpPr>
          <p:spPr bwMode="auto">
            <a:xfrm flipH="1">
              <a:off x="1344" y="2352"/>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grpSp>
      <p:sp>
        <p:nvSpPr>
          <p:cNvPr id="6177" name="Text Box 33"/>
          <p:cNvSpPr txBox="1">
            <a:spLocks noChangeArrowheads="1"/>
          </p:cNvSpPr>
          <p:nvPr/>
        </p:nvSpPr>
        <p:spPr bwMode="auto">
          <a:xfrm>
            <a:off x="3634831" y="1992573"/>
            <a:ext cx="1211262" cy="64135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Income</a:t>
            </a:r>
            <a:br>
              <a:rPr lang="en-US" altLang="en-US" b="1">
                <a:solidFill>
                  <a:prstClr val="black"/>
                </a:solidFill>
              </a:rPr>
            </a:br>
            <a:r>
              <a:rPr lang="en-US" altLang="en-US" b="1">
                <a:solidFill>
                  <a:prstClr val="black"/>
                </a:solidFill>
              </a:rPr>
              <a:t>Stream</a:t>
            </a:r>
          </a:p>
        </p:txBody>
      </p:sp>
      <p:sp>
        <p:nvSpPr>
          <p:cNvPr id="6178" name="Text Box 34"/>
          <p:cNvSpPr txBox="1">
            <a:spLocks noChangeArrowheads="1"/>
          </p:cNvSpPr>
          <p:nvPr/>
        </p:nvSpPr>
        <p:spPr bwMode="auto">
          <a:xfrm>
            <a:off x="3398293" y="4704023"/>
            <a:ext cx="1449388" cy="64135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Investment</a:t>
            </a:r>
            <a:br>
              <a:rPr lang="en-US" altLang="en-US" b="1">
                <a:solidFill>
                  <a:prstClr val="black"/>
                </a:solidFill>
              </a:rPr>
            </a:br>
            <a:r>
              <a:rPr lang="en-US" altLang="en-US" b="1">
                <a:solidFill>
                  <a:prstClr val="black"/>
                </a:solidFill>
              </a:rPr>
              <a:t>Stream</a:t>
            </a:r>
          </a:p>
        </p:txBody>
      </p:sp>
      <p:sp>
        <p:nvSpPr>
          <p:cNvPr id="6180" name="Text Box 36"/>
          <p:cNvSpPr txBox="1">
            <a:spLocks noChangeArrowheads="1"/>
          </p:cNvSpPr>
          <p:nvPr/>
        </p:nvSpPr>
        <p:spPr bwMode="auto">
          <a:xfrm>
            <a:off x="5179469" y="3335598"/>
            <a:ext cx="2409825" cy="369888"/>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Turnings/Asset Use</a:t>
            </a:r>
          </a:p>
        </p:txBody>
      </p:sp>
      <p:sp>
        <p:nvSpPr>
          <p:cNvPr id="6181" name="Text Box 37"/>
          <p:cNvSpPr txBox="1">
            <a:spLocks noChangeArrowheads="1"/>
          </p:cNvSpPr>
          <p:nvPr/>
        </p:nvSpPr>
        <p:spPr bwMode="auto">
          <a:xfrm>
            <a:off x="5184231" y="5207261"/>
            <a:ext cx="1524000" cy="36671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Leverage</a:t>
            </a:r>
          </a:p>
        </p:txBody>
      </p:sp>
      <p:sp>
        <p:nvSpPr>
          <p:cNvPr id="6182" name="Line 38"/>
          <p:cNvSpPr>
            <a:spLocks noChangeShapeType="1"/>
          </p:cNvSpPr>
          <p:nvPr/>
        </p:nvSpPr>
        <p:spPr bwMode="auto">
          <a:xfrm flipV="1">
            <a:off x="5608093" y="2373573"/>
            <a:ext cx="5334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6183" name="Line 39"/>
          <p:cNvSpPr>
            <a:spLocks noChangeShapeType="1"/>
          </p:cNvSpPr>
          <p:nvPr/>
        </p:nvSpPr>
        <p:spPr bwMode="auto">
          <a:xfrm>
            <a:off x="5608093" y="1916373"/>
            <a:ext cx="5334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6184" name="Line 40"/>
          <p:cNvSpPr>
            <a:spLocks noChangeShapeType="1"/>
          </p:cNvSpPr>
          <p:nvPr/>
        </p:nvSpPr>
        <p:spPr bwMode="auto">
          <a:xfrm flipV="1">
            <a:off x="6751093" y="3364173"/>
            <a:ext cx="2133600" cy="1371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6185" name="Line 41"/>
          <p:cNvSpPr>
            <a:spLocks noChangeShapeType="1"/>
          </p:cNvSpPr>
          <p:nvPr/>
        </p:nvSpPr>
        <p:spPr bwMode="auto">
          <a:xfrm>
            <a:off x="8046493" y="2602173"/>
            <a:ext cx="8382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8453" name="Rectangle 42"/>
          <p:cNvSpPr>
            <a:spLocks noGrp="1" noChangeArrowheads="1"/>
          </p:cNvSpPr>
          <p:nvPr>
            <p:ph type="title"/>
          </p:nvPr>
        </p:nvSpPr>
        <p:spPr>
          <a:xfrm>
            <a:off x="212686" y="1120731"/>
            <a:ext cx="2947483" cy="4601183"/>
          </a:xfrm>
        </p:spPr>
        <p:txBody>
          <a:bodyPr/>
          <a:lstStyle/>
          <a:p>
            <a:pPr eaLnBrk="1" hangingPunct="1"/>
            <a:r>
              <a:rPr lang="en-US" altLang="en-US" dirty="0" smtClean="0">
                <a:solidFill>
                  <a:schemeClr val="tx1"/>
                </a:solidFill>
              </a:rPr>
              <a:t>DuPont System</a:t>
            </a:r>
          </a:p>
        </p:txBody>
      </p:sp>
      <p:sp>
        <p:nvSpPr>
          <p:cNvPr id="6197" name="Text Box 53"/>
          <p:cNvSpPr txBox="1">
            <a:spLocks noChangeArrowheads="1"/>
          </p:cNvSpPr>
          <p:nvPr/>
        </p:nvSpPr>
        <p:spPr bwMode="auto">
          <a:xfrm>
            <a:off x="5150893" y="849573"/>
            <a:ext cx="2438400" cy="369888"/>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Earnings/Efficiency</a:t>
            </a:r>
          </a:p>
        </p:txBody>
      </p:sp>
      <p:graphicFrame>
        <p:nvGraphicFramePr>
          <p:cNvPr id="35" name="Object 34"/>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62842"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36" name="Picture 35"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513514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177"/>
                                        </p:tgtEl>
                                        <p:attrNameLst>
                                          <p:attrName>style.visibility</p:attrName>
                                        </p:attrNameLst>
                                      </p:cBhvr>
                                      <p:to>
                                        <p:strVal val="visible"/>
                                      </p:to>
                                    </p:set>
                                    <p:animEffect transition="in" filter="dissolve">
                                      <p:cBhvr>
                                        <p:cTn id="7" dur="500"/>
                                        <p:tgtEl>
                                          <p:spTgt spid="6177"/>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6197"/>
                                        </p:tgtEl>
                                        <p:attrNameLst>
                                          <p:attrName>style.visibility</p:attrName>
                                        </p:attrNameLst>
                                      </p:cBhvr>
                                      <p:to>
                                        <p:strVal val="visible"/>
                                      </p:to>
                                    </p:set>
                                    <p:animEffect transition="in" filter="dissolve">
                                      <p:cBhvr>
                                        <p:cTn id="15" dur="500"/>
                                        <p:tgtEl>
                                          <p:spTgt spid="619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149"/>
                                        </p:tgtEl>
                                        <p:attrNameLst>
                                          <p:attrName>style.visibility</p:attrName>
                                        </p:attrNameLst>
                                      </p:cBhvr>
                                      <p:to>
                                        <p:strVal val="visible"/>
                                      </p:to>
                                    </p:set>
                                    <p:animEffect transition="in" filter="dissolve">
                                      <p:cBhvr>
                                        <p:cTn id="18" dur="500"/>
                                        <p:tgtEl>
                                          <p:spTgt spid="6149"/>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6183"/>
                                        </p:tgtEl>
                                        <p:attrNameLst>
                                          <p:attrName>style.visibility</p:attrName>
                                        </p:attrNameLst>
                                      </p:cBhvr>
                                      <p:to>
                                        <p:strVal val="visible"/>
                                      </p:to>
                                    </p:set>
                                    <p:animEffect transition="in" filter="dissolve">
                                      <p:cBhvr>
                                        <p:cTn id="21" dur="500"/>
                                        <p:tgtEl>
                                          <p:spTgt spid="618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6158"/>
                                        </p:tgtEl>
                                        <p:attrNameLst>
                                          <p:attrName>style.visibility</p:attrName>
                                        </p:attrNameLst>
                                      </p:cBhvr>
                                      <p:to>
                                        <p:strVal val="visible"/>
                                      </p:to>
                                    </p:set>
                                    <p:animEffect transition="in" filter="dissolve">
                                      <p:cBhvr>
                                        <p:cTn id="26" dur="500"/>
                                        <p:tgtEl>
                                          <p:spTgt spid="6158"/>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6182"/>
                                        </p:tgtEl>
                                        <p:attrNameLst>
                                          <p:attrName>style.visibility</p:attrName>
                                        </p:attrNameLst>
                                      </p:cBhvr>
                                      <p:to>
                                        <p:strVal val="visible"/>
                                      </p:to>
                                    </p:set>
                                    <p:animEffect transition="in" filter="dissolve">
                                      <p:cBhvr>
                                        <p:cTn id="29" dur="500"/>
                                        <p:tgtEl>
                                          <p:spTgt spid="6182"/>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6150"/>
                                        </p:tgtEl>
                                        <p:attrNameLst>
                                          <p:attrName>style.visibility</p:attrName>
                                        </p:attrNameLst>
                                      </p:cBhvr>
                                      <p:to>
                                        <p:strVal val="visible"/>
                                      </p:to>
                                    </p:set>
                                    <p:animEffect transition="in" filter="dissolve">
                                      <p:cBhvr>
                                        <p:cTn id="32" dur="500"/>
                                        <p:tgtEl>
                                          <p:spTgt spid="6150"/>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6180"/>
                                        </p:tgtEl>
                                        <p:attrNameLst>
                                          <p:attrName>style.visibility</p:attrName>
                                        </p:attrNameLst>
                                      </p:cBhvr>
                                      <p:to>
                                        <p:strVal val="visible"/>
                                      </p:to>
                                    </p:set>
                                    <p:animEffect transition="in" filter="dissolve">
                                      <p:cBhvr>
                                        <p:cTn id="35" dur="500"/>
                                        <p:tgtEl>
                                          <p:spTgt spid="6180"/>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grpId="1" nodeType="clickEffect">
                                  <p:stCondLst>
                                    <p:cond delay="0"/>
                                  </p:stCondLst>
                                  <p:childTnLst>
                                    <p:set>
                                      <p:cBhvr>
                                        <p:cTn id="39" dur="1" fill="hold">
                                          <p:stCondLst>
                                            <p:cond delay="0"/>
                                          </p:stCondLst>
                                        </p:cTn>
                                        <p:tgtEl>
                                          <p:spTgt spid="6158"/>
                                        </p:tgtEl>
                                        <p:attrNameLst>
                                          <p:attrName>style.visibility</p:attrName>
                                        </p:attrNameLst>
                                      </p:cBhvr>
                                      <p:to>
                                        <p:strVal val="visible"/>
                                      </p:to>
                                    </p:set>
                                    <p:animEffect transition="in" filter="dissolve">
                                      <p:cBhvr>
                                        <p:cTn id="40" dur="500"/>
                                        <p:tgtEl>
                                          <p:spTgt spid="6158"/>
                                        </p:tgtEl>
                                      </p:cBhvr>
                                    </p:animEffect>
                                  </p:childTnLst>
                                </p:cTn>
                              </p:par>
                              <p:par>
                                <p:cTn id="41" presetID="9" presetClass="entr" presetSubtype="0" fill="hold" grpId="1" nodeType="withEffect">
                                  <p:stCondLst>
                                    <p:cond delay="0"/>
                                  </p:stCondLst>
                                  <p:childTnLst>
                                    <p:set>
                                      <p:cBhvr>
                                        <p:cTn id="42" dur="1" fill="hold">
                                          <p:stCondLst>
                                            <p:cond delay="0"/>
                                          </p:stCondLst>
                                        </p:cTn>
                                        <p:tgtEl>
                                          <p:spTgt spid="6182"/>
                                        </p:tgtEl>
                                        <p:attrNameLst>
                                          <p:attrName>style.visibility</p:attrName>
                                        </p:attrNameLst>
                                      </p:cBhvr>
                                      <p:to>
                                        <p:strVal val="visible"/>
                                      </p:to>
                                    </p:set>
                                    <p:animEffect transition="in" filter="dissolve">
                                      <p:cBhvr>
                                        <p:cTn id="43" dur="500"/>
                                        <p:tgtEl>
                                          <p:spTgt spid="6182"/>
                                        </p:tgtEl>
                                      </p:cBhvr>
                                    </p:animEffect>
                                  </p:childTnLst>
                                </p:cTn>
                              </p:par>
                              <p:par>
                                <p:cTn id="44" presetID="9" presetClass="entr" presetSubtype="0" fill="hold" grpId="1" nodeType="withEffect">
                                  <p:stCondLst>
                                    <p:cond delay="0"/>
                                  </p:stCondLst>
                                  <p:childTnLst>
                                    <p:set>
                                      <p:cBhvr>
                                        <p:cTn id="45" dur="1" fill="hold">
                                          <p:stCondLst>
                                            <p:cond delay="0"/>
                                          </p:stCondLst>
                                        </p:cTn>
                                        <p:tgtEl>
                                          <p:spTgt spid="6150"/>
                                        </p:tgtEl>
                                        <p:attrNameLst>
                                          <p:attrName>style.visibility</p:attrName>
                                        </p:attrNameLst>
                                      </p:cBhvr>
                                      <p:to>
                                        <p:strVal val="visible"/>
                                      </p:to>
                                    </p:set>
                                    <p:animEffect transition="in" filter="dissolve">
                                      <p:cBhvr>
                                        <p:cTn id="46" dur="500"/>
                                        <p:tgtEl>
                                          <p:spTgt spid="6150"/>
                                        </p:tgtEl>
                                      </p:cBhvr>
                                    </p:animEffect>
                                  </p:childTnLst>
                                </p:cTn>
                              </p:par>
                              <p:par>
                                <p:cTn id="47" presetID="9" presetClass="entr" presetSubtype="0" fill="hold" grpId="1" nodeType="withEffect">
                                  <p:stCondLst>
                                    <p:cond delay="0"/>
                                  </p:stCondLst>
                                  <p:childTnLst>
                                    <p:set>
                                      <p:cBhvr>
                                        <p:cTn id="48" dur="1" fill="hold">
                                          <p:stCondLst>
                                            <p:cond delay="0"/>
                                          </p:stCondLst>
                                        </p:cTn>
                                        <p:tgtEl>
                                          <p:spTgt spid="6180"/>
                                        </p:tgtEl>
                                        <p:attrNameLst>
                                          <p:attrName>style.visibility</p:attrName>
                                        </p:attrNameLst>
                                      </p:cBhvr>
                                      <p:to>
                                        <p:strVal val="visible"/>
                                      </p:to>
                                    </p:set>
                                    <p:animEffect transition="in" filter="dissolve">
                                      <p:cBhvr>
                                        <p:cTn id="49" dur="500"/>
                                        <p:tgtEl>
                                          <p:spTgt spid="6180"/>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6159"/>
                                        </p:tgtEl>
                                        <p:attrNameLst>
                                          <p:attrName>style.visibility</p:attrName>
                                        </p:attrNameLst>
                                      </p:cBhvr>
                                      <p:to>
                                        <p:strVal val="visible"/>
                                      </p:to>
                                    </p:set>
                                    <p:animEffect transition="in" filter="dissolve">
                                      <p:cBhvr>
                                        <p:cTn id="52" dur="500"/>
                                        <p:tgtEl>
                                          <p:spTgt spid="6159"/>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6151"/>
                                        </p:tgtEl>
                                        <p:attrNameLst>
                                          <p:attrName>style.visibility</p:attrName>
                                        </p:attrNameLst>
                                      </p:cBhvr>
                                      <p:to>
                                        <p:strVal val="visible"/>
                                      </p:to>
                                    </p:set>
                                    <p:animEffect transition="in" filter="dissolve">
                                      <p:cBhvr>
                                        <p:cTn id="55" dur="500"/>
                                        <p:tgtEl>
                                          <p:spTgt spid="6151"/>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6178"/>
                                        </p:tgtEl>
                                        <p:attrNameLst>
                                          <p:attrName>style.visibility</p:attrName>
                                        </p:attrNameLst>
                                      </p:cBhvr>
                                      <p:to>
                                        <p:strVal val="visible"/>
                                      </p:to>
                                    </p:set>
                                    <p:animEffect transition="in" filter="dissolve">
                                      <p:cBhvr>
                                        <p:cTn id="60" dur="500"/>
                                        <p:tgtEl>
                                          <p:spTgt spid="6178"/>
                                        </p:tgtEl>
                                      </p:cBhvr>
                                    </p:animEffect>
                                  </p:childTnLst>
                                </p:cTn>
                              </p:par>
                              <p:par>
                                <p:cTn id="61" presetID="9" presetClass="entr" presetSubtype="0" fill="hold"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dissolve">
                                      <p:cBhvr>
                                        <p:cTn id="63" dur="500"/>
                                        <p:tgtEl>
                                          <p:spTgt spid="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6152"/>
                                        </p:tgtEl>
                                        <p:attrNameLst>
                                          <p:attrName>style.visibility</p:attrName>
                                        </p:attrNameLst>
                                      </p:cBhvr>
                                      <p:to>
                                        <p:strVal val="visible"/>
                                      </p:to>
                                    </p:set>
                                    <p:animEffect transition="in" filter="dissolve">
                                      <p:cBhvr>
                                        <p:cTn id="66" dur="500"/>
                                        <p:tgtEl>
                                          <p:spTgt spid="6152"/>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6181"/>
                                        </p:tgtEl>
                                        <p:attrNameLst>
                                          <p:attrName>style.visibility</p:attrName>
                                        </p:attrNameLst>
                                      </p:cBhvr>
                                      <p:to>
                                        <p:strVal val="visible"/>
                                      </p:to>
                                    </p:set>
                                    <p:animEffect transition="in" filter="dissolve">
                                      <p:cBhvr>
                                        <p:cTn id="69" dur="500"/>
                                        <p:tgtEl>
                                          <p:spTgt spid="6181"/>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6184"/>
                                        </p:tgtEl>
                                        <p:attrNameLst>
                                          <p:attrName>style.visibility</p:attrName>
                                        </p:attrNameLst>
                                      </p:cBhvr>
                                      <p:to>
                                        <p:strVal val="visible"/>
                                      </p:to>
                                    </p:set>
                                    <p:animEffect transition="in" filter="dissolve">
                                      <p:cBhvr>
                                        <p:cTn id="74" dur="500"/>
                                        <p:tgtEl>
                                          <p:spTgt spid="6184"/>
                                        </p:tgtEl>
                                      </p:cBhvr>
                                    </p:animEffect>
                                  </p:childTnLst>
                                </p:cTn>
                              </p:par>
                              <p:par>
                                <p:cTn id="75" presetID="9" presetClass="entr" presetSubtype="0" fill="hold" grpId="0" nodeType="withEffect">
                                  <p:stCondLst>
                                    <p:cond delay="0"/>
                                  </p:stCondLst>
                                  <p:childTnLst>
                                    <p:set>
                                      <p:cBhvr>
                                        <p:cTn id="76" dur="1" fill="hold">
                                          <p:stCondLst>
                                            <p:cond delay="0"/>
                                          </p:stCondLst>
                                        </p:cTn>
                                        <p:tgtEl>
                                          <p:spTgt spid="6185"/>
                                        </p:tgtEl>
                                        <p:attrNameLst>
                                          <p:attrName>style.visibility</p:attrName>
                                        </p:attrNameLst>
                                      </p:cBhvr>
                                      <p:to>
                                        <p:strVal val="visible"/>
                                      </p:to>
                                    </p:set>
                                    <p:animEffect transition="in" filter="dissolve">
                                      <p:cBhvr>
                                        <p:cTn id="77" dur="500"/>
                                        <p:tgtEl>
                                          <p:spTgt spid="6185"/>
                                        </p:tgtEl>
                                      </p:cBhvr>
                                    </p:animEffect>
                                  </p:childTnLst>
                                </p:cTn>
                              </p:par>
                              <p:par>
                                <p:cTn id="78" presetID="9" presetClass="entr" presetSubtype="0" fill="hold" grpId="0" nodeType="withEffect">
                                  <p:stCondLst>
                                    <p:cond delay="0"/>
                                  </p:stCondLst>
                                  <p:childTnLst>
                                    <p:set>
                                      <p:cBhvr>
                                        <p:cTn id="79" dur="1" fill="hold">
                                          <p:stCondLst>
                                            <p:cond delay="0"/>
                                          </p:stCondLst>
                                        </p:cTn>
                                        <p:tgtEl>
                                          <p:spTgt spid="6162"/>
                                        </p:tgtEl>
                                        <p:attrNameLst>
                                          <p:attrName>style.visibility</p:attrName>
                                        </p:attrNameLst>
                                      </p:cBhvr>
                                      <p:to>
                                        <p:strVal val="visible"/>
                                      </p:to>
                                    </p:set>
                                    <p:animEffect transition="in" filter="dissolve">
                                      <p:cBhvr>
                                        <p:cTn id="80" dur="500"/>
                                        <p:tgtEl>
                                          <p:spTgt spid="6162"/>
                                        </p:tgtEl>
                                      </p:cBhvr>
                                    </p:animEffect>
                                  </p:childTnLst>
                                </p:cTn>
                              </p:par>
                              <p:par>
                                <p:cTn id="81" presetID="9" presetClass="entr" presetSubtype="0" fill="hold" grpId="0" nodeType="withEffect">
                                  <p:stCondLst>
                                    <p:cond delay="0"/>
                                  </p:stCondLst>
                                  <p:childTnLst>
                                    <p:set>
                                      <p:cBhvr>
                                        <p:cTn id="82" dur="1" fill="hold">
                                          <p:stCondLst>
                                            <p:cond delay="0"/>
                                          </p:stCondLst>
                                        </p:cTn>
                                        <p:tgtEl>
                                          <p:spTgt spid="6163"/>
                                        </p:tgtEl>
                                        <p:attrNameLst>
                                          <p:attrName>style.visibility</p:attrName>
                                        </p:attrNameLst>
                                      </p:cBhvr>
                                      <p:to>
                                        <p:strVal val="visible"/>
                                      </p:to>
                                    </p:set>
                                    <p:animEffect transition="in" filter="dissolve">
                                      <p:cBhvr>
                                        <p:cTn id="83" dur="500"/>
                                        <p:tgtEl>
                                          <p:spTgt spid="6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nimBg="1"/>
      <p:bldP spid="6150" grpId="0" animBg="1"/>
      <p:bldP spid="6150" grpId="1" animBg="1"/>
      <p:bldP spid="6151" grpId="0" animBg="1"/>
      <p:bldP spid="6152" grpId="0" animBg="1"/>
      <p:bldP spid="6158" grpId="0" animBg="1"/>
      <p:bldP spid="6158" grpId="1" animBg="1"/>
      <p:bldP spid="6159" grpId="0" animBg="1"/>
      <p:bldP spid="6162" grpId="0" animBg="1"/>
      <p:bldP spid="6163" grpId="0" animBg="1"/>
      <p:bldP spid="6177" grpId="0" animBg="1"/>
      <p:bldP spid="6178" grpId="0" animBg="1"/>
      <p:bldP spid="6180" grpId="0" animBg="1"/>
      <p:bldP spid="6180" grpId="1" animBg="1"/>
      <p:bldP spid="6181" grpId="0" animBg="1"/>
      <p:bldP spid="6182" grpId="0" animBg="1"/>
      <p:bldP spid="6182" grpId="1" animBg="1"/>
      <p:bldP spid="6183" grpId="0" animBg="1"/>
      <p:bldP spid="6184" grpId="0" animBg="1"/>
      <p:bldP spid="6185" grpId="0" animBg="1"/>
      <p:bldP spid="6197"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5082653" y="1216925"/>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Operating Profit Margin</a:t>
            </a:r>
          </a:p>
        </p:txBody>
      </p:sp>
      <p:sp>
        <p:nvSpPr>
          <p:cNvPr id="19459" name="Text Box 3"/>
          <p:cNvSpPr txBox="1">
            <a:spLocks noChangeArrowheads="1"/>
          </p:cNvSpPr>
          <p:nvPr/>
        </p:nvSpPr>
        <p:spPr bwMode="auto">
          <a:xfrm>
            <a:off x="5082653" y="2664725"/>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Asset Turnover</a:t>
            </a:r>
          </a:p>
        </p:txBody>
      </p:sp>
      <p:sp>
        <p:nvSpPr>
          <p:cNvPr id="19460" name="Text Box 4"/>
          <p:cNvSpPr txBox="1">
            <a:spLocks noChangeArrowheads="1"/>
          </p:cNvSpPr>
          <p:nvPr/>
        </p:nvSpPr>
        <p:spPr bwMode="auto">
          <a:xfrm>
            <a:off x="7673453" y="1750326"/>
            <a:ext cx="1600200" cy="8858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Assets </a:t>
            </a:r>
            <a:r>
              <a:rPr lang="en-US" altLang="en-US" sz="1600" b="1">
                <a:solidFill>
                  <a:prstClr val="black"/>
                </a:solidFill>
              </a:rPr>
              <a:t>(</a:t>
            </a:r>
            <a:r>
              <a:rPr lang="en-US" altLang="en-US" sz="1600" b="1" i="1">
                <a:solidFill>
                  <a:prstClr val="black"/>
                </a:solidFill>
              </a:rPr>
              <a:t>less interest adj.)</a:t>
            </a:r>
            <a:endParaRPr lang="en-US" altLang="en-US" b="1">
              <a:solidFill>
                <a:prstClr val="black"/>
              </a:solidFill>
            </a:endParaRPr>
          </a:p>
        </p:txBody>
      </p:sp>
      <p:sp>
        <p:nvSpPr>
          <p:cNvPr id="19461" name="Text Box 5"/>
          <p:cNvSpPr txBox="1">
            <a:spLocks noChangeArrowheads="1"/>
          </p:cNvSpPr>
          <p:nvPr/>
        </p:nvSpPr>
        <p:spPr bwMode="auto">
          <a:xfrm>
            <a:off x="5082653" y="4536388"/>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Financial Structure</a:t>
            </a:r>
          </a:p>
        </p:txBody>
      </p:sp>
      <p:sp>
        <p:nvSpPr>
          <p:cNvPr id="19462" name="Text Box 6"/>
          <p:cNvSpPr txBox="1">
            <a:spLocks noChangeArrowheads="1"/>
          </p:cNvSpPr>
          <p:nvPr/>
        </p:nvSpPr>
        <p:spPr bwMode="auto">
          <a:xfrm>
            <a:off x="10264253" y="2921900"/>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Equity</a:t>
            </a:r>
          </a:p>
        </p:txBody>
      </p:sp>
      <p:sp>
        <p:nvSpPr>
          <p:cNvPr id="19463" name="Text Box 7"/>
          <p:cNvSpPr txBox="1">
            <a:spLocks noChangeArrowheads="1"/>
          </p:cNvSpPr>
          <p:nvPr/>
        </p:nvSpPr>
        <p:spPr bwMode="auto">
          <a:xfrm>
            <a:off x="6149453" y="2080526"/>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19464" name="Text Box 8"/>
          <p:cNvSpPr txBox="1">
            <a:spLocks noChangeArrowheads="1"/>
          </p:cNvSpPr>
          <p:nvPr/>
        </p:nvSpPr>
        <p:spPr bwMode="auto">
          <a:xfrm>
            <a:off x="6911453" y="2071001"/>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19465" name="Text Box 9"/>
          <p:cNvSpPr txBox="1">
            <a:spLocks noChangeArrowheads="1"/>
          </p:cNvSpPr>
          <p:nvPr/>
        </p:nvSpPr>
        <p:spPr bwMode="auto">
          <a:xfrm>
            <a:off x="8892653" y="3045726"/>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19466" name="Text Box 10"/>
          <p:cNvSpPr txBox="1">
            <a:spLocks noChangeArrowheads="1"/>
          </p:cNvSpPr>
          <p:nvPr/>
        </p:nvSpPr>
        <p:spPr bwMode="auto">
          <a:xfrm>
            <a:off x="9730853" y="3040963"/>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grpSp>
        <p:nvGrpSpPr>
          <p:cNvPr id="19467" name="Group 11"/>
          <p:cNvGrpSpPr>
            <a:grpSpLocks/>
          </p:cNvGrpSpPr>
          <p:nvPr/>
        </p:nvGrpSpPr>
        <p:grpSpPr bwMode="auto">
          <a:xfrm>
            <a:off x="4854053" y="759725"/>
            <a:ext cx="304800" cy="3048000"/>
            <a:chOff x="1344" y="1056"/>
            <a:chExt cx="192" cy="1296"/>
          </a:xfrm>
        </p:grpSpPr>
        <p:sp>
          <p:nvSpPr>
            <p:cNvPr id="19491" name="Line 12"/>
            <p:cNvSpPr>
              <a:spLocks noChangeShapeType="1"/>
            </p:cNvSpPr>
            <p:nvPr/>
          </p:nvSpPr>
          <p:spPr bwMode="auto">
            <a:xfrm flipH="1">
              <a:off x="1344" y="1056"/>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92" name="Line 13"/>
            <p:cNvSpPr>
              <a:spLocks noChangeShapeType="1"/>
            </p:cNvSpPr>
            <p:nvPr/>
          </p:nvSpPr>
          <p:spPr bwMode="auto">
            <a:xfrm>
              <a:off x="1344" y="1056"/>
              <a:ext cx="0" cy="12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93" name="Line 14"/>
            <p:cNvSpPr>
              <a:spLocks noChangeShapeType="1"/>
            </p:cNvSpPr>
            <p:nvPr/>
          </p:nvSpPr>
          <p:spPr bwMode="auto">
            <a:xfrm flipH="1">
              <a:off x="1344" y="2352"/>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grpSp>
      <p:grpSp>
        <p:nvGrpSpPr>
          <p:cNvPr id="19468" name="Group 15"/>
          <p:cNvGrpSpPr>
            <a:grpSpLocks/>
          </p:cNvGrpSpPr>
          <p:nvPr/>
        </p:nvGrpSpPr>
        <p:grpSpPr bwMode="auto">
          <a:xfrm>
            <a:off x="4854053" y="4431614"/>
            <a:ext cx="304800" cy="1233487"/>
            <a:chOff x="1344" y="1056"/>
            <a:chExt cx="192" cy="1296"/>
          </a:xfrm>
        </p:grpSpPr>
        <p:sp>
          <p:nvSpPr>
            <p:cNvPr id="19488" name="Line 16"/>
            <p:cNvSpPr>
              <a:spLocks noChangeShapeType="1"/>
            </p:cNvSpPr>
            <p:nvPr/>
          </p:nvSpPr>
          <p:spPr bwMode="auto">
            <a:xfrm flipH="1">
              <a:off x="1344" y="1056"/>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89" name="Line 17"/>
            <p:cNvSpPr>
              <a:spLocks noChangeShapeType="1"/>
            </p:cNvSpPr>
            <p:nvPr/>
          </p:nvSpPr>
          <p:spPr bwMode="auto">
            <a:xfrm>
              <a:off x="1344" y="1056"/>
              <a:ext cx="0" cy="12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90" name="Line 18"/>
            <p:cNvSpPr>
              <a:spLocks noChangeShapeType="1"/>
            </p:cNvSpPr>
            <p:nvPr/>
          </p:nvSpPr>
          <p:spPr bwMode="auto">
            <a:xfrm flipH="1">
              <a:off x="1344" y="2352"/>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grpSp>
      <p:sp>
        <p:nvSpPr>
          <p:cNvPr id="19469" name="Text Box 19"/>
          <p:cNvSpPr txBox="1">
            <a:spLocks noChangeArrowheads="1"/>
          </p:cNvSpPr>
          <p:nvPr/>
        </p:nvSpPr>
        <p:spPr bwMode="auto">
          <a:xfrm>
            <a:off x="3566591" y="1978925"/>
            <a:ext cx="1211262" cy="64135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Income</a:t>
            </a:r>
            <a:br>
              <a:rPr lang="en-US" altLang="en-US" b="1">
                <a:solidFill>
                  <a:prstClr val="black"/>
                </a:solidFill>
              </a:rPr>
            </a:br>
            <a:r>
              <a:rPr lang="en-US" altLang="en-US" b="1">
                <a:solidFill>
                  <a:prstClr val="black"/>
                </a:solidFill>
              </a:rPr>
              <a:t>Stream</a:t>
            </a:r>
          </a:p>
        </p:txBody>
      </p:sp>
      <p:sp>
        <p:nvSpPr>
          <p:cNvPr id="19470" name="Text Box 20"/>
          <p:cNvSpPr txBox="1">
            <a:spLocks noChangeArrowheads="1"/>
          </p:cNvSpPr>
          <p:nvPr/>
        </p:nvSpPr>
        <p:spPr bwMode="auto">
          <a:xfrm>
            <a:off x="3330053" y="4690375"/>
            <a:ext cx="1449388" cy="64135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Investment</a:t>
            </a:r>
            <a:br>
              <a:rPr lang="en-US" altLang="en-US" b="1">
                <a:solidFill>
                  <a:prstClr val="black"/>
                </a:solidFill>
              </a:rPr>
            </a:br>
            <a:r>
              <a:rPr lang="en-US" altLang="en-US" b="1">
                <a:solidFill>
                  <a:prstClr val="black"/>
                </a:solidFill>
              </a:rPr>
              <a:t>Stream</a:t>
            </a:r>
          </a:p>
        </p:txBody>
      </p:sp>
      <p:sp>
        <p:nvSpPr>
          <p:cNvPr id="19471" name="Text Box 21"/>
          <p:cNvSpPr txBox="1">
            <a:spLocks noChangeArrowheads="1"/>
          </p:cNvSpPr>
          <p:nvPr/>
        </p:nvSpPr>
        <p:spPr bwMode="auto">
          <a:xfrm>
            <a:off x="5111228" y="835926"/>
            <a:ext cx="1524000" cy="3667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Earnings</a:t>
            </a:r>
          </a:p>
        </p:txBody>
      </p:sp>
      <p:sp>
        <p:nvSpPr>
          <p:cNvPr id="19472" name="Text Box 22"/>
          <p:cNvSpPr txBox="1">
            <a:spLocks noChangeArrowheads="1"/>
          </p:cNvSpPr>
          <p:nvPr/>
        </p:nvSpPr>
        <p:spPr bwMode="auto">
          <a:xfrm>
            <a:off x="5111228" y="3321951"/>
            <a:ext cx="1524000" cy="36671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Turnings</a:t>
            </a:r>
          </a:p>
        </p:txBody>
      </p:sp>
      <p:sp>
        <p:nvSpPr>
          <p:cNvPr id="19473" name="Text Box 23"/>
          <p:cNvSpPr txBox="1">
            <a:spLocks noChangeArrowheads="1"/>
          </p:cNvSpPr>
          <p:nvPr/>
        </p:nvSpPr>
        <p:spPr bwMode="auto">
          <a:xfrm>
            <a:off x="5115991" y="5193613"/>
            <a:ext cx="1524000" cy="36671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Leverage</a:t>
            </a:r>
          </a:p>
        </p:txBody>
      </p:sp>
      <p:sp>
        <p:nvSpPr>
          <p:cNvPr id="19474" name="Line 24"/>
          <p:cNvSpPr>
            <a:spLocks noChangeShapeType="1"/>
          </p:cNvSpPr>
          <p:nvPr/>
        </p:nvSpPr>
        <p:spPr bwMode="auto">
          <a:xfrm flipV="1">
            <a:off x="5539853" y="2359925"/>
            <a:ext cx="5334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75" name="Line 25"/>
          <p:cNvSpPr>
            <a:spLocks noChangeShapeType="1"/>
          </p:cNvSpPr>
          <p:nvPr/>
        </p:nvSpPr>
        <p:spPr bwMode="auto">
          <a:xfrm>
            <a:off x="5539853" y="1902725"/>
            <a:ext cx="5334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76" name="Line 26"/>
          <p:cNvSpPr>
            <a:spLocks noChangeShapeType="1"/>
          </p:cNvSpPr>
          <p:nvPr/>
        </p:nvSpPr>
        <p:spPr bwMode="auto">
          <a:xfrm flipV="1">
            <a:off x="6682853" y="3350525"/>
            <a:ext cx="2133600" cy="1371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77" name="Line 27"/>
          <p:cNvSpPr>
            <a:spLocks noChangeShapeType="1"/>
          </p:cNvSpPr>
          <p:nvPr/>
        </p:nvSpPr>
        <p:spPr bwMode="auto">
          <a:xfrm>
            <a:off x="7978253" y="2588525"/>
            <a:ext cx="8382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9478" name="Rectangle 28"/>
          <p:cNvSpPr>
            <a:spLocks noGrp="1" noChangeArrowheads="1"/>
          </p:cNvSpPr>
          <p:nvPr>
            <p:ph type="title"/>
          </p:nvPr>
        </p:nvSpPr>
        <p:spPr>
          <a:xfrm>
            <a:off x="216525" y="1005483"/>
            <a:ext cx="2947483" cy="4601183"/>
          </a:xfrm>
        </p:spPr>
        <p:txBody>
          <a:bodyPr/>
          <a:lstStyle/>
          <a:p>
            <a:pPr eaLnBrk="1" hangingPunct="1">
              <a:lnSpc>
                <a:spcPct val="150000"/>
              </a:lnSpc>
            </a:pPr>
            <a:r>
              <a:rPr lang="en-US" altLang="en-US" dirty="0" smtClean="0">
                <a:solidFill>
                  <a:schemeClr val="tx1"/>
                </a:solidFill>
              </a:rPr>
              <a:t>DuPont System Ratios</a:t>
            </a:r>
          </a:p>
        </p:txBody>
      </p:sp>
      <p:sp>
        <p:nvSpPr>
          <p:cNvPr id="9245" name="Text Box 29"/>
          <p:cNvSpPr txBox="1">
            <a:spLocks noChangeArrowheads="1"/>
          </p:cNvSpPr>
          <p:nvPr/>
        </p:nvSpPr>
        <p:spPr bwMode="auto">
          <a:xfrm rot="-1093316">
            <a:off x="6911453" y="988326"/>
            <a:ext cx="914400" cy="3667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srgbClr val="FFFFFF"/>
                </a:solidFill>
              </a:rPr>
              <a:t>OPMR</a:t>
            </a:r>
          </a:p>
        </p:txBody>
      </p:sp>
      <p:sp>
        <p:nvSpPr>
          <p:cNvPr id="19480" name="Line 30"/>
          <p:cNvSpPr>
            <a:spLocks noChangeShapeType="1"/>
          </p:cNvSpPr>
          <p:nvPr/>
        </p:nvSpPr>
        <p:spPr bwMode="auto">
          <a:xfrm flipV="1">
            <a:off x="6682853" y="1293125"/>
            <a:ext cx="2286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9247" name="Text Box 31"/>
          <p:cNvSpPr txBox="1">
            <a:spLocks noChangeArrowheads="1"/>
          </p:cNvSpPr>
          <p:nvPr/>
        </p:nvSpPr>
        <p:spPr bwMode="auto">
          <a:xfrm rot="-1093316">
            <a:off x="9527653" y="1636026"/>
            <a:ext cx="1143000" cy="3667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srgbClr val="FFFFFF"/>
                </a:solidFill>
              </a:rPr>
              <a:t>ROROA</a:t>
            </a:r>
          </a:p>
        </p:txBody>
      </p:sp>
      <p:sp>
        <p:nvSpPr>
          <p:cNvPr id="19482" name="Line 32"/>
          <p:cNvSpPr>
            <a:spLocks noChangeShapeType="1"/>
          </p:cNvSpPr>
          <p:nvPr/>
        </p:nvSpPr>
        <p:spPr bwMode="auto">
          <a:xfrm flipV="1">
            <a:off x="9306991" y="1978925"/>
            <a:ext cx="2286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9249" name="Text Box 33"/>
          <p:cNvSpPr txBox="1">
            <a:spLocks noChangeArrowheads="1"/>
          </p:cNvSpPr>
          <p:nvPr/>
        </p:nvSpPr>
        <p:spPr bwMode="auto">
          <a:xfrm rot="-1093316">
            <a:off x="10721453" y="2321826"/>
            <a:ext cx="1143000" cy="3667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srgbClr val="FFFFFF"/>
                </a:solidFill>
              </a:rPr>
              <a:t>ROROE</a:t>
            </a:r>
          </a:p>
        </p:txBody>
      </p:sp>
      <p:sp>
        <p:nvSpPr>
          <p:cNvPr id="19484" name="Line 34"/>
          <p:cNvSpPr>
            <a:spLocks noChangeShapeType="1"/>
          </p:cNvSpPr>
          <p:nvPr/>
        </p:nvSpPr>
        <p:spPr bwMode="auto">
          <a:xfrm flipV="1">
            <a:off x="10521428" y="2740925"/>
            <a:ext cx="2286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9251" name="Text Box 35"/>
          <p:cNvSpPr txBox="1">
            <a:spLocks noChangeArrowheads="1"/>
          </p:cNvSpPr>
          <p:nvPr/>
        </p:nvSpPr>
        <p:spPr bwMode="auto">
          <a:xfrm rot="-1093316">
            <a:off x="6835253" y="2679013"/>
            <a:ext cx="914400" cy="3667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srgbClr val="FFFFFF"/>
                </a:solidFill>
              </a:rPr>
              <a:t>ATO</a:t>
            </a:r>
          </a:p>
        </p:txBody>
      </p:sp>
      <p:sp>
        <p:nvSpPr>
          <p:cNvPr id="19486" name="Line 36"/>
          <p:cNvSpPr>
            <a:spLocks noChangeShapeType="1"/>
          </p:cNvSpPr>
          <p:nvPr/>
        </p:nvSpPr>
        <p:spPr bwMode="auto">
          <a:xfrm flipV="1">
            <a:off x="6682853" y="3045725"/>
            <a:ext cx="2286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9253" name="Text Box 37"/>
          <p:cNvSpPr txBox="1">
            <a:spLocks noChangeArrowheads="1"/>
          </p:cNvSpPr>
          <p:nvPr/>
        </p:nvSpPr>
        <p:spPr bwMode="auto">
          <a:xfrm rot="-1093316">
            <a:off x="6682853" y="3971239"/>
            <a:ext cx="3271838" cy="923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srgbClr val="FFFFFF"/>
                </a:solidFill>
              </a:rPr>
              <a:t>Total Assets/Total Equity</a:t>
            </a:r>
            <a:br>
              <a:rPr lang="en-US" altLang="en-US" b="1">
                <a:solidFill>
                  <a:srgbClr val="FFFFFF"/>
                </a:solidFill>
              </a:rPr>
            </a:br>
            <a:r>
              <a:rPr lang="en-US" altLang="en-US" b="1">
                <a:solidFill>
                  <a:srgbClr val="FFFFFF"/>
                </a:solidFill>
              </a:rPr>
              <a:t>Derived from the Debt To Asset Ratio (D:A)</a:t>
            </a:r>
          </a:p>
        </p:txBody>
      </p:sp>
      <p:graphicFrame>
        <p:nvGraphicFramePr>
          <p:cNvPr id="44" name="Object 43"/>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63866"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45" name="Picture 44"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4103637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249"/>
                                        </p:tgtEl>
                                        <p:attrNameLst>
                                          <p:attrName>style.visibility</p:attrName>
                                        </p:attrNameLst>
                                      </p:cBhvr>
                                      <p:to>
                                        <p:strVal val="visible"/>
                                      </p:to>
                                    </p:set>
                                    <p:animEffect transition="in" filter="dissolve">
                                      <p:cBhvr>
                                        <p:cTn id="7" dur="500"/>
                                        <p:tgtEl>
                                          <p:spTgt spid="924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247"/>
                                        </p:tgtEl>
                                        <p:attrNameLst>
                                          <p:attrName>style.visibility</p:attrName>
                                        </p:attrNameLst>
                                      </p:cBhvr>
                                      <p:to>
                                        <p:strVal val="visible"/>
                                      </p:to>
                                    </p:set>
                                    <p:animEffect transition="in" filter="dissolve">
                                      <p:cBhvr>
                                        <p:cTn id="12" dur="500"/>
                                        <p:tgtEl>
                                          <p:spTgt spid="92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245"/>
                                        </p:tgtEl>
                                        <p:attrNameLst>
                                          <p:attrName>style.visibility</p:attrName>
                                        </p:attrNameLst>
                                      </p:cBhvr>
                                      <p:to>
                                        <p:strVal val="visible"/>
                                      </p:to>
                                    </p:set>
                                    <p:animEffect transition="in" filter="dissolve">
                                      <p:cBhvr>
                                        <p:cTn id="17" dur="500"/>
                                        <p:tgtEl>
                                          <p:spTgt spid="924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251"/>
                                        </p:tgtEl>
                                        <p:attrNameLst>
                                          <p:attrName>style.visibility</p:attrName>
                                        </p:attrNameLst>
                                      </p:cBhvr>
                                      <p:to>
                                        <p:strVal val="visible"/>
                                      </p:to>
                                    </p:set>
                                    <p:animEffect transition="in" filter="dissolve">
                                      <p:cBhvr>
                                        <p:cTn id="22" dur="500"/>
                                        <p:tgtEl>
                                          <p:spTgt spid="925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253"/>
                                        </p:tgtEl>
                                        <p:attrNameLst>
                                          <p:attrName>style.visibility</p:attrName>
                                        </p:attrNameLst>
                                      </p:cBhvr>
                                      <p:to>
                                        <p:strVal val="visible"/>
                                      </p:to>
                                    </p:set>
                                    <p:animEffect transition="in" filter="dissolve">
                                      <p:cBhvr>
                                        <p:cTn id="27" dur="500"/>
                                        <p:tgtEl>
                                          <p:spTgt spid="9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5" grpId="0" animBg="1"/>
      <p:bldP spid="9247" grpId="0" animBg="1"/>
      <p:bldP spid="9249" grpId="0" animBg="1"/>
      <p:bldP spid="9251" grpId="0" animBg="1"/>
      <p:bldP spid="9253"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ctrTitle"/>
          </p:nvPr>
        </p:nvSpPr>
        <p:spPr>
          <a:xfrm>
            <a:off x="1055440" y="2708920"/>
            <a:ext cx="7315200" cy="1753845"/>
          </a:xfrm>
          <a:noFill/>
        </p:spPr>
        <p:txBody>
          <a:bodyPr anchor="ctr"/>
          <a:lstStyle/>
          <a:p>
            <a:pPr algn="ctr" eaLnBrk="1" hangingPunct="1"/>
            <a:r>
              <a:rPr lang="en-US" altLang="en-US" sz="6600" dirty="0">
                <a:solidFill>
                  <a:schemeClr val="tx1"/>
                </a:solidFill>
              </a:rPr>
              <a:t>Let’s Do The Math</a:t>
            </a:r>
          </a:p>
        </p:txBody>
      </p:sp>
      <p:graphicFrame>
        <p:nvGraphicFramePr>
          <p:cNvPr id="6" name="Object 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64891"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7" name="Picture 6"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3249188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5"/>
          <p:cNvSpPr txBox="1">
            <a:spLocks noChangeArrowheads="1"/>
          </p:cNvSpPr>
          <p:nvPr/>
        </p:nvSpPr>
        <p:spPr bwMode="auto">
          <a:xfrm>
            <a:off x="4950725" y="1257869"/>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Operating Profit Margin</a:t>
            </a:r>
          </a:p>
        </p:txBody>
      </p:sp>
      <p:sp>
        <p:nvSpPr>
          <p:cNvPr id="21507" name="Text Box 6"/>
          <p:cNvSpPr txBox="1">
            <a:spLocks noChangeArrowheads="1"/>
          </p:cNvSpPr>
          <p:nvPr/>
        </p:nvSpPr>
        <p:spPr bwMode="auto">
          <a:xfrm>
            <a:off x="4950725" y="2705669"/>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Asset Turnover</a:t>
            </a:r>
          </a:p>
        </p:txBody>
      </p:sp>
      <p:sp>
        <p:nvSpPr>
          <p:cNvPr id="21508" name="Text Box 7"/>
          <p:cNvSpPr txBox="1">
            <a:spLocks noChangeArrowheads="1"/>
          </p:cNvSpPr>
          <p:nvPr/>
        </p:nvSpPr>
        <p:spPr bwMode="auto">
          <a:xfrm>
            <a:off x="7541525" y="1791269"/>
            <a:ext cx="1600200" cy="91598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Assets (less </a:t>
            </a:r>
            <a:r>
              <a:rPr lang="en-US" altLang="en-US" b="1" i="1">
                <a:solidFill>
                  <a:prstClr val="black"/>
                </a:solidFill>
              </a:rPr>
              <a:t>interest adj.)</a:t>
            </a:r>
            <a:endParaRPr lang="en-US" altLang="en-US" b="1">
              <a:solidFill>
                <a:prstClr val="black"/>
              </a:solidFill>
            </a:endParaRPr>
          </a:p>
        </p:txBody>
      </p:sp>
      <p:sp>
        <p:nvSpPr>
          <p:cNvPr id="21509" name="Text Box 8"/>
          <p:cNvSpPr txBox="1">
            <a:spLocks noChangeArrowheads="1"/>
          </p:cNvSpPr>
          <p:nvPr/>
        </p:nvSpPr>
        <p:spPr bwMode="auto">
          <a:xfrm>
            <a:off x="4950725" y="4577332"/>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Financial Structure</a:t>
            </a:r>
          </a:p>
        </p:txBody>
      </p:sp>
      <p:sp>
        <p:nvSpPr>
          <p:cNvPr id="21510" name="Text Box 9"/>
          <p:cNvSpPr txBox="1">
            <a:spLocks noChangeArrowheads="1"/>
          </p:cNvSpPr>
          <p:nvPr/>
        </p:nvSpPr>
        <p:spPr bwMode="auto">
          <a:xfrm>
            <a:off x="10132325" y="2962844"/>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Equity</a:t>
            </a:r>
          </a:p>
        </p:txBody>
      </p:sp>
      <p:sp>
        <p:nvSpPr>
          <p:cNvPr id="21511" name="Text Box 14"/>
          <p:cNvSpPr txBox="1">
            <a:spLocks noChangeArrowheads="1"/>
          </p:cNvSpPr>
          <p:nvPr/>
        </p:nvSpPr>
        <p:spPr bwMode="auto">
          <a:xfrm>
            <a:off x="6017525" y="2121470"/>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21512" name="Text Box 15"/>
          <p:cNvSpPr txBox="1">
            <a:spLocks noChangeArrowheads="1"/>
          </p:cNvSpPr>
          <p:nvPr/>
        </p:nvSpPr>
        <p:spPr bwMode="auto">
          <a:xfrm>
            <a:off x="6779525" y="2111945"/>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1513" name="Text Box 18"/>
          <p:cNvSpPr txBox="1">
            <a:spLocks noChangeArrowheads="1"/>
          </p:cNvSpPr>
          <p:nvPr/>
        </p:nvSpPr>
        <p:spPr bwMode="auto">
          <a:xfrm>
            <a:off x="8760725" y="3086670"/>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21514" name="Text Box 19"/>
          <p:cNvSpPr txBox="1">
            <a:spLocks noChangeArrowheads="1"/>
          </p:cNvSpPr>
          <p:nvPr/>
        </p:nvSpPr>
        <p:spPr bwMode="auto">
          <a:xfrm>
            <a:off x="9598925" y="3081907"/>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1515" name="Text Box 36"/>
          <p:cNvSpPr txBox="1">
            <a:spLocks noChangeArrowheads="1"/>
          </p:cNvSpPr>
          <p:nvPr/>
        </p:nvSpPr>
        <p:spPr bwMode="auto">
          <a:xfrm>
            <a:off x="4979301" y="3362894"/>
            <a:ext cx="2409825" cy="369888"/>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Turnings/Asset Use</a:t>
            </a:r>
          </a:p>
        </p:txBody>
      </p:sp>
      <p:sp>
        <p:nvSpPr>
          <p:cNvPr id="21516" name="Text Box 37"/>
          <p:cNvSpPr txBox="1">
            <a:spLocks noChangeArrowheads="1"/>
          </p:cNvSpPr>
          <p:nvPr/>
        </p:nvSpPr>
        <p:spPr bwMode="auto">
          <a:xfrm>
            <a:off x="4984063" y="5234557"/>
            <a:ext cx="1524000" cy="36671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Leverage</a:t>
            </a:r>
          </a:p>
        </p:txBody>
      </p:sp>
      <p:sp>
        <p:nvSpPr>
          <p:cNvPr id="21517" name="Line 38"/>
          <p:cNvSpPr>
            <a:spLocks noChangeShapeType="1"/>
          </p:cNvSpPr>
          <p:nvPr/>
        </p:nvSpPr>
        <p:spPr bwMode="auto">
          <a:xfrm flipV="1">
            <a:off x="5407925" y="2400869"/>
            <a:ext cx="5334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1518" name="Line 39"/>
          <p:cNvSpPr>
            <a:spLocks noChangeShapeType="1"/>
          </p:cNvSpPr>
          <p:nvPr/>
        </p:nvSpPr>
        <p:spPr bwMode="auto">
          <a:xfrm>
            <a:off x="5407925" y="1943669"/>
            <a:ext cx="5334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1519" name="Line 40"/>
          <p:cNvSpPr>
            <a:spLocks noChangeShapeType="1"/>
          </p:cNvSpPr>
          <p:nvPr/>
        </p:nvSpPr>
        <p:spPr bwMode="auto">
          <a:xfrm flipV="1">
            <a:off x="6550925" y="3391469"/>
            <a:ext cx="2133600" cy="1371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1520" name="Line 41"/>
          <p:cNvSpPr>
            <a:spLocks noChangeShapeType="1"/>
          </p:cNvSpPr>
          <p:nvPr/>
        </p:nvSpPr>
        <p:spPr bwMode="auto">
          <a:xfrm>
            <a:off x="7846325" y="2629469"/>
            <a:ext cx="8382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1521" name="Rectangle 42"/>
          <p:cNvSpPr>
            <a:spLocks noGrp="1" noChangeArrowheads="1"/>
          </p:cNvSpPr>
          <p:nvPr>
            <p:ph type="title"/>
          </p:nvPr>
        </p:nvSpPr>
        <p:spPr>
          <a:xfrm>
            <a:off x="186601" y="1090877"/>
            <a:ext cx="2947483" cy="4601183"/>
          </a:xfrm>
        </p:spPr>
        <p:txBody>
          <a:bodyPr/>
          <a:lstStyle/>
          <a:p>
            <a:pPr eaLnBrk="1" hangingPunct="1"/>
            <a:r>
              <a:rPr lang="en-US" altLang="en-US" dirty="0" smtClean="0">
                <a:solidFill>
                  <a:schemeClr val="tx1"/>
                </a:solidFill>
              </a:rPr>
              <a:t>DuPont System</a:t>
            </a:r>
          </a:p>
        </p:txBody>
      </p:sp>
      <p:sp>
        <p:nvSpPr>
          <p:cNvPr id="21522" name="Text Box 53"/>
          <p:cNvSpPr txBox="1">
            <a:spLocks noChangeArrowheads="1"/>
          </p:cNvSpPr>
          <p:nvPr/>
        </p:nvSpPr>
        <p:spPr bwMode="auto">
          <a:xfrm>
            <a:off x="4950725" y="876869"/>
            <a:ext cx="2438400" cy="369888"/>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Earnings/Efficiency</a:t>
            </a:r>
          </a:p>
        </p:txBody>
      </p:sp>
      <p:sp>
        <p:nvSpPr>
          <p:cNvPr id="29" name="Freeform 28"/>
          <p:cNvSpPr/>
          <p:nvPr/>
        </p:nvSpPr>
        <p:spPr>
          <a:xfrm>
            <a:off x="4010925" y="665732"/>
            <a:ext cx="5678488" cy="3435350"/>
          </a:xfrm>
          <a:custGeom>
            <a:avLst/>
            <a:gdLst>
              <a:gd name="connsiteX0" fmla="*/ 903111 w 5678492"/>
              <a:gd name="connsiteY0" fmla="*/ 33867 h 3435170"/>
              <a:gd name="connsiteX1" fmla="*/ 1196622 w 5678492"/>
              <a:gd name="connsiteY1" fmla="*/ 22578 h 3435170"/>
              <a:gd name="connsiteX2" fmla="*/ 1241778 w 5678492"/>
              <a:gd name="connsiteY2" fmla="*/ 11289 h 3435170"/>
              <a:gd name="connsiteX3" fmla="*/ 2336800 w 5678492"/>
              <a:gd name="connsiteY3" fmla="*/ 0 h 3435170"/>
              <a:gd name="connsiteX4" fmla="*/ 3194756 w 5678492"/>
              <a:gd name="connsiteY4" fmla="*/ 11289 h 3435170"/>
              <a:gd name="connsiteX5" fmla="*/ 3307644 w 5678492"/>
              <a:gd name="connsiteY5" fmla="*/ 22578 h 3435170"/>
              <a:gd name="connsiteX6" fmla="*/ 3578578 w 5678492"/>
              <a:gd name="connsiteY6" fmla="*/ 33867 h 3435170"/>
              <a:gd name="connsiteX7" fmla="*/ 3680178 w 5678492"/>
              <a:gd name="connsiteY7" fmla="*/ 45156 h 3435170"/>
              <a:gd name="connsiteX8" fmla="*/ 3973689 w 5678492"/>
              <a:gd name="connsiteY8" fmla="*/ 67734 h 3435170"/>
              <a:gd name="connsiteX9" fmla="*/ 4120444 w 5678492"/>
              <a:gd name="connsiteY9" fmla="*/ 124178 h 3435170"/>
              <a:gd name="connsiteX10" fmla="*/ 4210756 w 5678492"/>
              <a:gd name="connsiteY10" fmla="*/ 135467 h 3435170"/>
              <a:gd name="connsiteX11" fmla="*/ 4368800 w 5678492"/>
              <a:gd name="connsiteY11" fmla="*/ 203200 h 3435170"/>
              <a:gd name="connsiteX12" fmla="*/ 4402667 w 5678492"/>
              <a:gd name="connsiteY12" fmla="*/ 237067 h 3435170"/>
              <a:gd name="connsiteX13" fmla="*/ 4515556 w 5678492"/>
              <a:gd name="connsiteY13" fmla="*/ 248356 h 3435170"/>
              <a:gd name="connsiteX14" fmla="*/ 4639733 w 5678492"/>
              <a:gd name="connsiteY14" fmla="*/ 304800 h 3435170"/>
              <a:gd name="connsiteX15" fmla="*/ 4820356 w 5678492"/>
              <a:gd name="connsiteY15" fmla="*/ 383823 h 3435170"/>
              <a:gd name="connsiteX16" fmla="*/ 4854222 w 5678492"/>
              <a:gd name="connsiteY16" fmla="*/ 417689 h 3435170"/>
              <a:gd name="connsiteX17" fmla="*/ 4910667 w 5678492"/>
              <a:gd name="connsiteY17" fmla="*/ 440267 h 3435170"/>
              <a:gd name="connsiteX18" fmla="*/ 5012267 w 5678492"/>
              <a:gd name="connsiteY18" fmla="*/ 485423 h 3435170"/>
              <a:gd name="connsiteX19" fmla="*/ 5159022 w 5678492"/>
              <a:gd name="connsiteY19" fmla="*/ 541867 h 3435170"/>
              <a:gd name="connsiteX20" fmla="*/ 5271911 w 5678492"/>
              <a:gd name="connsiteY20" fmla="*/ 643467 h 3435170"/>
              <a:gd name="connsiteX21" fmla="*/ 5350933 w 5678492"/>
              <a:gd name="connsiteY21" fmla="*/ 711200 h 3435170"/>
              <a:gd name="connsiteX22" fmla="*/ 5384800 w 5678492"/>
              <a:gd name="connsiteY22" fmla="*/ 722489 h 3435170"/>
              <a:gd name="connsiteX23" fmla="*/ 5441244 w 5678492"/>
              <a:gd name="connsiteY23" fmla="*/ 812800 h 3435170"/>
              <a:gd name="connsiteX24" fmla="*/ 5475111 w 5678492"/>
              <a:gd name="connsiteY24" fmla="*/ 846667 h 3435170"/>
              <a:gd name="connsiteX25" fmla="*/ 5508978 w 5678492"/>
              <a:gd name="connsiteY25" fmla="*/ 914400 h 3435170"/>
              <a:gd name="connsiteX26" fmla="*/ 5542844 w 5678492"/>
              <a:gd name="connsiteY26" fmla="*/ 959556 h 3435170"/>
              <a:gd name="connsiteX27" fmla="*/ 5565422 w 5678492"/>
              <a:gd name="connsiteY27" fmla="*/ 993423 h 3435170"/>
              <a:gd name="connsiteX28" fmla="*/ 5599289 w 5678492"/>
              <a:gd name="connsiteY28" fmla="*/ 1095023 h 3435170"/>
              <a:gd name="connsiteX29" fmla="*/ 5644444 w 5678492"/>
              <a:gd name="connsiteY29" fmla="*/ 1162756 h 3435170"/>
              <a:gd name="connsiteX30" fmla="*/ 5667022 w 5678492"/>
              <a:gd name="connsiteY30" fmla="*/ 1264356 h 3435170"/>
              <a:gd name="connsiteX31" fmla="*/ 5678311 w 5678492"/>
              <a:gd name="connsiteY31" fmla="*/ 1320800 h 3435170"/>
              <a:gd name="connsiteX32" fmla="*/ 5667022 w 5678492"/>
              <a:gd name="connsiteY32" fmla="*/ 1670756 h 3435170"/>
              <a:gd name="connsiteX33" fmla="*/ 5644444 w 5678492"/>
              <a:gd name="connsiteY33" fmla="*/ 1862667 h 3435170"/>
              <a:gd name="connsiteX34" fmla="*/ 5633156 w 5678492"/>
              <a:gd name="connsiteY34" fmla="*/ 1930400 h 3435170"/>
              <a:gd name="connsiteX35" fmla="*/ 5599289 w 5678492"/>
              <a:gd name="connsiteY35" fmla="*/ 2009423 h 3435170"/>
              <a:gd name="connsiteX36" fmla="*/ 5588000 w 5678492"/>
              <a:gd name="connsiteY36" fmla="*/ 2043289 h 3435170"/>
              <a:gd name="connsiteX37" fmla="*/ 5554133 w 5678492"/>
              <a:gd name="connsiteY37" fmla="*/ 2077156 h 3435170"/>
              <a:gd name="connsiteX38" fmla="*/ 5497689 w 5678492"/>
              <a:gd name="connsiteY38" fmla="*/ 2144889 h 3435170"/>
              <a:gd name="connsiteX39" fmla="*/ 5452533 w 5678492"/>
              <a:gd name="connsiteY39" fmla="*/ 2167467 h 3435170"/>
              <a:gd name="connsiteX40" fmla="*/ 5418667 w 5678492"/>
              <a:gd name="connsiteY40" fmla="*/ 2190045 h 3435170"/>
              <a:gd name="connsiteX41" fmla="*/ 5294489 w 5678492"/>
              <a:gd name="connsiteY41" fmla="*/ 2257778 h 3435170"/>
              <a:gd name="connsiteX42" fmla="*/ 5238044 w 5678492"/>
              <a:gd name="connsiteY42" fmla="*/ 2269067 h 3435170"/>
              <a:gd name="connsiteX43" fmla="*/ 5204178 w 5678492"/>
              <a:gd name="connsiteY43" fmla="*/ 2291645 h 3435170"/>
              <a:gd name="connsiteX44" fmla="*/ 5159022 w 5678492"/>
              <a:gd name="connsiteY44" fmla="*/ 2302934 h 3435170"/>
              <a:gd name="connsiteX45" fmla="*/ 4786489 w 5678492"/>
              <a:gd name="connsiteY45" fmla="*/ 2314223 h 3435170"/>
              <a:gd name="connsiteX46" fmla="*/ 4696178 w 5678492"/>
              <a:gd name="connsiteY46" fmla="*/ 2336800 h 3435170"/>
              <a:gd name="connsiteX47" fmla="*/ 4628444 w 5678492"/>
              <a:gd name="connsiteY47" fmla="*/ 2348089 h 3435170"/>
              <a:gd name="connsiteX48" fmla="*/ 4583289 w 5678492"/>
              <a:gd name="connsiteY48" fmla="*/ 2370667 h 3435170"/>
              <a:gd name="connsiteX49" fmla="*/ 4549422 w 5678492"/>
              <a:gd name="connsiteY49" fmla="*/ 2404534 h 3435170"/>
              <a:gd name="connsiteX50" fmla="*/ 4436533 w 5678492"/>
              <a:gd name="connsiteY50" fmla="*/ 2427111 h 3435170"/>
              <a:gd name="connsiteX51" fmla="*/ 4368800 w 5678492"/>
              <a:gd name="connsiteY51" fmla="*/ 2449689 h 3435170"/>
              <a:gd name="connsiteX52" fmla="*/ 4323644 w 5678492"/>
              <a:gd name="connsiteY52" fmla="*/ 2472267 h 3435170"/>
              <a:gd name="connsiteX53" fmla="*/ 4278489 w 5678492"/>
              <a:gd name="connsiteY53" fmla="*/ 2483556 h 3435170"/>
              <a:gd name="connsiteX54" fmla="*/ 4244622 w 5678492"/>
              <a:gd name="connsiteY54" fmla="*/ 2494845 h 3435170"/>
              <a:gd name="connsiteX55" fmla="*/ 4210756 w 5678492"/>
              <a:gd name="connsiteY55" fmla="*/ 2517423 h 3435170"/>
              <a:gd name="connsiteX56" fmla="*/ 4165600 w 5678492"/>
              <a:gd name="connsiteY56" fmla="*/ 2551289 h 3435170"/>
              <a:gd name="connsiteX57" fmla="*/ 4131733 w 5678492"/>
              <a:gd name="connsiteY57" fmla="*/ 2562578 h 3435170"/>
              <a:gd name="connsiteX58" fmla="*/ 4064000 w 5678492"/>
              <a:gd name="connsiteY58" fmla="*/ 2630311 h 3435170"/>
              <a:gd name="connsiteX59" fmla="*/ 4030133 w 5678492"/>
              <a:gd name="connsiteY59" fmla="*/ 2664178 h 3435170"/>
              <a:gd name="connsiteX60" fmla="*/ 3996267 w 5678492"/>
              <a:gd name="connsiteY60" fmla="*/ 2720623 h 3435170"/>
              <a:gd name="connsiteX61" fmla="*/ 3973689 w 5678492"/>
              <a:gd name="connsiteY61" fmla="*/ 2754489 h 3435170"/>
              <a:gd name="connsiteX62" fmla="*/ 3939822 w 5678492"/>
              <a:gd name="connsiteY62" fmla="*/ 2777067 h 3435170"/>
              <a:gd name="connsiteX63" fmla="*/ 3917244 w 5678492"/>
              <a:gd name="connsiteY63" fmla="*/ 2810934 h 3435170"/>
              <a:gd name="connsiteX64" fmla="*/ 3883378 w 5678492"/>
              <a:gd name="connsiteY64" fmla="*/ 2833511 h 3435170"/>
              <a:gd name="connsiteX65" fmla="*/ 3838222 w 5678492"/>
              <a:gd name="connsiteY65" fmla="*/ 2889956 h 3435170"/>
              <a:gd name="connsiteX66" fmla="*/ 3804356 w 5678492"/>
              <a:gd name="connsiteY66" fmla="*/ 2935111 h 3435170"/>
              <a:gd name="connsiteX67" fmla="*/ 3770489 w 5678492"/>
              <a:gd name="connsiteY67" fmla="*/ 2968978 h 3435170"/>
              <a:gd name="connsiteX68" fmla="*/ 3747911 w 5678492"/>
              <a:gd name="connsiteY68" fmla="*/ 3002845 h 3435170"/>
              <a:gd name="connsiteX69" fmla="*/ 3680178 w 5678492"/>
              <a:gd name="connsiteY69" fmla="*/ 3036711 h 3435170"/>
              <a:gd name="connsiteX70" fmla="*/ 3578578 w 5678492"/>
              <a:gd name="connsiteY70" fmla="*/ 3115734 h 3435170"/>
              <a:gd name="connsiteX71" fmla="*/ 3533422 w 5678492"/>
              <a:gd name="connsiteY71" fmla="*/ 3149600 h 3435170"/>
              <a:gd name="connsiteX72" fmla="*/ 3454400 w 5678492"/>
              <a:gd name="connsiteY72" fmla="*/ 3206045 h 3435170"/>
              <a:gd name="connsiteX73" fmla="*/ 3364089 w 5678492"/>
              <a:gd name="connsiteY73" fmla="*/ 3262489 h 3435170"/>
              <a:gd name="connsiteX74" fmla="*/ 3330222 w 5678492"/>
              <a:gd name="connsiteY74" fmla="*/ 3285067 h 3435170"/>
              <a:gd name="connsiteX75" fmla="*/ 3217333 w 5678492"/>
              <a:gd name="connsiteY75" fmla="*/ 3318934 h 3435170"/>
              <a:gd name="connsiteX76" fmla="*/ 3014133 w 5678492"/>
              <a:gd name="connsiteY76" fmla="*/ 3330223 h 3435170"/>
              <a:gd name="connsiteX77" fmla="*/ 2088444 w 5678492"/>
              <a:gd name="connsiteY77" fmla="*/ 3330223 h 3435170"/>
              <a:gd name="connsiteX78" fmla="*/ 1998133 w 5678492"/>
              <a:gd name="connsiteY78" fmla="*/ 3318934 h 3435170"/>
              <a:gd name="connsiteX79" fmla="*/ 1636889 w 5678492"/>
              <a:gd name="connsiteY79" fmla="*/ 3307645 h 3435170"/>
              <a:gd name="connsiteX80" fmla="*/ 1557867 w 5678492"/>
              <a:gd name="connsiteY80" fmla="*/ 3296356 h 3435170"/>
              <a:gd name="connsiteX81" fmla="*/ 1399822 w 5678492"/>
              <a:gd name="connsiteY81" fmla="*/ 3273778 h 3435170"/>
              <a:gd name="connsiteX82" fmla="*/ 1151467 w 5678492"/>
              <a:gd name="connsiteY82" fmla="*/ 3262489 h 3435170"/>
              <a:gd name="connsiteX83" fmla="*/ 1117600 w 5678492"/>
              <a:gd name="connsiteY83" fmla="*/ 3251200 h 3435170"/>
              <a:gd name="connsiteX84" fmla="*/ 1083733 w 5678492"/>
              <a:gd name="connsiteY84" fmla="*/ 3228623 h 3435170"/>
              <a:gd name="connsiteX85" fmla="*/ 948267 w 5678492"/>
              <a:gd name="connsiteY85" fmla="*/ 3217334 h 3435170"/>
              <a:gd name="connsiteX86" fmla="*/ 880533 w 5678492"/>
              <a:gd name="connsiteY86" fmla="*/ 3206045 h 3435170"/>
              <a:gd name="connsiteX87" fmla="*/ 846667 w 5678492"/>
              <a:gd name="connsiteY87" fmla="*/ 3183467 h 3435170"/>
              <a:gd name="connsiteX88" fmla="*/ 778933 w 5678492"/>
              <a:gd name="connsiteY88" fmla="*/ 3127023 h 3435170"/>
              <a:gd name="connsiteX89" fmla="*/ 666044 w 5678492"/>
              <a:gd name="connsiteY89" fmla="*/ 3070578 h 3435170"/>
              <a:gd name="connsiteX90" fmla="*/ 620889 w 5678492"/>
              <a:gd name="connsiteY90" fmla="*/ 3048000 h 3435170"/>
              <a:gd name="connsiteX91" fmla="*/ 541867 w 5678492"/>
              <a:gd name="connsiteY91" fmla="*/ 2980267 h 3435170"/>
              <a:gd name="connsiteX92" fmla="*/ 485422 w 5678492"/>
              <a:gd name="connsiteY92" fmla="*/ 2923823 h 3435170"/>
              <a:gd name="connsiteX93" fmla="*/ 361244 w 5678492"/>
              <a:gd name="connsiteY93" fmla="*/ 2754489 h 3435170"/>
              <a:gd name="connsiteX94" fmla="*/ 327378 w 5678492"/>
              <a:gd name="connsiteY94" fmla="*/ 2686756 h 3435170"/>
              <a:gd name="connsiteX95" fmla="*/ 304800 w 5678492"/>
              <a:gd name="connsiteY95" fmla="*/ 2596445 h 3435170"/>
              <a:gd name="connsiteX96" fmla="*/ 282222 w 5678492"/>
              <a:gd name="connsiteY96" fmla="*/ 2562578 h 3435170"/>
              <a:gd name="connsiteX97" fmla="*/ 225778 w 5678492"/>
              <a:gd name="connsiteY97" fmla="*/ 2472267 h 3435170"/>
              <a:gd name="connsiteX98" fmla="*/ 191911 w 5678492"/>
              <a:gd name="connsiteY98" fmla="*/ 2393245 h 3435170"/>
              <a:gd name="connsiteX99" fmla="*/ 180622 w 5678492"/>
              <a:gd name="connsiteY99" fmla="*/ 2359378 h 3435170"/>
              <a:gd name="connsiteX100" fmla="*/ 79022 w 5678492"/>
              <a:gd name="connsiteY100" fmla="*/ 2144889 h 3435170"/>
              <a:gd name="connsiteX101" fmla="*/ 56444 w 5678492"/>
              <a:gd name="connsiteY101" fmla="*/ 2043289 h 3435170"/>
              <a:gd name="connsiteX102" fmla="*/ 11289 w 5678492"/>
              <a:gd name="connsiteY102" fmla="*/ 1580445 h 3435170"/>
              <a:gd name="connsiteX103" fmla="*/ 0 w 5678492"/>
              <a:gd name="connsiteY103" fmla="*/ 1467556 h 3435170"/>
              <a:gd name="connsiteX104" fmla="*/ 22578 w 5678492"/>
              <a:gd name="connsiteY104" fmla="*/ 338667 h 3435170"/>
              <a:gd name="connsiteX105" fmla="*/ 101600 w 5678492"/>
              <a:gd name="connsiteY105" fmla="*/ 203200 h 3435170"/>
              <a:gd name="connsiteX106" fmla="*/ 146756 w 5678492"/>
              <a:gd name="connsiteY106" fmla="*/ 169334 h 3435170"/>
              <a:gd name="connsiteX107" fmla="*/ 225778 w 5678492"/>
              <a:gd name="connsiteY107" fmla="*/ 112889 h 3435170"/>
              <a:gd name="connsiteX108" fmla="*/ 282222 w 5678492"/>
              <a:gd name="connsiteY108" fmla="*/ 90311 h 3435170"/>
              <a:gd name="connsiteX109" fmla="*/ 372533 w 5678492"/>
              <a:gd name="connsiteY109" fmla="*/ 67734 h 3435170"/>
              <a:gd name="connsiteX110" fmla="*/ 677333 w 5678492"/>
              <a:gd name="connsiteY110" fmla="*/ 79023 h 3435170"/>
              <a:gd name="connsiteX111" fmla="*/ 733778 w 5678492"/>
              <a:gd name="connsiteY111" fmla="*/ 90311 h 3435170"/>
              <a:gd name="connsiteX112" fmla="*/ 982133 w 5678492"/>
              <a:gd name="connsiteY112" fmla="*/ 79023 h 3435170"/>
              <a:gd name="connsiteX113" fmla="*/ 1083733 w 5678492"/>
              <a:gd name="connsiteY113" fmla="*/ 56445 h 3435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678492" h="3435170">
                <a:moveTo>
                  <a:pt x="903111" y="33867"/>
                </a:moveTo>
                <a:cubicBezTo>
                  <a:pt x="1000948" y="30104"/>
                  <a:pt x="1098930" y="29091"/>
                  <a:pt x="1196622" y="22578"/>
                </a:cubicBezTo>
                <a:cubicBezTo>
                  <a:pt x="1212103" y="21546"/>
                  <a:pt x="1226266" y="11596"/>
                  <a:pt x="1241778" y="11289"/>
                </a:cubicBezTo>
                <a:lnTo>
                  <a:pt x="2336800" y="0"/>
                </a:lnTo>
                <a:lnTo>
                  <a:pt x="3194756" y="11289"/>
                </a:lnTo>
                <a:cubicBezTo>
                  <a:pt x="3232563" y="12168"/>
                  <a:pt x="3269892" y="20357"/>
                  <a:pt x="3307644" y="22578"/>
                </a:cubicBezTo>
                <a:cubicBezTo>
                  <a:pt x="3397878" y="27886"/>
                  <a:pt x="3488267" y="30104"/>
                  <a:pt x="3578578" y="33867"/>
                </a:cubicBezTo>
                <a:cubicBezTo>
                  <a:pt x="3612445" y="37630"/>
                  <a:pt x="3646227" y="42246"/>
                  <a:pt x="3680178" y="45156"/>
                </a:cubicBezTo>
                <a:cubicBezTo>
                  <a:pt x="3777946" y="53536"/>
                  <a:pt x="3876276" y="55926"/>
                  <a:pt x="3973689" y="67734"/>
                </a:cubicBezTo>
                <a:cubicBezTo>
                  <a:pt x="4104088" y="83540"/>
                  <a:pt x="4003232" y="90689"/>
                  <a:pt x="4120444" y="124178"/>
                </a:cubicBezTo>
                <a:cubicBezTo>
                  <a:pt x="4149615" y="132513"/>
                  <a:pt x="4180652" y="131704"/>
                  <a:pt x="4210756" y="135467"/>
                </a:cubicBezTo>
                <a:cubicBezTo>
                  <a:pt x="4322447" y="219237"/>
                  <a:pt x="4164584" y="108947"/>
                  <a:pt x="4368800" y="203200"/>
                </a:cubicBezTo>
                <a:cubicBezTo>
                  <a:pt x="4383296" y="209890"/>
                  <a:pt x="4387408" y="232372"/>
                  <a:pt x="4402667" y="237067"/>
                </a:cubicBezTo>
                <a:cubicBezTo>
                  <a:pt x="4438812" y="248189"/>
                  <a:pt x="4477926" y="244593"/>
                  <a:pt x="4515556" y="248356"/>
                </a:cubicBezTo>
                <a:cubicBezTo>
                  <a:pt x="4593248" y="274254"/>
                  <a:pt x="4505129" y="243107"/>
                  <a:pt x="4639733" y="304800"/>
                </a:cubicBezTo>
                <a:cubicBezTo>
                  <a:pt x="4699475" y="332182"/>
                  <a:pt x="4820356" y="383823"/>
                  <a:pt x="4820356" y="383823"/>
                </a:cubicBezTo>
                <a:cubicBezTo>
                  <a:pt x="4831645" y="395112"/>
                  <a:pt x="4840684" y="409228"/>
                  <a:pt x="4854222" y="417689"/>
                </a:cubicBezTo>
                <a:cubicBezTo>
                  <a:pt x="4871406" y="428429"/>
                  <a:pt x="4892149" y="432037"/>
                  <a:pt x="4910667" y="440267"/>
                </a:cubicBezTo>
                <a:cubicBezTo>
                  <a:pt x="4984836" y="473231"/>
                  <a:pt x="4927085" y="455001"/>
                  <a:pt x="5012267" y="485423"/>
                </a:cubicBezTo>
                <a:cubicBezTo>
                  <a:pt x="5088394" y="512611"/>
                  <a:pt x="5101471" y="508981"/>
                  <a:pt x="5159022" y="541867"/>
                </a:cubicBezTo>
                <a:cubicBezTo>
                  <a:pt x="5218403" y="575799"/>
                  <a:pt x="5198344" y="580410"/>
                  <a:pt x="5271911" y="643467"/>
                </a:cubicBezTo>
                <a:cubicBezTo>
                  <a:pt x="5298252" y="666045"/>
                  <a:pt x="5322512" y="691305"/>
                  <a:pt x="5350933" y="711200"/>
                </a:cubicBezTo>
                <a:cubicBezTo>
                  <a:pt x="5360682" y="718024"/>
                  <a:pt x="5373511" y="718726"/>
                  <a:pt x="5384800" y="722489"/>
                </a:cubicBezTo>
                <a:cubicBezTo>
                  <a:pt x="5466685" y="804374"/>
                  <a:pt x="5369977" y="698772"/>
                  <a:pt x="5441244" y="812800"/>
                </a:cubicBezTo>
                <a:cubicBezTo>
                  <a:pt x="5449705" y="826338"/>
                  <a:pt x="5464890" y="834402"/>
                  <a:pt x="5475111" y="846667"/>
                </a:cubicBezTo>
                <a:cubicBezTo>
                  <a:pt x="5528742" y="911025"/>
                  <a:pt x="5471952" y="849605"/>
                  <a:pt x="5508978" y="914400"/>
                </a:cubicBezTo>
                <a:cubicBezTo>
                  <a:pt x="5518313" y="930736"/>
                  <a:pt x="5531908" y="944246"/>
                  <a:pt x="5542844" y="959556"/>
                </a:cubicBezTo>
                <a:cubicBezTo>
                  <a:pt x="5550730" y="970597"/>
                  <a:pt x="5557896" y="982134"/>
                  <a:pt x="5565422" y="993423"/>
                </a:cubicBezTo>
                <a:cubicBezTo>
                  <a:pt x="5574949" y="1031532"/>
                  <a:pt x="5579669" y="1059053"/>
                  <a:pt x="5599289" y="1095023"/>
                </a:cubicBezTo>
                <a:cubicBezTo>
                  <a:pt x="5612283" y="1118845"/>
                  <a:pt x="5644444" y="1162756"/>
                  <a:pt x="5644444" y="1162756"/>
                </a:cubicBezTo>
                <a:cubicBezTo>
                  <a:pt x="5678492" y="1332991"/>
                  <a:pt x="5635137" y="1120874"/>
                  <a:pt x="5667022" y="1264356"/>
                </a:cubicBezTo>
                <a:cubicBezTo>
                  <a:pt x="5671184" y="1283086"/>
                  <a:pt x="5674548" y="1301985"/>
                  <a:pt x="5678311" y="1320800"/>
                </a:cubicBezTo>
                <a:cubicBezTo>
                  <a:pt x="5674548" y="1437452"/>
                  <a:pt x="5672445" y="1554169"/>
                  <a:pt x="5667022" y="1670756"/>
                </a:cubicBezTo>
                <a:cubicBezTo>
                  <a:pt x="5660299" y="1815301"/>
                  <a:pt x="5662011" y="1766043"/>
                  <a:pt x="5644444" y="1862667"/>
                </a:cubicBezTo>
                <a:cubicBezTo>
                  <a:pt x="5640350" y="1885187"/>
                  <a:pt x="5638121" y="1908056"/>
                  <a:pt x="5633156" y="1930400"/>
                </a:cubicBezTo>
                <a:cubicBezTo>
                  <a:pt x="5625011" y="1967055"/>
                  <a:pt x="5615217" y="1972258"/>
                  <a:pt x="5599289" y="2009423"/>
                </a:cubicBezTo>
                <a:cubicBezTo>
                  <a:pt x="5594602" y="2020360"/>
                  <a:pt x="5594601" y="2033388"/>
                  <a:pt x="5588000" y="2043289"/>
                </a:cubicBezTo>
                <a:cubicBezTo>
                  <a:pt x="5579144" y="2056573"/>
                  <a:pt x="5564353" y="2064891"/>
                  <a:pt x="5554133" y="2077156"/>
                </a:cubicBezTo>
                <a:cubicBezTo>
                  <a:pt x="5525008" y="2112106"/>
                  <a:pt x="5538434" y="2115786"/>
                  <a:pt x="5497689" y="2144889"/>
                </a:cubicBezTo>
                <a:cubicBezTo>
                  <a:pt x="5483995" y="2154670"/>
                  <a:pt x="5467144" y="2159118"/>
                  <a:pt x="5452533" y="2167467"/>
                </a:cubicBezTo>
                <a:cubicBezTo>
                  <a:pt x="5440753" y="2174198"/>
                  <a:pt x="5430301" y="2183065"/>
                  <a:pt x="5418667" y="2190045"/>
                </a:cubicBezTo>
                <a:cubicBezTo>
                  <a:pt x="5416527" y="2191329"/>
                  <a:pt x="5316028" y="2250598"/>
                  <a:pt x="5294489" y="2257778"/>
                </a:cubicBezTo>
                <a:cubicBezTo>
                  <a:pt x="5276286" y="2263846"/>
                  <a:pt x="5256859" y="2265304"/>
                  <a:pt x="5238044" y="2269067"/>
                </a:cubicBezTo>
                <a:cubicBezTo>
                  <a:pt x="5226755" y="2276593"/>
                  <a:pt x="5216648" y="2286300"/>
                  <a:pt x="5204178" y="2291645"/>
                </a:cubicBezTo>
                <a:cubicBezTo>
                  <a:pt x="5189917" y="2297757"/>
                  <a:pt x="5174515" y="2302097"/>
                  <a:pt x="5159022" y="2302934"/>
                </a:cubicBezTo>
                <a:cubicBezTo>
                  <a:pt x="5034968" y="2309640"/>
                  <a:pt x="4910667" y="2310460"/>
                  <a:pt x="4786489" y="2314223"/>
                </a:cubicBezTo>
                <a:cubicBezTo>
                  <a:pt x="4756385" y="2321749"/>
                  <a:pt x="4726519" y="2330298"/>
                  <a:pt x="4696178" y="2336800"/>
                </a:cubicBezTo>
                <a:cubicBezTo>
                  <a:pt x="4673797" y="2341596"/>
                  <a:pt x="4650368" y="2341512"/>
                  <a:pt x="4628444" y="2348089"/>
                </a:cubicBezTo>
                <a:cubicBezTo>
                  <a:pt x="4612325" y="2352925"/>
                  <a:pt x="4596983" y="2360886"/>
                  <a:pt x="4583289" y="2370667"/>
                </a:cubicBezTo>
                <a:cubicBezTo>
                  <a:pt x="4570298" y="2379947"/>
                  <a:pt x="4564323" y="2398803"/>
                  <a:pt x="4549422" y="2404534"/>
                </a:cubicBezTo>
                <a:cubicBezTo>
                  <a:pt x="4513605" y="2418310"/>
                  <a:pt x="4472939" y="2414976"/>
                  <a:pt x="4436533" y="2427111"/>
                </a:cubicBezTo>
                <a:cubicBezTo>
                  <a:pt x="4413955" y="2434637"/>
                  <a:pt x="4390086" y="2439046"/>
                  <a:pt x="4368800" y="2449689"/>
                </a:cubicBezTo>
                <a:cubicBezTo>
                  <a:pt x="4353748" y="2457215"/>
                  <a:pt x="4339401" y="2466358"/>
                  <a:pt x="4323644" y="2472267"/>
                </a:cubicBezTo>
                <a:cubicBezTo>
                  <a:pt x="4309117" y="2477715"/>
                  <a:pt x="4293407" y="2479294"/>
                  <a:pt x="4278489" y="2483556"/>
                </a:cubicBezTo>
                <a:cubicBezTo>
                  <a:pt x="4267047" y="2486825"/>
                  <a:pt x="4255911" y="2491082"/>
                  <a:pt x="4244622" y="2494845"/>
                </a:cubicBezTo>
                <a:cubicBezTo>
                  <a:pt x="4233333" y="2502371"/>
                  <a:pt x="4221796" y="2509537"/>
                  <a:pt x="4210756" y="2517423"/>
                </a:cubicBezTo>
                <a:cubicBezTo>
                  <a:pt x="4195446" y="2528359"/>
                  <a:pt x="4181936" y="2541954"/>
                  <a:pt x="4165600" y="2551289"/>
                </a:cubicBezTo>
                <a:cubicBezTo>
                  <a:pt x="4155268" y="2557193"/>
                  <a:pt x="4143022" y="2558815"/>
                  <a:pt x="4131733" y="2562578"/>
                </a:cubicBezTo>
                <a:cubicBezTo>
                  <a:pt x="4072115" y="2602324"/>
                  <a:pt x="4120010" y="2564967"/>
                  <a:pt x="4064000" y="2630311"/>
                </a:cubicBezTo>
                <a:cubicBezTo>
                  <a:pt x="4053610" y="2642433"/>
                  <a:pt x="4039712" y="2651406"/>
                  <a:pt x="4030133" y="2664178"/>
                </a:cubicBezTo>
                <a:cubicBezTo>
                  <a:pt x="4016968" y="2681731"/>
                  <a:pt x="4007896" y="2702016"/>
                  <a:pt x="3996267" y="2720623"/>
                </a:cubicBezTo>
                <a:cubicBezTo>
                  <a:pt x="3989076" y="2732128"/>
                  <a:pt x="3983283" y="2744895"/>
                  <a:pt x="3973689" y="2754489"/>
                </a:cubicBezTo>
                <a:cubicBezTo>
                  <a:pt x="3964095" y="2764083"/>
                  <a:pt x="3951111" y="2769541"/>
                  <a:pt x="3939822" y="2777067"/>
                </a:cubicBezTo>
                <a:cubicBezTo>
                  <a:pt x="3932296" y="2788356"/>
                  <a:pt x="3926838" y="2801340"/>
                  <a:pt x="3917244" y="2810934"/>
                </a:cubicBezTo>
                <a:cubicBezTo>
                  <a:pt x="3907651" y="2820527"/>
                  <a:pt x="3891853" y="2822917"/>
                  <a:pt x="3883378" y="2833511"/>
                </a:cubicBezTo>
                <a:cubicBezTo>
                  <a:pt x="3821061" y="2911408"/>
                  <a:pt x="3935279" y="2825251"/>
                  <a:pt x="3838222" y="2889956"/>
                </a:cubicBezTo>
                <a:cubicBezTo>
                  <a:pt x="3826933" y="2905008"/>
                  <a:pt x="3816600" y="2920826"/>
                  <a:pt x="3804356" y="2935111"/>
                </a:cubicBezTo>
                <a:cubicBezTo>
                  <a:pt x="3793966" y="2947233"/>
                  <a:pt x="3780710" y="2956713"/>
                  <a:pt x="3770489" y="2968978"/>
                </a:cubicBezTo>
                <a:cubicBezTo>
                  <a:pt x="3761803" y="2979401"/>
                  <a:pt x="3757505" y="2993251"/>
                  <a:pt x="3747911" y="3002845"/>
                </a:cubicBezTo>
                <a:cubicBezTo>
                  <a:pt x="3726026" y="3024730"/>
                  <a:pt x="3707723" y="3027530"/>
                  <a:pt x="3680178" y="3036711"/>
                </a:cubicBezTo>
                <a:cubicBezTo>
                  <a:pt x="3531514" y="3135820"/>
                  <a:pt x="3671430" y="3036146"/>
                  <a:pt x="3578578" y="3115734"/>
                </a:cubicBezTo>
                <a:cubicBezTo>
                  <a:pt x="3564293" y="3127978"/>
                  <a:pt x="3547582" y="3137210"/>
                  <a:pt x="3533422" y="3149600"/>
                </a:cubicBezTo>
                <a:cubicBezTo>
                  <a:pt x="3467488" y="3207292"/>
                  <a:pt x="3515373" y="3185721"/>
                  <a:pt x="3454400" y="3206045"/>
                </a:cubicBezTo>
                <a:cubicBezTo>
                  <a:pt x="3368058" y="3270800"/>
                  <a:pt x="3450868" y="3212900"/>
                  <a:pt x="3364089" y="3262489"/>
                </a:cubicBezTo>
                <a:cubicBezTo>
                  <a:pt x="3352309" y="3269221"/>
                  <a:pt x="3342620" y="3279557"/>
                  <a:pt x="3330222" y="3285067"/>
                </a:cubicBezTo>
                <a:cubicBezTo>
                  <a:pt x="3320789" y="3289260"/>
                  <a:pt x="3237974" y="3317057"/>
                  <a:pt x="3217333" y="3318934"/>
                </a:cubicBezTo>
                <a:cubicBezTo>
                  <a:pt x="3149774" y="3325076"/>
                  <a:pt x="3081866" y="3326460"/>
                  <a:pt x="3014133" y="3330223"/>
                </a:cubicBezTo>
                <a:cubicBezTo>
                  <a:pt x="2699272" y="3435170"/>
                  <a:pt x="2965963" y="3350395"/>
                  <a:pt x="2088444" y="3330223"/>
                </a:cubicBezTo>
                <a:cubicBezTo>
                  <a:pt x="2058114" y="3329526"/>
                  <a:pt x="2028433" y="3320449"/>
                  <a:pt x="1998133" y="3318934"/>
                </a:cubicBezTo>
                <a:cubicBezTo>
                  <a:pt x="1877810" y="3312918"/>
                  <a:pt x="1757304" y="3311408"/>
                  <a:pt x="1636889" y="3307645"/>
                </a:cubicBezTo>
                <a:lnTo>
                  <a:pt x="1557867" y="3296356"/>
                </a:lnTo>
                <a:cubicBezTo>
                  <a:pt x="1502906" y="3287900"/>
                  <a:pt x="1456252" y="3277540"/>
                  <a:pt x="1399822" y="3273778"/>
                </a:cubicBezTo>
                <a:cubicBezTo>
                  <a:pt x="1317135" y="3268265"/>
                  <a:pt x="1234252" y="3266252"/>
                  <a:pt x="1151467" y="3262489"/>
                </a:cubicBezTo>
                <a:cubicBezTo>
                  <a:pt x="1140178" y="3258726"/>
                  <a:pt x="1128243" y="3256522"/>
                  <a:pt x="1117600" y="3251200"/>
                </a:cubicBezTo>
                <a:cubicBezTo>
                  <a:pt x="1105465" y="3245133"/>
                  <a:pt x="1097037" y="3231284"/>
                  <a:pt x="1083733" y="3228623"/>
                </a:cubicBezTo>
                <a:cubicBezTo>
                  <a:pt x="1039301" y="3219737"/>
                  <a:pt x="993302" y="3222338"/>
                  <a:pt x="948267" y="3217334"/>
                </a:cubicBezTo>
                <a:cubicBezTo>
                  <a:pt x="925518" y="3214806"/>
                  <a:pt x="903111" y="3209808"/>
                  <a:pt x="880533" y="3206045"/>
                </a:cubicBezTo>
                <a:cubicBezTo>
                  <a:pt x="869244" y="3198519"/>
                  <a:pt x="857090" y="3192153"/>
                  <a:pt x="846667" y="3183467"/>
                </a:cubicBezTo>
                <a:cubicBezTo>
                  <a:pt x="802762" y="3146879"/>
                  <a:pt x="826462" y="3152615"/>
                  <a:pt x="778933" y="3127023"/>
                </a:cubicBezTo>
                <a:cubicBezTo>
                  <a:pt x="741890" y="3107077"/>
                  <a:pt x="703674" y="3089393"/>
                  <a:pt x="666044" y="3070578"/>
                </a:cubicBezTo>
                <a:cubicBezTo>
                  <a:pt x="650992" y="3063052"/>
                  <a:pt x="634352" y="3058097"/>
                  <a:pt x="620889" y="3048000"/>
                </a:cubicBezTo>
                <a:cubicBezTo>
                  <a:pt x="597168" y="3030210"/>
                  <a:pt x="560012" y="3005670"/>
                  <a:pt x="541867" y="2980267"/>
                </a:cubicBezTo>
                <a:cubicBezTo>
                  <a:pt x="498275" y="2919237"/>
                  <a:pt x="546350" y="2944131"/>
                  <a:pt x="485422" y="2923823"/>
                </a:cubicBezTo>
                <a:cubicBezTo>
                  <a:pt x="427769" y="2866168"/>
                  <a:pt x="410824" y="2853650"/>
                  <a:pt x="361244" y="2754489"/>
                </a:cubicBezTo>
                <a:cubicBezTo>
                  <a:pt x="349955" y="2731911"/>
                  <a:pt x="335868" y="2710528"/>
                  <a:pt x="327378" y="2686756"/>
                </a:cubicBezTo>
                <a:cubicBezTo>
                  <a:pt x="316941" y="2657534"/>
                  <a:pt x="315404" y="2625607"/>
                  <a:pt x="304800" y="2596445"/>
                </a:cubicBezTo>
                <a:cubicBezTo>
                  <a:pt x="300163" y="2583694"/>
                  <a:pt x="288290" y="2574713"/>
                  <a:pt x="282222" y="2562578"/>
                </a:cubicBezTo>
                <a:cubicBezTo>
                  <a:pt x="239461" y="2477057"/>
                  <a:pt x="285202" y="2531693"/>
                  <a:pt x="225778" y="2472267"/>
                </a:cubicBezTo>
                <a:cubicBezTo>
                  <a:pt x="214489" y="2445926"/>
                  <a:pt x="202554" y="2419853"/>
                  <a:pt x="191911" y="2393245"/>
                </a:cubicBezTo>
                <a:cubicBezTo>
                  <a:pt x="187492" y="2382196"/>
                  <a:pt x="185654" y="2370161"/>
                  <a:pt x="180622" y="2359378"/>
                </a:cubicBezTo>
                <a:cubicBezTo>
                  <a:pt x="166825" y="2329813"/>
                  <a:pt x="94885" y="2195649"/>
                  <a:pt x="79022" y="2144889"/>
                </a:cubicBezTo>
                <a:cubicBezTo>
                  <a:pt x="68674" y="2111775"/>
                  <a:pt x="63970" y="2077156"/>
                  <a:pt x="56444" y="2043289"/>
                </a:cubicBezTo>
                <a:cubicBezTo>
                  <a:pt x="30641" y="1811042"/>
                  <a:pt x="52455" y="2012684"/>
                  <a:pt x="11289" y="1580445"/>
                </a:cubicBezTo>
                <a:cubicBezTo>
                  <a:pt x="7704" y="1542798"/>
                  <a:pt x="0" y="1467556"/>
                  <a:pt x="0" y="1467556"/>
                </a:cubicBezTo>
                <a:cubicBezTo>
                  <a:pt x="7526" y="1091260"/>
                  <a:pt x="8385" y="714771"/>
                  <a:pt x="22578" y="338667"/>
                </a:cubicBezTo>
                <a:cubicBezTo>
                  <a:pt x="24622" y="284490"/>
                  <a:pt x="66755" y="238045"/>
                  <a:pt x="101600" y="203200"/>
                </a:cubicBezTo>
                <a:cubicBezTo>
                  <a:pt x="114904" y="189896"/>
                  <a:pt x="132596" y="181724"/>
                  <a:pt x="146756" y="169334"/>
                </a:cubicBezTo>
                <a:cubicBezTo>
                  <a:pt x="221780" y="103688"/>
                  <a:pt x="159723" y="137660"/>
                  <a:pt x="225778" y="112889"/>
                </a:cubicBezTo>
                <a:cubicBezTo>
                  <a:pt x="244752" y="105774"/>
                  <a:pt x="262854" y="96270"/>
                  <a:pt x="282222" y="90311"/>
                </a:cubicBezTo>
                <a:cubicBezTo>
                  <a:pt x="311880" y="81186"/>
                  <a:pt x="372533" y="67734"/>
                  <a:pt x="372533" y="67734"/>
                </a:cubicBezTo>
                <a:cubicBezTo>
                  <a:pt x="474133" y="71497"/>
                  <a:pt x="575861" y="72681"/>
                  <a:pt x="677333" y="79023"/>
                </a:cubicBezTo>
                <a:cubicBezTo>
                  <a:pt x="696483" y="80220"/>
                  <a:pt x="714590" y="90311"/>
                  <a:pt x="733778" y="90311"/>
                </a:cubicBezTo>
                <a:cubicBezTo>
                  <a:pt x="816648" y="90311"/>
                  <a:pt x="899348" y="82786"/>
                  <a:pt x="982133" y="79023"/>
                </a:cubicBezTo>
                <a:cubicBezTo>
                  <a:pt x="1076095" y="55532"/>
                  <a:pt x="1041414" y="56445"/>
                  <a:pt x="1083733" y="56445"/>
                </a:cubicBezTo>
              </a:path>
            </a:pathLst>
          </a:custGeom>
          <a:noFill/>
          <a:ln w="5715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graphicFrame>
        <p:nvGraphicFramePr>
          <p:cNvPr id="26" name="Object 2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65914"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7" name="Picture 26"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098648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7"/>
          <p:cNvSpPr txBox="1">
            <a:spLocks noChangeArrowheads="1"/>
          </p:cNvSpPr>
          <p:nvPr/>
        </p:nvSpPr>
        <p:spPr bwMode="auto">
          <a:xfrm>
            <a:off x="3441510" y="1742863"/>
            <a:ext cx="6400800" cy="923925"/>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                  NFIFO + interest paid - unpaid labor/mgt </a:t>
            </a:r>
            <a:br>
              <a:rPr lang="en-US" altLang="en-US" b="1">
                <a:solidFill>
                  <a:prstClr val="black"/>
                </a:solidFill>
              </a:rPr>
            </a:br>
            <a:r>
              <a:rPr lang="en-US" altLang="en-US" b="1">
                <a:solidFill>
                  <a:prstClr val="black"/>
                </a:solidFill>
              </a:rPr>
              <a:t>ROROA = </a:t>
            </a:r>
            <a:br>
              <a:rPr lang="en-US" altLang="en-US" b="1">
                <a:solidFill>
                  <a:prstClr val="black"/>
                </a:solidFill>
              </a:rPr>
            </a:br>
            <a:r>
              <a:rPr lang="en-US" altLang="en-US" b="1">
                <a:solidFill>
                  <a:prstClr val="black"/>
                </a:solidFill>
              </a:rPr>
              <a:t>                                         Total Assets           </a:t>
            </a:r>
          </a:p>
        </p:txBody>
      </p:sp>
      <p:sp>
        <p:nvSpPr>
          <p:cNvPr id="22531" name="Line 8"/>
          <p:cNvSpPr>
            <a:spLocks noChangeShapeType="1"/>
          </p:cNvSpPr>
          <p:nvPr/>
        </p:nvSpPr>
        <p:spPr bwMode="auto">
          <a:xfrm>
            <a:off x="4660710" y="2206412"/>
            <a:ext cx="426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10249" name="Text Box 9"/>
          <p:cNvSpPr txBox="1">
            <a:spLocks noChangeArrowheads="1"/>
          </p:cNvSpPr>
          <p:nvPr/>
        </p:nvSpPr>
        <p:spPr bwMode="auto">
          <a:xfrm>
            <a:off x="3441510" y="4159037"/>
            <a:ext cx="5638800" cy="6461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u="sng">
                <a:solidFill>
                  <a:prstClr val="black"/>
                </a:solidFill>
              </a:rPr>
              <a:t>NFIFO + interest pd – unpaid labor/mgt</a:t>
            </a:r>
            <a:br>
              <a:rPr lang="en-US" altLang="en-US" b="1" u="sng">
                <a:solidFill>
                  <a:prstClr val="black"/>
                </a:solidFill>
              </a:rPr>
            </a:br>
            <a:r>
              <a:rPr lang="en-US" altLang="en-US" b="1">
                <a:solidFill>
                  <a:prstClr val="black"/>
                </a:solidFill>
              </a:rPr>
              <a:t>                         Total Revenue</a:t>
            </a:r>
          </a:p>
        </p:txBody>
      </p:sp>
      <p:sp>
        <p:nvSpPr>
          <p:cNvPr id="10251" name="Text Box 11"/>
          <p:cNvSpPr txBox="1">
            <a:spLocks noChangeArrowheads="1"/>
          </p:cNvSpPr>
          <p:nvPr/>
        </p:nvSpPr>
        <p:spPr bwMode="auto">
          <a:xfrm>
            <a:off x="9004110" y="4143162"/>
            <a:ext cx="1905000" cy="6461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u="sng">
                <a:solidFill>
                  <a:prstClr val="black"/>
                </a:solidFill>
              </a:rPr>
              <a:t> Total Revenue</a:t>
            </a:r>
            <a:br>
              <a:rPr lang="en-US" altLang="en-US" b="1" u="sng">
                <a:solidFill>
                  <a:prstClr val="black"/>
                </a:solidFill>
              </a:rPr>
            </a:br>
            <a:r>
              <a:rPr lang="en-US" altLang="en-US" b="1">
                <a:solidFill>
                  <a:prstClr val="black"/>
                </a:solidFill>
              </a:rPr>
              <a:t>   Total Assets</a:t>
            </a:r>
          </a:p>
        </p:txBody>
      </p:sp>
      <p:sp>
        <p:nvSpPr>
          <p:cNvPr id="22534" name="Text Box 5"/>
          <p:cNvSpPr txBox="1">
            <a:spLocks noChangeArrowheads="1"/>
          </p:cNvSpPr>
          <p:nvPr/>
        </p:nvSpPr>
        <p:spPr bwMode="auto">
          <a:xfrm>
            <a:off x="3441510" y="1376149"/>
            <a:ext cx="3886200" cy="368300"/>
          </a:xfrm>
          <a:prstGeom prst="rect">
            <a:avLst/>
          </a:prstGeom>
          <a:solidFill>
            <a:srgbClr val="FFFF00"/>
          </a:solidFill>
          <a:ln w="9525">
            <a:solidFill>
              <a:srgbClr val="C00000"/>
            </a:solidFill>
            <a:miter lim="800000"/>
            <a:headEnd/>
            <a:tailEnd/>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Rate Of Return On Assets                </a:t>
            </a:r>
          </a:p>
        </p:txBody>
      </p:sp>
      <p:sp>
        <p:nvSpPr>
          <p:cNvPr id="16" name="Text Box 5"/>
          <p:cNvSpPr txBox="1">
            <a:spLocks noChangeArrowheads="1"/>
          </p:cNvSpPr>
          <p:nvPr/>
        </p:nvSpPr>
        <p:spPr bwMode="auto">
          <a:xfrm>
            <a:off x="3441510" y="3789149"/>
            <a:ext cx="3886200" cy="369888"/>
          </a:xfrm>
          <a:prstGeom prst="rect">
            <a:avLst/>
          </a:prstGeom>
          <a:solidFill>
            <a:srgbClr val="FFFF00"/>
          </a:solidFill>
          <a:ln w="9525">
            <a:solidFill>
              <a:srgbClr val="C00000"/>
            </a:solidFill>
            <a:miter lim="800000"/>
            <a:headEnd/>
            <a:tailEnd/>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Operating Profit Margin Ratio                </a:t>
            </a:r>
          </a:p>
        </p:txBody>
      </p:sp>
      <p:sp>
        <p:nvSpPr>
          <p:cNvPr id="17" name="Text Box 5"/>
          <p:cNvSpPr txBox="1">
            <a:spLocks noChangeArrowheads="1"/>
          </p:cNvSpPr>
          <p:nvPr/>
        </p:nvSpPr>
        <p:spPr bwMode="auto">
          <a:xfrm>
            <a:off x="8623110" y="3795499"/>
            <a:ext cx="2590800" cy="369888"/>
          </a:xfrm>
          <a:prstGeom prst="rect">
            <a:avLst/>
          </a:prstGeom>
          <a:solidFill>
            <a:srgbClr val="FFFF00"/>
          </a:solidFill>
          <a:ln w="9525">
            <a:solidFill>
              <a:srgbClr val="C00000"/>
            </a:solidFill>
            <a:miter lim="800000"/>
            <a:headEnd/>
            <a:tailEnd/>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457200" eaLnBrk="1" hangingPunct="1">
              <a:spcBef>
                <a:spcPct val="50000"/>
              </a:spcBef>
            </a:pPr>
            <a:r>
              <a:rPr lang="en-US" altLang="en-US" b="1">
                <a:solidFill>
                  <a:prstClr val="black"/>
                </a:solidFill>
              </a:rPr>
              <a:t>Asset Turnover Ratio              </a:t>
            </a:r>
          </a:p>
        </p:txBody>
      </p:sp>
      <p:sp>
        <p:nvSpPr>
          <p:cNvPr id="19" name="TextBox 18"/>
          <p:cNvSpPr txBox="1">
            <a:spLocks noChangeArrowheads="1"/>
          </p:cNvSpPr>
          <p:nvPr/>
        </p:nvSpPr>
        <p:spPr bwMode="auto">
          <a:xfrm>
            <a:off x="8089710" y="4176499"/>
            <a:ext cx="533400" cy="585788"/>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r>
              <a:rPr lang="en-US" altLang="en-US" sz="3200">
                <a:solidFill>
                  <a:prstClr val="black"/>
                </a:solidFill>
              </a:rPr>
              <a:t>X</a:t>
            </a:r>
          </a:p>
        </p:txBody>
      </p:sp>
      <p:cxnSp>
        <p:nvCxnSpPr>
          <p:cNvPr id="21" name="Straight Connector 20"/>
          <p:cNvCxnSpPr/>
          <p:nvPr/>
        </p:nvCxnSpPr>
        <p:spPr>
          <a:xfrm flipV="1">
            <a:off x="9156510" y="4271749"/>
            <a:ext cx="1600200" cy="762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5194110" y="4576549"/>
            <a:ext cx="1600200" cy="762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439236" y="3125337"/>
            <a:ext cx="8689074" cy="34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9934385" y="2184187"/>
            <a:ext cx="2135188" cy="2400300"/>
          </a:xfrm>
          <a:custGeom>
            <a:avLst/>
            <a:gdLst>
              <a:gd name="connsiteX0" fmla="*/ 1234440 w 2136140"/>
              <a:gd name="connsiteY0" fmla="*/ 2346960 h 2400300"/>
              <a:gd name="connsiteX1" fmla="*/ 1234440 w 2136140"/>
              <a:gd name="connsiteY1" fmla="*/ 2286000 h 2400300"/>
              <a:gd name="connsiteX2" fmla="*/ 2026920 w 2136140"/>
              <a:gd name="connsiteY2" fmla="*/ 1661160 h 2400300"/>
              <a:gd name="connsiteX3" fmla="*/ 1798320 w 2136140"/>
              <a:gd name="connsiteY3" fmla="*/ 365760 h 2400300"/>
              <a:gd name="connsiteX4" fmla="*/ 0 w 2136140"/>
              <a:gd name="connsiteY4" fmla="*/ 0 h 2400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6140" h="2400300">
                <a:moveTo>
                  <a:pt x="1234440" y="2346960"/>
                </a:moveTo>
                <a:cubicBezTo>
                  <a:pt x="1168400" y="2373630"/>
                  <a:pt x="1102360" y="2400300"/>
                  <a:pt x="1234440" y="2286000"/>
                </a:cubicBezTo>
                <a:cubicBezTo>
                  <a:pt x="1366520" y="2171700"/>
                  <a:pt x="1932940" y="1981200"/>
                  <a:pt x="2026920" y="1661160"/>
                </a:cubicBezTo>
                <a:cubicBezTo>
                  <a:pt x="2120900" y="1341120"/>
                  <a:pt x="2136140" y="642620"/>
                  <a:pt x="1798320" y="365760"/>
                </a:cubicBezTo>
                <a:cubicBezTo>
                  <a:pt x="1460500" y="88900"/>
                  <a:pt x="730250" y="44450"/>
                  <a:pt x="0" y="0"/>
                </a:cubicBezTo>
              </a:path>
            </a:pathLst>
          </a:cu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graphicFrame>
        <p:nvGraphicFramePr>
          <p:cNvPr id="20" name="Object 19"/>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66938"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4" name="Picture 23"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153125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249"/>
                                        </p:tgtEl>
                                        <p:attrNameLst>
                                          <p:attrName>style.visibility</p:attrName>
                                        </p:attrNameLst>
                                      </p:cBhvr>
                                      <p:to>
                                        <p:strVal val="visible"/>
                                      </p:to>
                                    </p:set>
                                    <p:animEffect transition="in" filter="dissolve">
                                      <p:cBhvr>
                                        <p:cTn id="10" dur="500"/>
                                        <p:tgtEl>
                                          <p:spTgt spid="1024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dissolve">
                                      <p:cBhvr>
                                        <p:cTn id="15" dur="500"/>
                                        <p:tgtEl>
                                          <p:spTgt spid="1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251"/>
                                        </p:tgtEl>
                                        <p:attrNameLst>
                                          <p:attrName>style.visibility</p:attrName>
                                        </p:attrNameLst>
                                      </p:cBhvr>
                                      <p:to>
                                        <p:strVal val="visible"/>
                                      </p:to>
                                    </p:set>
                                    <p:animEffect transition="in" filter="dissolve">
                                      <p:cBhvr>
                                        <p:cTn id="18" dur="500"/>
                                        <p:tgtEl>
                                          <p:spTgt spid="10251"/>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dissolve">
                                      <p:cBhvr>
                                        <p:cTn id="26" dur="500"/>
                                        <p:tgtEl>
                                          <p:spTgt spid="21"/>
                                        </p:tgtEl>
                                      </p:cBhvr>
                                    </p:animEffect>
                                  </p:childTnLst>
                                </p:cTn>
                              </p:par>
                              <p:par>
                                <p:cTn id="27" presetID="9"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dissolve">
                                      <p:cBhvr>
                                        <p:cTn id="29" dur="500"/>
                                        <p:tgtEl>
                                          <p:spTgt spid="2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dissolve">
                                      <p:cBhvr>
                                        <p:cTn id="3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animBg="1"/>
      <p:bldP spid="10251" grpId="0" animBg="1"/>
      <p:bldP spid="16" grpId="0" animBg="1"/>
      <p:bldP spid="17" grpId="0" animBg="1"/>
      <p:bldP spid="19"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5000767" y="1121391"/>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Operating Profit Margin</a:t>
            </a:r>
          </a:p>
        </p:txBody>
      </p:sp>
      <p:sp>
        <p:nvSpPr>
          <p:cNvPr id="23555" name="Text Box 6"/>
          <p:cNvSpPr txBox="1">
            <a:spLocks noChangeArrowheads="1"/>
          </p:cNvSpPr>
          <p:nvPr/>
        </p:nvSpPr>
        <p:spPr bwMode="auto">
          <a:xfrm>
            <a:off x="5000767" y="2569191"/>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Asset Turnover</a:t>
            </a:r>
          </a:p>
        </p:txBody>
      </p:sp>
      <p:sp>
        <p:nvSpPr>
          <p:cNvPr id="23556" name="Text Box 7"/>
          <p:cNvSpPr txBox="1">
            <a:spLocks noChangeArrowheads="1"/>
          </p:cNvSpPr>
          <p:nvPr/>
        </p:nvSpPr>
        <p:spPr bwMode="auto">
          <a:xfrm>
            <a:off x="7591567" y="1654791"/>
            <a:ext cx="1600200" cy="91598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Assets (less </a:t>
            </a:r>
            <a:r>
              <a:rPr lang="en-US" altLang="en-US" b="1" i="1">
                <a:solidFill>
                  <a:prstClr val="black"/>
                </a:solidFill>
              </a:rPr>
              <a:t>interest adj.)</a:t>
            </a:r>
            <a:endParaRPr lang="en-US" altLang="en-US" b="1">
              <a:solidFill>
                <a:prstClr val="black"/>
              </a:solidFill>
            </a:endParaRPr>
          </a:p>
        </p:txBody>
      </p:sp>
      <p:sp>
        <p:nvSpPr>
          <p:cNvPr id="23557" name="Text Box 8"/>
          <p:cNvSpPr txBox="1">
            <a:spLocks noChangeArrowheads="1"/>
          </p:cNvSpPr>
          <p:nvPr/>
        </p:nvSpPr>
        <p:spPr bwMode="auto">
          <a:xfrm>
            <a:off x="5000767" y="4440854"/>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Financial Structure</a:t>
            </a:r>
          </a:p>
        </p:txBody>
      </p:sp>
      <p:sp>
        <p:nvSpPr>
          <p:cNvPr id="23558" name="Text Box 9"/>
          <p:cNvSpPr txBox="1">
            <a:spLocks noChangeArrowheads="1"/>
          </p:cNvSpPr>
          <p:nvPr/>
        </p:nvSpPr>
        <p:spPr bwMode="auto">
          <a:xfrm>
            <a:off x="10182367" y="2826366"/>
            <a:ext cx="1600200" cy="641350"/>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Return On Equity</a:t>
            </a:r>
          </a:p>
        </p:txBody>
      </p:sp>
      <p:sp>
        <p:nvSpPr>
          <p:cNvPr id="23559" name="Text Box 14"/>
          <p:cNvSpPr txBox="1">
            <a:spLocks noChangeArrowheads="1"/>
          </p:cNvSpPr>
          <p:nvPr/>
        </p:nvSpPr>
        <p:spPr bwMode="auto">
          <a:xfrm>
            <a:off x="6067567" y="1984992"/>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23560" name="Text Box 15"/>
          <p:cNvSpPr txBox="1">
            <a:spLocks noChangeArrowheads="1"/>
          </p:cNvSpPr>
          <p:nvPr/>
        </p:nvSpPr>
        <p:spPr bwMode="auto">
          <a:xfrm>
            <a:off x="6829567" y="1975467"/>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3561" name="Text Box 18"/>
          <p:cNvSpPr txBox="1">
            <a:spLocks noChangeArrowheads="1"/>
          </p:cNvSpPr>
          <p:nvPr/>
        </p:nvSpPr>
        <p:spPr bwMode="auto">
          <a:xfrm>
            <a:off x="8810767" y="2950192"/>
            <a:ext cx="457200" cy="366713"/>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X</a:t>
            </a:r>
          </a:p>
        </p:txBody>
      </p:sp>
      <p:sp>
        <p:nvSpPr>
          <p:cNvPr id="23562" name="Text Box 19"/>
          <p:cNvSpPr txBox="1">
            <a:spLocks noChangeArrowheads="1"/>
          </p:cNvSpPr>
          <p:nvPr/>
        </p:nvSpPr>
        <p:spPr bwMode="auto">
          <a:xfrm>
            <a:off x="9648967" y="2945429"/>
            <a:ext cx="457200" cy="366712"/>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a:t>
            </a:r>
          </a:p>
        </p:txBody>
      </p:sp>
      <p:sp>
        <p:nvSpPr>
          <p:cNvPr id="23563" name="Text Box 36"/>
          <p:cNvSpPr txBox="1">
            <a:spLocks noChangeArrowheads="1"/>
          </p:cNvSpPr>
          <p:nvPr/>
        </p:nvSpPr>
        <p:spPr bwMode="auto">
          <a:xfrm>
            <a:off x="5029343" y="3226416"/>
            <a:ext cx="2409825" cy="369888"/>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Turnings/Asset Use</a:t>
            </a:r>
          </a:p>
        </p:txBody>
      </p:sp>
      <p:sp>
        <p:nvSpPr>
          <p:cNvPr id="23564" name="Text Box 37"/>
          <p:cNvSpPr txBox="1">
            <a:spLocks noChangeArrowheads="1"/>
          </p:cNvSpPr>
          <p:nvPr/>
        </p:nvSpPr>
        <p:spPr bwMode="auto">
          <a:xfrm>
            <a:off x="5034105" y="5098079"/>
            <a:ext cx="1524000" cy="36671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Leverage</a:t>
            </a:r>
          </a:p>
        </p:txBody>
      </p:sp>
      <p:sp>
        <p:nvSpPr>
          <p:cNvPr id="23565" name="Line 38"/>
          <p:cNvSpPr>
            <a:spLocks noChangeShapeType="1"/>
          </p:cNvSpPr>
          <p:nvPr/>
        </p:nvSpPr>
        <p:spPr bwMode="auto">
          <a:xfrm flipV="1">
            <a:off x="5457967" y="2264391"/>
            <a:ext cx="5334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3566" name="Line 39"/>
          <p:cNvSpPr>
            <a:spLocks noChangeShapeType="1"/>
          </p:cNvSpPr>
          <p:nvPr/>
        </p:nvSpPr>
        <p:spPr bwMode="auto">
          <a:xfrm>
            <a:off x="5457967" y="1807191"/>
            <a:ext cx="533400" cy="3048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3567" name="Line 40"/>
          <p:cNvSpPr>
            <a:spLocks noChangeShapeType="1"/>
          </p:cNvSpPr>
          <p:nvPr/>
        </p:nvSpPr>
        <p:spPr bwMode="auto">
          <a:xfrm flipV="1">
            <a:off x="6600967" y="3254991"/>
            <a:ext cx="2133600" cy="13716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3568" name="Line 41"/>
          <p:cNvSpPr>
            <a:spLocks noChangeShapeType="1"/>
          </p:cNvSpPr>
          <p:nvPr/>
        </p:nvSpPr>
        <p:spPr bwMode="auto">
          <a:xfrm>
            <a:off x="7896367" y="2492991"/>
            <a:ext cx="838200" cy="533400"/>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defTabSz="457200"/>
            <a:endParaRPr lang="en-IN">
              <a:solidFill>
                <a:prstClr val="black"/>
              </a:solidFill>
            </a:endParaRPr>
          </a:p>
        </p:txBody>
      </p:sp>
      <p:sp>
        <p:nvSpPr>
          <p:cNvPr id="23569" name="Rectangle 42"/>
          <p:cNvSpPr>
            <a:spLocks noGrp="1" noChangeArrowheads="1"/>
          </p:cNvSpPr>
          <p:nvPr>
            <p:ph type="title"/>
          </p:nvPr>
        </p:nvSpPr>
        <p:spPr>
          <a:xfrm>
            <a:off x="189019" y="1086395"/>
            <a:ext cx="2947483" cy="4601183"/>
          </a:xfrm>
        </p:spPr>
        <p:txBody>
          <a:bodyPr/>
          <a:lstStyle/>
          <a:p>
            <a:pPr eaLnBrk="1" hangingPunct="1"/>
            <a:r>
              <a:rPr lang="en-US" altLang="en-US" dirty="0" smtClean="0">
                <a:solidFill>
                  <a:schemeClr val="tx1"/>
                </a:solidFill>
              </a:rPr>
              <a:t>DuPont System</a:t>
            </a:r>
          </a:p>
        </p:txBody>
      </p:sp>
      <p:sp>
        <p:nvSpPr>
          <p:cNvPr id="23570" name="Text Box 53"/>
          <p:cNvSpPr txBox="1">
            <a:spLocks noChangeArrowheads="1"/>
          </p:cNvSpPr>
          <p:nvPr/>
        </p:nvSpPr>
        <p:spPr bwMode="auto">
          <a:xfrm>
            <a:off x="5000767" y="740391"/>
            <a:ext cx="2438400" cy="369888"/>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457200" eaLnBrk="1" hangingPunct="1">
              <a:spcBef>
                <a:spcPct val="50000"/>
              </a:spcBef>
            </a:pPr>
            <a:r>
              <a:rPr lang="en-US" altLang="en-US" b="1">
                <a:solidFill>
                  <a:prstClr val="black"/>
                </a:solidFill>
              </a:rPr>
              <a:t>Earnings/Efficiency</a:t>
            </a:r>
          </a:p>
        </p:txBody>
      </p:sp>
      <p:sp>
        <p:nvSpPr>
          <p:cNvPr id="20" name="Freeform 19"/>
          <p:cNvSpPr/>
          <p:nvPr/>
        </p:nvSpPr>
        <p:spPr>
          <a:xfrm>
            <a:off x="4278455" y="1351580"/>
            <a:ext cx="5422900" cy="4370387"/>
          </a:xfrm>
          <a:custGeom>
            <a:avLst/>
            <a:gdLst>
              <a:gd name="connsiteX0" fmla="*/ 291040 w 5422762"/>
              <a:gd name="connsiteY0" fmla="*/ 2958473 h 4369584"/>
              <a:gd name="connsiteX1" fmla="*/ 731307 w 5422762"/>
              <a:gd name="connsiteY1" fmla="*/ 2947184 h 4369584"/>
              <a:gd name="connsiteX2" fmla="*/ 900640 w 5422762"/>
              <a:gd name="connsiteY2" fmla="*/ 2924606 h 4369584"/>
              <a:gd name="connsiteX3" fmla="*/ 957084 w 5422762"/>
              <a:gd name="connsiteY3" fmla="*/ 2913318 h 4369584"/>
              <a:gd name="connsiteX4" fmla="*/ 1160284 w 5422762"/>
              <a:gd name="connsiteY4" fmla="*/ 2902029 h 4369584"/>
              <a:gd name="connsiteX5" fmla="*/ 1228018 w 5422762"/>
              <a:gd name="connsiteY5" fmla="*/ 2879451 h 4369584"/>
              <a:gd name="connsiteX6" fmla="*/ 1329618 w 5422762"/>
              <a:gd name="connsiteY6" fmla="*/ 2845584 h 4369584"/>
              <a:gd name="connsiteX7" fmla="*/ 1431218 w 5422762"/>
              <a:gd name="connsiteY7" fmla="*/ 2834295 h 4369584"/>
              <a:gd name="connsiteX8" fmla="*/ 1758596 w 5422762"/>
              <a:gd name="connsiteY8" fmla="*/ 2811718 h 4369584"/>
              <a:gd name="connsiteX9" fmla="*/ 2052107 w 5422762"/>
              <a:gd name="connsiteY9" fmla="*/ 2789140 h 4369584"/>
              <a:gd name="connsiteX10" fmla="*/ 2198862 w 5422762"/>
              <a:gd name="connsiteY10" fmla="*/ 2777851 h 4369584"/>
              <a:gd name="connsiteX11" fmla="*/ 2266596 w 5422762"/>
              <a:gd name="connsiteY11" fmla="*/ 2766562 h 4369584"/>
              <a:gd name="connsiteX12" fmla="*/ 2413351 w 5422762"/>
              <a:gd name="connsiteY12" fmla="*/ 2743984 h 4369584"/>
              <a:gd name="connsiteX13" fmla="*/ 2469796 w 5422762"/>
              <a:gd name="connsiteY13" fmla="*/ 2721406 h 4369584"/>
              <a:gd name="connsiteX14" fmla="*/ 2616551 w 5422762"/>
              <a:gd name="connsiteY14" fmla="*/ 2698829 h 4369584"/>
              <a:gd name="connsiteX15" fmla="*/ 2672996 w 5422762"/>
              <a:gd name="connsiteY15" fmla="*/ 2676251 h 4369584"/>
              <a:gd name="connsiteX16" fmla="*/ 2740729 w 5422762"/>
              <a:gd name="connsiteY16" fmla="*/ 2653673 h 4369584"/>
              <a:gd name="connsiteX17" fmla="*/ 2808462 w 5422762"/>
              <a:gd name="connsiteY17" fmla="*/ 2619806 h 4369584"/>
              <a:gd name="connsiteX18" fmla="*/ 2876196 w 5422762"/>
              <a:gd name="connsiteY18" fmla="*/ 2585940 h 4369584"/>
              <a:gd name="connsiteX19" fmla="*/ 2910062 w 5422762"/>
              <a:gd name="connsiteY19" fmla="*/ 2563362 h 4369584"/>
              <a:gd name="connsiteX20" fmla="*/ 2932640 w 5422762"/>
              <a:gd name="connsiteY20" fmla="*/ 2529495 h 4369584"/>
              <a:gd name="connsiteX21" fmla="*/ 3079396 w 5422762"/>
              <a:gd name="connsiteY21" fmla="*/ 2461762 h 4369584"/>
              <a:gd name="connsiteX22" fmla="*/ 3147129 w 5422762"/>
              <a:gd name="connsiteY22" fmla="*/ 2439184 h 4369584"/>
              <a:gd name="connsiteX23" fmla="*/ 3214862 w 5422762"/>
              <a:gd name="connsiteY23" fmla="*/ 2394029 h 4369584"/>
              <a:gd name="connsiteX24" fmla="*/ 3282596 w 5422762"/>
              <a:gd name="connsiteY24" fmla="*/ 2281140 h 4369584"/>
              <a:gd name="connsiteX25" fmla="*/ 3293884 w 5422762"/>
              <a:gd name="connsiteY25" fmla="*/ 2247273 h 4369584"/>
              <a:gd name="connsiteX26" fmla="*/ 3282596 w 5422762"/>
              <a:gd name="connsiteY26" fmla="*/ 2123095 h 4369584"/>
              <a:gd name="connsiteX27" fmla="*/ 3271307 w 5422762"/>
              <a:gd name="connsiteY27" fmla="*/ 2077940 h 4369584"/>
              <a:gd name="connsiteX28" fmla="*/ 3260018 w 5422762"/>
              <a:gd name="connsiteY28" fmla="*/ 1807006 h 4369584"/>
              <a:gd name="connsiteX29" fmla="*/ 3248729 w 5422762"/>
              <a:gd name="connsiteY29" fmla="*/ 1118384 h 4369584"/>
              <a:gd name="connsiteX30" fmla="*/ 3237440 w 5422762"/>
              <a:gd name="connsiteY30" fmla="*/ 1073229 h 4369584"/>
              <a:gd name="connsiteX31" fmla="*/ 3226151 w 5422762"/>
              <a:gd name="connsiteY31" fmla="*/ 1005495 h 4369584"/>
              <a:gd name="connsiteX32" fmla="*/ 3192284 w 5422762"/>
              <a:gd name="connsiteY32" fmla="*/ 858740 h 4369584"/>
              <a:gd name="connsiteX33" fmla="*/ 3180996 w 5422762"/>
              <a:gd name="connsiteY33" fmla="*/ 339451 h 4369584"/>
              <a:gd name="connsiteX34" fmla="*/ 3214862 w 5422762"/>
              <a:gd name="connsiteY34" fmla="*/ 215273 h 4369584"/>
              <a:gd name="connsiteX35" fmla="*/ 3248729 w 5422762"/>
              <a:gd name="connsiteY35" fmla="*/ 181406 h 4369584"/>
              <a:gd name="connsiteX36" fmla="*/ 3282596 w 5422762"/>
              <a:gd name="connsiteY36" fmla="*/ 136251 h 4369584"/>
              <a:gd name="connsiteX37" fmla="*/ 3316462 w 5422762"/>
              <a:gd name="connsiteY37" fmla="*/ 124962 h 4369584"/>
              <a:gd name="connsiteX38" fmla="*/ 3587396 w 5422762"/>
              <a:gd name="connsiteY38" fmla="*/ 79806 h 4369584"/>
              <a:gd name="connsiteX39" fmla="*/ 3768018 w 5422762"/>
              <a:gd name="connsiteY39" fmla="*/ 45940 h 4369584"/>
              <a:gd name="connsiteX40" fmla="*/ 4005084 w 5422762"/>
              <a:gd name="connsiteY40" fmla="*/ 34651 h 4369584"/>
              <a:gd name="connsiteX41" fmla="*/ 4084107 w 5422762"/>
              <a:gd name="connsiteY41" fmla="*/ 23362 h 4369584"/>
              <a:gd name="connsiteX42" fmla="*/ 4908196 w 5422762"/>
              <a:gd name="connsiteY42" fmla="*/ 34651 h 4369584"/>
              <a:gd name="connsiteX43" fmla="*/ 4942062 w 5422762"/>
              <a:gd name="connsiteY43" fmla="*/ 57229 h 4369584"/>
              <a:gd name="connsiteX44" fmla="*/ 5054951 w 5422762"/>
              <a:gd name="connsiteY44" fmla="*/ 91095 h 4369584"/>
              <a:gd name="connsiteX45" fmla="*/ 5100107 w 5422762"/>
              <a:gd name="connsiteY45" fmla="*/ 113673 h 4369584"/>
              <a:gd name="connsiteX46" fmla="*/ 5167840 w 5422762"/>
              <a:gd name="connsiteY46" fmla="*/ 136251 h 4369584"/>
              <a:gd name="connsiteX47" fmla="*/ 5246862 w 5422762"/>
              <a:gd name="connsiteY47" fmla="*/ 203984 h 4369584"/>
              <a:gd name="connsiteX48" fmla="*/ 5269440 w 5422762"/>
              <a:gd name="connsiteY48" fmla="*/ 249140 h 4369584"/>
              <a:gd name="connsiteX49" fmla="*/ 5314596 w 5422762"/>
              <a:gd name="connsiteY49" fmla="*/ 316873 h 4369584"/>
              <a:gd name="connsiteX50" fmla="*/ 5371040 w 5422762"/>
              <a:gd name="connsiteY50" fmla="*/ 395895 h 4369584"/>
              <a:gd name="connsiteX51" fmla="*/ 5382329 w 5422762"/>
              <a:gd name="connsiteY51" fmla="*/ 429762 h 4369584"/>
              <a:gd name="connsiteX52" fmla="*/ 5404907 w 5422762"/>
              <a:gd name="connsiteY52" fmla="*/ 949051 h 4369584"/>
              <a:gd name="connsiteX53" fmla="*/ 5382329 w 5422762"/>
              <a:gd name="connsiteY53" fmla="*/ 1321584 h 4369584"/>
              <a:gd name="connsiteX54" fmla="*/ 5371040 w 5422762"/>
              <a:gd name="connsiteY54" fmla="*/ 1389318 h 4369584"/>
              <a:gd name="connsiteX55" fmla="*/ 5348462 w 5422762"/>
              <a:gd name="connsiteY55" fmla="*/ 1536073 h 4369584"/>
              <a:gd name="connsiteX56" fmla="*/ 5337173 w 5422762"/>
              <a:gd name="connsiteY56" fmla="*/ 1569940 h 4369584"/>
              <a:gd name="connsiteX57" fmla="*/ 5325884 w 5422762"/>
              <a:gd name="connsiteY57" fmla="*/ 1626384 h 4369584"/>
              <a:gd name="connsiteX58" fmla="*/ 5314596 w 5422762"/>
              <a:gd name="connsiteY58" fmla="*/ 1671540 h 4369584"/>
              <a:gd name="connsiteX59" fmla="*/ 5303307 w 5422762"/>
              <a:gd name="connsiteY59" fmla="*/ 1773140 h 4369584"/>
              <a:gd name="connsiteX60" fmla="*/ 5292018 w 5422762"/>
              <a:gd name="connsiteY60" fmla="*/ 1807006 h 4369584"/>
              <a:gd name="connsiteX61" fmla="*/ 5269440 w 5422762"/>
              <a:gd name="connsiteY61" fmla="*/ 1897318 h 4369584"/>
              <a:gd name="connsiteX62" fmla="*/ 5258151 w 5422762"/>
              <a:gd name="connsiteY62" fmla="*/ 1931184 h 4369584"/>
              <a:gd name="connsiteX63" fmla="*/ 5235573 w 5422762"/>
              <a:gd name="connsiteY63" fmla="*/ 2044073 h 4369584"/>
              <a:gd name="connsiteX64" fmla="*/ 5212996 w 5422762"/>
              <a:gd name="connsiteY64" fmla="*/ 2213406 h 4369584"/>
              <a:gd name="connsiteX65" fmla="*/ 5201707 w 5422762"/>
              <a:gd name="connsiteY65" fmla="*/ 2281140 h 4369584"/>
              <a:gd name="connsiteX66" fmla="*/ 5179129 w 5422762"/>
              <a:gd name="connsiteY66" fmla="*/ 2461762 h 4369584"/>
              <a:gd name="connsiteX67" fmla="*/ 5156551 w 5422762"/>
              <a:gd name="connsiteY67" fmla="*/ 2552073 h 4369584"/>
              <a:gd name="connsiteX68" fmla="*/ 5145262 w 5422762"/>
              <a:gd name="connsiteY68" fmla="*/ 2619806 h 4369584"/>
              <a:gd name="connsiteX69" fmla="*/ 5066240 w 5422762"/>
              <a:gd name="connsiteY69" fmla="*/ 2777851 h 4369584"/>
              <a:gd name="connsiteX70" fmla="*/ 5043662 w 5422762"/>
              <a:gd name="connsiteY70" fmla="*/ 2879451 h 4369584"/>
              <a:gd name="connsiteX71" fmla="*/ 5021084 w 5422762"/>
              <a:gd name="connsiteY71" fmla="*/ 2924606 h 4369584"/>
              <a:gd name="connsiteX72" fmla="*/ 5009796 w 5422762"/>
              <a:gd name="connsiteY72" fmla="*/ 2981051 h 4369584"/>
              <a:gd name="connsiteX73" fmla="*/ 4987218 w 5422762"/>
              <a:gd name="connsiteY73" fmla="*/ 3014918 h 4369584"/>
              <a:gd name="connsiteX74" fmla="*/ 4953351 w 5422762"/>
              <a:gd name="connsiteY74" fmla="*/ 3093940 h 4369584"/>
              <a:gd name="connsiteX75" fmla="*/ 4896907 w 5422762"/>
              <a:gd name="connsiteY75" fmla="*/ 3206829 h 4369584"/>
              <a:gd name="connsiteX76" fmla="*/ 4885618 w 5422762"/>
              <a:gd name="connsiteY76" fmla="*/ 3240695 h 4369584"/>
              <a:gd name="connsiteX77" fmla="*/ 4851751 w 5422762"/>
              <a:gd name="connsiteY77" fmla="*/ 3285851 h 4369584"/>
              <a:gd name="connsiteX78" fmla="*/ 4806596 w 5422762"/>
              <a:gd name="connsiteY78" fmla="*/ 3353584 h 4369584"/>
              <a:gd name="connsiteX79" fmla="*/ 4795307 w 5422762"/>
              <a:gd name="connsiteY79" fmla="*/ 3387451 h 4369584"/>
              <a:gd name="connsiteX80" fmla="*/ 4750151 w 5422762"/>
              <a:gd name="connsiteY80" fmla="*/ 3443895 h 4369584"/>
              <a:gd name="connsiteX81" fmla="*/ 4682418 w 5422762"/>
              <a:gd name="connsiteY81" fmla="*/ 3545495 h 4369584"/>
              <a:gd name="connsiteX82" fmla="*/ 4648551 w 5422762"/>
              <a:gd name="connsiteY82" fmla="*/ 3568073 h 4369584"/>
              <a:gd name="connsiteX83" fmla="*/ 4592107 w 5422762"/>
              <a:gd name="connsiteY83" fmla="*/ 3624518 h 4369584"/>
              <a:gd name="connsiteX84" fmla="*/ 4535662 w 5422762"/>
              <a:gd name="connsiteY84" fmla="*/ 3669673 h 4369584"/>
              <a:gd name="connsiteX85" fmla="*/ 4411484 w 5422762"/>
              <a:gd name="connsiteY85" fmla="*/ 3793851 h 4369584"/>
              <a:gd name="connsiteX86" fmla="*/ 4388907 w 5422762"/>
              <a:gd name="connsiteY86" fmla="*/ 3827718 h 4369584"/>
              <a:gd name="connsiteX87" fmla="*/ 4332462 w 5422762"/>
              <a:gd name="connsiteY87" fmla="*/ 3861584 h 4369584"/>
              <a:gd name="connsiteX88" fmla="*/ 4185707 w 5422762"/>
              <a:gd name="connsiteY88" fmla="*/ 3963184 h 4369584"/>
              <a:gd name="connsiteX89" fmla="*/ 4129262 w 5422762"/>
              <a:gd name="connsiteY89" fmla="*/ 3974473 h 4369584"/>
              <a:gd name="connsiteX90" fmla="*/ 4061529 w 5422762"/>
              <a:gd name="connsiteY90" fmla="*/ 3985762 h 4369584"/>
              <a:gd name="connsiteX91" fmla="*/ 3982507 w 5422762"/>
              <a:gd name="connsiteY91" fmla="*/ 4008340 h 4369584"/>
              <a:gd name="connsiteX92" fmla="*/ 3858329 w 5422762"/>
              <a:gd name="connsiteY92" fmla="*/ 4064784 h 4369584"/>
              <a:gd name="connsiteX93" fmla="*/ 3700284 w 5422762"/>
              <a:gd name="connsiteY93" fmla="*/ 4098651 h 4369584"/>
              <a:gd name="connsiteX94" fmla="*/ 3621262 w 5422762"/>
              <a:gd name="connsiteY94" fmla="*/ 4121229 h 4369584"/>
              <a:gd name="connsiteX95" fmla="*/ 3406773 w 5422762"/>
              <a:gd name="connsiteY95" fmla="*/ 4132518 h 4369584"/>
              <a:gd name="connsiteX96" fmla="*/ 3361618 w 5422762"/>
              <a:gd name="connsiteY96" fmla="*/ 4143806 h 4369584"/>
              <a:gd name="connsiteX97" fmla="*/ 3180996 w 5422762"/>
              <a:gd name="connsiteY97" fmla="*/ 4166384 h 4369584"/>
              <a:gd name="connsiteX98" fmla="*/ 3068107 w 5422762"/>
              <a:gd name="connsiteY98" fmla="*/ 4177673 h 4369584"/>
              <a:gd name="connsiteX99" fmla="*/ 2695573 w 5422762"/>
              <a:gd name="connsiteY99" fmla="*/ 4211540 h 4369584"/>
              <a:gd name="connsiteX100" fmla="*/ 2537529 w 5422762"/>
              <a:gd name="connsiteY100" fmla="*/ 4245406 h 4369584"/>
              <a:gd name="connsiteX101" fmla="*/ 2503662 w 5422762"/>
              <a:gd name="connsiteY101" fmla="*/ 4256695 h 4369584"/>
              <a:gd name="connsiteX102" fmla="*/ 2413351 w 5422762"/>
              <a:gd name="connsiteY102" fmla="*/ 4279273 h 4369584"/>
              <a:gd name="connsiteX103" fmla="*/ 2379484 w 5422762"/>
              <a:gd name="connsiteY103" fmla="*/ 4290562 h 4369584"/>
              <a:gd name="connsiteX104" fmla="*/ 2266596 w 5422762"/>
              <a:gd name="connsiteY104" fmla="*/ 4313140 h 4369584"/>
              <a:gd name="connsiteX105" fmla="*/ 2221440 w 5422762"/>
              <a:gd name="connsiteY105" fmla="*/ 4324429 h 4369584"/>
              <a:gd name="connsiteX106" fmla="*/ 2164996 w 5422762"/>
              <a:gd name="connsiteY106" fmla="*/ 4335718 h 4369584"/>
              <a:gd name="connsiteX107" fmla="*/ 2131129 w 5422762"/>
              <a:gd name="connsiteY107" fmla="*/ 4347006 h 4369584"/>
              <a:gd name="connsiteX108" fmla="*/ 1961796 w 5422762"/>
              <a:gd name="connsiteY108" fmla="*/ 4369584 h 4369584"/>
              <a:gd name="connsiteX109" fmla="*/ 1476373 w 5422762"/>
              <a:gd name="connsiteY109" fmla="*/ 4358295 h 4369584"/>
              <a:gd name="connsiteX110" fmla="*/ 990951 w 5422762"/>
              <a:gd name="connsiteY110" fmla="*/ 4335718 h 4369584"/>
              <a:gd name="connsiteX111" fmla="*/ 934507 w 5422762"/>
              <a:gd name="connsiteY111" fmla="*/ 4324429 h 4369584"/>
              <a:gd name="connsiteX112" fmla="*/ 742596 w 5422762"/>
              <a:gd name="connsiteY112" fmla="*/ 4301851 h 4369584"/>
              <a:gd name="connsiteX113" fmla="*/ 663573 w 5422762"/>
              <a:gd name="connsiteY113" fmla="*/ 4256695 h 4369584"/>
              <a:gd name="connsiteX114" fmla="*/ 607129 w 5422762"/>
              <a:gd name="connsiteY114" fmla="*/ 4245406 h 4369584"/>
              <a:gd name="connsiteX115" fmla="*/ 539396 w 5422762"/>
              <a:gd name="connsiteY115" fmla="*/ 4200251 h 4369584"/>
              <a:gd name="connsiteX116" fmla="*/ 505529 w 5422762"/>
              <a:gd name="connsiteY116" fmla="*/ 4177673 h 4369584"/>
              <a:gd name="connsiteX117" fmla="*/ 437796 w 5422762"/>
              <a:gd name="connsiteY117" fmla="*/ 4121229 h 4369584"/>
              <a:gd name="connsiteX118" fmla="*/ 403929 w 5422762"/>
              <a:gd name="connsiteY118" fmla="*/ 4087362 h 4369584"/>
              <a:gd name="connsiteX119" fmla="*/ 347484 w 5422762"/>
              <a:gd name="connsiteY119" fmla="*/ 4053495 h 4369584"/>
              <a:gd name="connsiteX120" fmla="*/ 257173 w 5422762"/>
              <a:gd name="connsiteY120" fmla="*/ 3985762 h 4369584"/>
              <a:gd name="connsiteX121" fmla="*/ 189440 w 5422762"/>
              <a:gd name="connsiteY121" fmla="*/ 3884162 h 4369584"/>
              <a:gd name="connsiteX122" fmla="*/ 166862 w 5422762"/>
              <a:gd name="connsiteY122" fmla="*/ 3850295 h 4369584"/>
              <a:gd name="connsiteX123" fmla="*/ 132996 w 5422762"/>
              <a:gd name="connsiteY123" fmla="*/ 3816429 h 4369584"/>
              <a:gd name="connsiteX124" fmla="*/ 110418 w 5422762"/>
              <a:gd name="connsiteY124" fmla="*/ 3782562 h 4369584"/>
              <a:gd name="connsiteX125" fmla="*/ 76551 w 5422762"/>
              <a:gd name="connsiteY125" fmla="*/ 3737406 h 4369584"/>
              <a:gd name="connsiteX126" fmla="*/ 42684 w 5422762"/>
              <a:gd name="connsiteY126" fmla="*/ 3635806 h 4369584"/>
              <a:gd name="connsiteX127" fmla="*/ 31396 w 5422762"/>
              <a:gd name="connsiteY127" fmla="*/ 3601940 h 4369584"/>
              <a:gd name="connsiteX128" fmla="*/ 8818 w 5422762"/>
              <a:gd name="connsiteY128" fmla="*/ 3556784 h 4369584"/>
              <a:gd name="connsiteX129" fmla="*/ 31396 w 5422762"/>
              <a:gd name="connsiteY129" fmla="*/ 3172962 h 4369584"/>
              <a:gd name="connsiteX130" fmla="*/ 42684 w 5422762"/>
              <a:gd name="connsiteY130" fmla="*/ 3139095 h 4369584"/>
              <a:gd name="connsiteX131" fmla="*/ 65262 w 5422762"/>
              <a:gd name="connsiteY131" fmla="*/ 3105229 h 4369584"/>
              <a:gd name="connsiteX132" fmla="*/ 76551 w 5422762"/>
              <a:gd name="connsiteY132" fmla="*/ 3071362 h 4369584"/>
              <a:gd name="connsiteX133" fmla="*/ 110418 w 5422762"/>
              <a:gd name="connsiteY133" fmla="*/ 3037495 h 4369584"/>
              <a:gd name="connsiteX134" fmla="*/ 144284 w 5422762"/>
              <a:gd name="connsiteY134" fmla="*/ 3014918 h 4369584"/>
              <a:gd name="connsiteX135" fmla="*/ 324907 w 5422762"/>
              <a:gd name="connsiteY135" fmla="*/ 2992340 h 4369584"/>
              <a:gd name="connsiteX136" fmla="*/ 392640 w 5422762"/>
              <a:gd name="connsiteY136" fmla="*/ 2981051 h 4369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5422762" h="4369584">
                <a:moveTo>
                  <a:pt x="291040" y="2958473"/>
                </a:moveTo>
                <a:lnTo>
                  <a:pt x="731307" y="2947184"/>
                </a:lnTo>
                <a:cubicBezTo>
                  <a:pt x="746638" y="2946532"/>
                  <a:pt x="880504" y="2927962"/>
                  <a:pt x="900640" y="2924606"/>
                </a:cubicBezTo>
                <a:cubicBezTo>
                  <a:pt x="919566" y="2921452"/>
                  <a:pt x="937969" y="2914980"/>
                  <a:pt x="957084" y="2913318"/>
                </a:cubicBezTo>
                <a:cubicBezTo>
                  <a:pt x="1024667" y="2907441"/>
                  <a:pt x="1092551" y="2905792"/>
                  <a:pt x="1160284" y="2902029"/>
                </a:cubicBezTo>
                <a:cubicBezTo>
                  <a:pt x="1182862" y="2894503"/>
                  <a:pt x="1205652" y="2887584"/>
                  <a:pt x="1228018" y="2879451"/>
                </a:cubicBezTo>
                <a:cubicBezTo>
                  <a:pt x="1272351" y="2863330"/>
                  <a:pt x="1285106" y="2852432"/>
                  <a:pt x="1329618" y="2845584"/>
                </a:cubicBezTo>
                <a:cubicBezTo>
                  <a:pt x="1363297" y="2840403"/>
                  <a:pt x="1397283" y="2837380"/>
                  <a:pt x="1431218" y="2834295"/>
                </a:cubicBezTo>
                <a:cubicBezTo>
                  <a:pt x="1536283" y="2824744"/>
                  <a:pt x="1654220" y="2818241"/>
                  <a:pt x="1758596" y="2811718"/>
                </a:cubicBezTo>
                <a:cubicBezTo>
                  <a:pt x="1908210" y="2786782"/>
                  <a:pt x="1778605" y="2805716"/>
                  <a:pt x="2052107" y="2789140"/>
                </a:cubicBezTo>
                <a:cubicBezTo>
                  <a:pt x="2101080" y="2786172"/>
                  <a:pt x="2149944" y="2781614"/>
                  <a:pt x="2198862" y="2777851"/>
                </a:cubicBezTo>
                <a:cubicBezTo>
                  <a:pt x="2221440" y="2774088"/>
                  <a:pt x="2243937" y="2769799"/>
                  <a:pt x="2266596" y="2766562"/>
                </a:cubicBezTo>
                <a:cubicBezTo>
                  <a:pt x="2301648" y="2761555"/>
                  <a:pt x="2374148" y="2755745"/>
                  <a:pt x="2413351" y="2743984"/>
                </a:cubicBezTo>
                <a:cubicBezTo>
                  <a:pt x="2432761" y="2738161"/>
                  <a:pt x="2450571" y="2727814"/>
                  <a:pt x="2469796" y="2721406"/>
                </a:cubicBezTo>
                <a:cubicBezTo>
                  <a:pt x="2518674" y="2705113"/>
                  <a:pt x="2563958" y="2704673"/>
                  <a:pt x="2616551" y="2698829"/>
                </a:cubicBezTo>
                <a:cubicBezTo>
                  <a:pt x="2635366" y="2691303"/>
                  <a:pt x="2653952" y="2683176"/>
                  <a:pt x="2672996" y="2676251"/>
                </a:cubicBezTo>
                <a:cubicBezTo>
                  <a:pt x="2695362" y="2668118"/>
                  <a:pt x="2719443" y="2664316"/>
                  <a:pt x="2740729" y="2653673"/>
                </a:cubicBezTo>
                <a:cubicBezTo>
                  <a:pt x="2763307" y="2642384"/>
                  <a:pt x="2786396" y="2632065"/>
                  <a:pt x="2808462" y="2619806"/>
                </a:cubicBezTo>
                <a:cubicBezTo>
                  <a:pt x="2874110" y="2583335"/>
                  <a:pt x="2810268" y="2607916"/>
                  <a:pt x="2876196" y="2585940"/>
                </a:cubicBezTo>
                <a:cubicBezTo>
                  <a:pt x="2887485" y="2578414"/>
                  <a:pt x="2900468" y="2572956"/>
                  <a:pt x="2910062" y="2563362"/>
                </a:cubicBezTo>
                <a:cubicBezTo>
                  <a:pt x="2919656" y="2553768"/>
                  <a:pt x="2921525" y="2537276"/>
                  <a:pt x="2932640" y="2529495"/>
                </a:cubicBezTo>
                <a:cubicBezTo>
                  <a:pt x="2960854" y="2509746"/>
                  <a:pt x="3040002" y="2476087"/>
                  <a:pt x="3079396" y="2461762"/>
                </a:cubicBezTo>
                <a:cubicBezTo>
                  <a:pt x="3101762" y="2453629"/>
                  <a:pt x="3127327" y="2452385"/>
                  <a:pt x="3147129" y="2439184"/>
                </a:cubicBezTo>
                <a:lnTo>
                  <a:pt x="3214862" y="2394029"/>
                </a:lnTo>
                <a:cubicBezTo>
                  <a:pt x="3246958" y="2345885"/>
                  <a:pt x="3261771" y="2329733"/>
                  <a:pt x="3282596" y="2281140"/>
                </a:cubicBezTo>
                <a:cubicBezTo>
                  <a:pt x="3287283" y="2270203"/>
                  <a:pt x="3290121" y="2258562"/>
                  <a:pt x="3293884" y="2247273"/>
                </a:cubicBezTo>
                <a:cubicBezTo>
                  <a:pt x="3290121" y="2205880"/>
                  <a:pt x="3288089" y="2164294"/>
                  <a:pt x="3282596" y="2123095"/>
                </a:cubicBezTo>
                <a:cubicBezTo>
                  <a:pt x="3280546" y="2107716"/>
                  <a:pt x="3272412" y="2093415"/>
                  <a:pt x="3271307" y="2077940"/>
                </a:cubicBezTo>
                <a:cubicBezTo>
                  <a:pt x="3264867" y="1987780"/>
                  <a:pt x="3263781" y="1897317"/>
                  <a:pt x="3260018" y="1807006"/>
                </a:cubicBezTo>
                <a:cubicBezTo>
                  <a:pt x="3256255" y="1577465"/>
                  <a:pt x="3255789" y="1347847"/>
                  <a:pt x="3248729" y="1118384"/>
                </a:cubicBezTo>
                <a:cubicBezTo>
                  <a:pt x="3248252" y="1102876"/>
                  <a:pt x="3240483" y="1088443"/>
                  <a:pt x="3237440" y="1073229"/>
                </a:cubicBezTo>
                <a:cubicBezTo>
                  <a:pt x="3232951" y="1050784"/>
                  <a:pt x="3230369" y="1027992"/>
                  <a:pt x="3226151" y="1005495"/>
                </a:cubicBezTo>
                <a:cubicBezTo>
                  <a:pt x="3204798" y="891614"/>
                  <a:pt x="3214605" y="925701"/>
                  <a:pt x="3192284" y="858740"/>
                </a:cubicBezTo>
                <a:cubicBezTo>
                  <a:pt x="3188521" y="685644"/>
                  <a:pt x="3180996" y="512588"/>
                  <a:pt x="3180996" y="339451"/>
                </a:cubicBezTo>
                <a:cubicBezTo>
                  <a:pt x="3180996" y="295612"/>
                  <a:pt x="3189029" y="251439"/>
                  <a:pt x="3214862" y="215273"/>
                </a:cubicBezTo>
                <a:cubicBezTo>
                  <a:pt x="3224142" y="202282"/>
                  <a:pt x="3238339" y="193528"/>
                  <a:pt x="3248729" y="181406"/>
                </a:cubicBezTo>
                <a:cubicBezTo>
                  <a:pt x="3260974" y="167121"/>
                  <a:pt x="3268142" y="148296"/>
                  <a:pt x="3282596" y="136251"/>
                </a:cubicBezTo>
                <a:cubicBezTo>
                  <a:pt x="3291737" y="128633"/>
                  <a:pt x="3304867" y="127638"/>
                  <a:pt x="3316462" y="124962"/>
                </a:cubicBezTo>
                <a:cubicBezTo>
                  <a:pt x="3423758" y="100201"/>
                  <a:pt x="3471483" y="96365"/>
                  <a:pt x="3587396" y="79806"/>
                </a:cubicBezTo>
                <a:cubicBezTo>
                  <a:pt x="3670155" y="38427"/>
                  <a:pt x="3623655" y="54689"/>
                  <a:pt x="3768018" y="45940"/>
                </a:cubicBezTo>
                <a:cubicBezTo>
                  <a:pt x="3846985" y="41154"/>
                  <a:pt x="3926062" y="38414"/>
                  <a:pt x="4005084" y="34651"/>
                </a:cubicBezTo>
                <a:cubicBezTo>
                  <a:pt x="4031425" y="30888"/>
                  <a:pt x="4057558" y="25132"/>
                  <a:pt x="4084107" y="23362"/>
                </a:cubicBezTo>
                <a:cubicBezTo>
                  <a:pt x="4434532" y="0"/>
                  <a:pt x="4468768" y="17074"/>
                  <a:pt x="4908196" y="34651"/>
                </a:cubicBezTo>
                <a:cubicBezTo>
                  <a:pt x="4919485" y="42177"/>
                  <a:pt x="4929664" y="51719"/>
                  <a:pt x="4942062" y="57229"/>
                </a:cubicBezTo>
                <a:cubicBezTo>
                  <a:pt x="5081014" y="118985"/>
                  <a:pt x="4949875" y="51691"/>
                  <a:pt x="5054951" y="91095"/>
                </a:cubicBezTo>
                <a:cubicBezTo>
                  <a:pt x="5070708" y="97004"/>
                  <a:pt x="5084482" y="107423"/>
                  <a:pt x="5100107" y="113673"/>
                </a:cubicBezTo>
                <a:cubicBezTo>
                  <a:pt x="5122204" y="122512"/>
                  <a:pt x="5167840" y="136251"/>
                  <a:pt x="5167840" y="136251"/>
                </a:cubicBezTo>
                <a:cubicBezTo>
                  <a:pt x="5191557" y="154039"/>
                  <a:pt x="5228720" y="178585"/>
                  <a:pt x="5246862" y="203984"/>
                </a:cubicBezTo>
                <a:cubicBezTo>
                  <a:pt x="5256643" y="217678"/>
                  <a:pt x="5260782" y="234710"/>
                  <a:pt x="5269440" y="249140"/>
                </a:cubicBezTo>
                <a:cubicBezTo>
                  <a:pt x="5283401" y="272408"/>
                  <a:pt x="5299544" y="294295"/>
                  <a:pt x="5314596" y="316873"/>
                </a:cubicBezTo>
                <a:cubicBezTo>
                  <a:pt x="5347621" y="366411"/>
                  <a:pt x="5329016" y="339864"/>
                  <a:pt x="5371040" y="395895"/>
                </a:cubicBezTo>
                <a:cubicBezTo>
                  <a:pt x="5374803" y="407184"/>
                  <a:pt x="5379443" y="418218"/>
                  <a:pt x="5382329" y="429762"/>
                </a:cubicBezTo>
                <a:cubicBezTo>
                  <a:pt x="5422762" y="591490"/>
                  <a:pt x="5402183" y="837383"/>
                  <a:pt x="5404907" y="949051"/>
                </a:cubicBezTo>
                <a:cubicBezTo>
                  <a:pt x="5398669" y="1086282"/>
                  <a:pt x="5397641" y="1191434"/>
                  <a:pt x="5382329" y="1321584"/>
                </a:cubicBezTo>
                <a:cubicBezTo>
                  <a:pt x="5379655" y="1344317"/>
                  <a:pt x="5374521" y="1366695"/>
                  <a:pt x="5371040" y="1389318"/>
                </a:cubicBezTo>
                <a:cubicBezTo>
                  <a:pt x="5366539" y="1418577"/>
                  <a:pt x="5355502" y="1504394"/>
                  <a:pt x="5348462" y="1536073"/>
                </a:cubicBezTo>
                <a:cubicBezTo>
                  <a:pt x="5345881" y="1547689"/>
                  <a:pt x="5340059" y="1558396"/>
                  <a:pt x="5337173" y="1569940"/>
                </a:cubicBezTo>
                <a:cubicBezTo>
                  <a:pt x="5332519" y="1588554"/>
                  <a:pt x="5330046" y="1607654"/>
                  <a:pt x="5325884" y="1626384"/>
                </a:cubicBezTo>
                <a:cubicBezTo>
                  <a:pt x="5322518" y="1641530"/>
                  <a:pt x="5318359" y="1656488"/>
                  <a:pt x="5314596" y="1671540"/>
                </a:cubicBezTo>
                <a:cubicBezTo>
                  <a:pt x="5310833" y="1705407"/>
                  <a:pt x="5308909" y="1739529"/>
                  <a:pt x="5303307" y="1773140"/>
                </a:cubicBezTo>
                <a:cubicBezTo>
                  <a:pt x="5301351" y="1784877"/>
                  <a:pt x="5295149" y="1795526"/>
                  <a:pt x="5292018" y="1807006"/>
                </a:cubicBezTo>
                <a:cubicBezTo>
                  <a:pt x="5283853" y="1836943"/>
                  <a:pt x="5279253" y="1867880"/>
                  <a:pt x="5269440" y="1897318"/>
                </a:cubicBezTo>
                <a:cubicBezTo>
                  <a:pt x="5265677" y="1908607"/>
                  <a:pt x="5260827" y="1919589"/>
                  <a:pt x="5258151" y="1931184"/>
                </a:cubicBezTo>
                <a:cubicBezTo>
                  <a:pt x="5249522" y="1968576"/>
                  <a:pt x="5242242" y="2006282"/>
                  <a:pt x="5235573" y="2044073"/>
                </a:cubicBezTo>
                <a:cubicBezTo>
                  <a:pt x="5225972" y="2098479"/>
                  <a:pt x="5220768" y="2159002"/>
                  <a:pt x="5212996" y="2213406"/>
                </a:cubicBezTo>
                <a:cubicBezTo>
                  <a:pt x="5209759" y="2236065"/>
                  <a:pt x="5204800" y="2258460"/>
                  <a:pt x="5201707" y="2281140"/>
                </a:cubicBezTo>
                <a:cubicBezTo>
                  <a:pt x="5193509" y="2341259"/>
                  <a:pt x="5189104" y="2401912"/>
                  <a:pt x="5179129" y="2461762"/>
                </a:cubicBezTo>
                <a:cubicBezTo>
                  <a:pt x="5174028" y="2492370"/>
                  <a:pt x="5163053" y="2521732"/>
                  <a:pt x="5156551" y="2552073"/>
                </a:cubicBezTo>
                <a:cubicBezTo>
                  <a:pt x="5151755" y="2574454"/>
                  <a:pt x="5151993" y="2597929"/>
                  <a:pt x="5145262" y="2619806"/>
                </a:cubicBezTo>
                <a:cubicBezTo>
                  <a:pt x="5121825" y="2695978"/>
                  <a:pt x="5101923" y="2706485"/>
                  <a:pt x="5066240" y="2777851"/>
                </a:cubicBezTo>
                <a:cubicBezTo>
                  <a:pt x="5047837" y="2814658"/>
                  <a:pt x="5056669" y="2836094"/>
                  <a:pt x="5043662" y="2879451"/>
                </a:cubicBezTo>
                <a:cubicBezTo>
                  <a:pt x="5038826" y="2895570"/>
                  <a:pt x="5028610" y="2909554"/>
                  <a:pt x="5021084" y="2924606"/>
                </a:cubicBezTo>
                <a:cubicBezTo>
                  <a:pt x="5017321" y="2943421"/>
                  <a:pt x="5016533" y="2963085"/>
                  <a:pt x="5009796" y="2981051"/>
                </a:cubicBezTo>
                <a:cubicBezTo>
                  <a:pt x="5005032" y="2993755"/>
                  <a:pt x="4993286" y="3002783"/>
                  <a:pt x="4987218" y="3014918"/>
                </a:cubicBezTo>
                <a:cubicBezTo>
                  <a:pt x="4974402" y="3040550"/>
                  <a:pt x="4963639" y="3067192"/>
                  <a:pt x="4953351" y="3093940"/>
                </a:cubicBezTo>
                <a:cubicBezTo>
                  <a:pt x="4915814" y="3191535"/>
                  <a:pt x="4952174" y="3133137"/>
                  <a:pt x="4896907" y="3206829"/>
                </a:cubicBezTo>
                <a:cubicBezTo>
                  <a:pt x="4893144" y="3218118"/>
                  <a:pt x="4891522" y="3230364"/>
                  <a:pt x="4885618" y="3240695"/>
                </a:cubicBezTo>
                <a:cubicBezTo>
                  <a:pt x="4876283" y="3257031"/>
                  <a:pt x="4862541" y="3270437"/>
                  <a:pt x="4851751" y="3285851"/>
                </a:cubicBezTo>
                <a:cubicBezTo>
                  <a:pt x="4836190" y="3308081"/>
                  <a:pt x="4819774" y="3329864"/>
                  <a:pt x="4806596" y="3353584"/>
                </a:cubicBezTo>
                <a:cubicBezTo>
                  <a:pt x="4800817" y="3363986"/>
                  <a:pt x="4801614" y="3377360"/>
                  <a:pt x="4795307" y="3387451"/>
                </a:cubicBezTo>
                <a:cubicBezTo>
                  <a:pt x="4782537" y="3407883"/>
                  <a:pt x="4764156" y="3424288"/>
                  <a:pt x="4750151" y="3443895"/>
                </a:cubicBezTo>
                <a:cubicBezTo>
                  <a:pt x="4726493" y="3477016"/>
                  <a:pt x="4708192" y="3513993"/>
                  <a:pt x="4682418" y="3545495"/>
                </a:cubicBezTo>
                <a:cubicBezTo>
                  <a:pt x="4673826" y="3555996"/>
                  <a:pt x="4658762" y="3559139"/>
                  <a:pt x="4648551" y="3568073"/>
                </a:cubicBezTo>
                <a:cubicBezTo>
                  <a:pt x="4628526" y="3585595"/>
                  <a:pt x="4611885" y="3606718"/>
                  <a:pt x="4592107" y="3624518"/>
                </a:cubicBezTo>
                <a:cubicBezTo>
                  <a:pt x="4574198" y="3640637"/>
                  <a:pt x="4553240" y="3653194"/>
                  <a:pt x="4535662" y="3669673"/>
                </a:cubicBezTo>
                <a:cubicBezTo>
                  <a:pt x="4492956" y="3709709"/>
                  <a:pt x="4443954" y="3745144"/>
                  <a:pt x="4411484" y="3793851"/>
                </a:cubicBezTo>
                <a:cubicBezTo>
                  <a:pt x="4403958" y="3805140"/>
                  <a:pt x="4399208" y="3818888"/>
                  <a:pt x="4388907" y="3827718"/>
                </a:cubicBezTo>
                <a:cubicBezTo>
                  <a:pt x="4372248" y="3841997"/>
                  <a:pt x="4350719" y="3849413"/>
                  <a:pt x="4332462" y="3861584"/>
                </a:cubicBezTo>
                <a:cubicBezTo>
                  <a:pt x="4282957" y="3894587"/>
                  <a:pt x="4244049" y="3951516"/>
                  <a:pt x="4185707" y="3963184"/>
                </a:cubicBezTo>
                <a:lnTo>
                  <a:pt x="4129262" y="3974473"/>
                </a:lnTo>
                <a:cubicBezTo>
                  <a:pt x="4106742" y="3978568"/>
                  <a:pt x="4083832" y="3980615"/>
                  <a:pt x="4061529" y="3985762"/>
                </a:cubicBezTo>
                <a:cubicBezTo>
                  <a:pt x="4034836" y="3991922"/>
                  <a:pt x="4008496" y="3999677"/>
                  <a:pt x="3982507" y="4008340"/>
                </a:cubicBezTo>
                <a:cubicBezTo>
                  <a:pt x="3897607" y="4036640"/>
                  <a:pt x="3950437" y="4026406"/>
                  <a:pt x="3858329" y="4064784"/>
                </a:cubicBezTo>
                <a:cubicBezTo>
                  <a:pt x="3789388" y="4093509"/>
                  <a:pt x="3779061" y="4088804"/>
                  <a:pt x="3700284" y="4098651"/>
                </a:cubicBezTo>
                <a:cubicBezTo>
                  <a:pt x="3680475" y="4105254"/>
                  <a:pt x="3640442" y="4119561"/>
                  <a:pt x="3621262" y="4121229"/>
                </a:cubicBezTo>
                <a:cubicBezTo>
                  <a:pt x="3549936" y="4127431"/>
                  <a:pt x="3478269" y="4128755"/>
                  <a:pt x="3406773" y="4132518"/>
                </a:cubicBezTo>
                <a:cubicBezTo>
                  <a:pt x="3391721" y="4136281"/>
                  <a:pt x="3376883" y="4141031"/>
                  <a:pt x="3361618" y="4143806"/>
                </a:cubicBezTo>
                <a:cubicBezTo>
                  <a:pt x="3313880" y="4152485"/>
                  <a:pt x="3225779" y="4161670"/>
                  <a:pt x="3180996" y="4166384"/>
                </a:cubicBezTo>
                <a:cubicBezTo>
                  <a:pt x="3143386" y="4170343"/>
                  <a:pt x="3105506" y="4172063"/>
                  <a:pt x="3068107" y="4177673"/>
                </a:cubicBezTo>
                <a:cubicBezTo>
                  <a:pt x="2777408" y="4221278"/>
                  <a:pt x="3203190" y="4189470"/>
                  <a:pt x="2695573" y="4211540"/>
                </a:cubicBezTo>
                <a:cubicBezTo>
                  <a:pt x="2652404" y="4220174"/>
                  <a:pt x="2585575" y="4231679"/>
                  <a:pt x="2537529" y="4245406"/>
                </a:cubicBezTo>
                <a:cubicBezTo>
                  <a:pt x="2526087" y="4248675"/>
                  <a:pt x="2515142" y="4253564"/>
                  <a:pt x="2503662" y="4256695"/>
                </a:cubicBezTo>
                <a:cubicBezTo>
                  <a:pt x="2473725" y="4264860"/>
                  <a:pt x="2442789" y="4269460"/>
                  <a:pt x="2413351" y="4279273"/>
                </a:cubicBezTo>
                <a:cubicBezTo>
                  <a:pt x="2402062" y="4283036"/>
                  <a:pt x="2391079" y="4287886"/>
                  <a:pt x="2379484" y="4290562"/>
                </a:cubicBezTo>
                <a:cubicBezTo>
                  <a:pt x="2342092" y="4299191"/>
                  <a:pt x="2303825" y="4303833"/>
                  <a:pt x="2266596" y="4313140"/>
                </a:cubicBezTo>
                <a:cubicBezTo>
                  <a:pt x="2251544" y="4316903"/>
                  <a:pt x="2236586" y="4321063"/>
                  <a:pt x="2221440" y="4324429"/>
                </a:cubicBezTo>
                <a:cubicBezTo>
                  <a:pt x="2202710" y="4328591"/>
                  <a:pt x="2183610" y="4331065"/>
                  <a:pt x="2164996" y="4335718"/>
                </a:cubicBezTo>
                <a:cubicBezTo>
                  <a:pt x="2153452" y="4338604"/>
                  <a:pt x="2142797" y="4344672"/>
                  <a:pt x="2131129" y="4347006"/>
                </a:cubicBezTo>
                <a:cubicBezTo>
                  <a:pt x="2105160" y="4352200"/>
                  <a:pt x="1983777" y="4366836"/>
                  <a:pt x="1961796" y="4369584"/>
                </a:cubicBezTo>
                <a:lnTo>
                  <a:pt x="1476373" y="4358295"/>
                </a:lnTo>
                <a:cubicBezTo>
                  <a:pt x="1117854" y="4348605"/>
                  <a:pt x="1228469" y="4355510"/>
                  <a:pt x="990951" y="4335718"/>
                </a:cubicBezTo>
                <a:cubicBezTo>
                  <a:pt x="972136" y="4331955"/>
                  <a:pt x="953577" y="4326548"/>
                  <a:pt x="934507" y="4324429"/>
                </a:cubicBezTo>
                <a:cubicBezTo>
                  <a:pt x="732350" y="4301967"/>
                  <a:pt x="847977" y="4328197"/>
                  <a:pt x="742596" y="4301851"/>
                </a:cubicBezTo>
                <a:cubicBezTo>
                  <a:pt x="716255" y="4286799"/>
                  <a:pt x="691578" y="4268364"/>
                  <a:pt x="663573" y="4256695"/>
                </a:cubicBezTo>
                <a:cubicBezTo>
                  <a:pt x="645862" y="4249315"/>
                  <a:pt x="624596" y="4253346"/>
                  <a:pt x="607129" y="4245406"/>
                </a:cubicBezTo>
                <a:cubicBezTo>
                  <a:pt x="582426" y="4234178"/>
                  <a:pt x="561974" y="4215303"/>
                  <a:pt x="539396" y="4200251"/>
                </a:cubicBezTo>
                <a:cubicBezTo>
                  <a:pt x="528107" y="4192725"/>
                  <a:pt x="515123" y="4187267"/>
                  <a:pt x="505529" y="4177673"/>
                </a:cubicBezTo>
                <a:cubicBezTo>
                  <a:pt x="406584" y="4078728"/>
                  <a:pt x="532097" y="4199813"/>
                  <a:pt x="437796" y="4121229"/>
                </a:cubicBezTo>
                <a:cubicBezTo>
                  <a:pt x="425531" y="4111008"/>
                  <a:pt x="416701" y="4096941"/>
                  <a:pt x="403929" y="4087362"/>
                </a:cubicBezTo>
                <a:cubicBezTo>
                  <a:pt x="386376" y="4074197"/>
                  <a:pt x="365038" y="4066660"/>
                  <a:pt x="347484" y="4053495"/>
                </a:cubicBezTo>
                <a:cubicBezTo>
                  <a:pt x="215798" y="3954731"/>
                  <a:pt x="440428" y="4095715"/>
                  <a:pt x="257173" y="3985762"/>
                </a:cubicBezTo>
                <a:lnTo>
                  <a:pt x="189440" y="3884162"/>
                </a:lnTo>
                <a:cubicBezTo>
                  <a:pt x="181914" y="3872873"/>
                  <a:pt x="176456" y="3859889"/>
                  <a:pt x="166862" y="3850295"/>
                </a:cubicBezTo>
                <a:cubicBezTo>
                  <a:pt x="155573" y="3839006"/>
                  <a:pt x="143216" y="3828693"/>
                  <a:pt x="132996" y="3816429"/>
                </a:cubicBezTo>
                <a:cubicBezTo>
                  <a:pt x="124310" y="3806006"/>
                  <a:pt x="118304" y="3793602"/>
                  <a:pt x="110418" y="3782562"/>
                </a:cubicBezTo>
                <a:cubicBezTo>
                  <a:pt x="99482" y="3767252"/>
                  <a:pt x="87840" y="3752458"/>
                  <a:pt x="76551" y="3737406"/>
                </a:cubicBezTo>
                <a:lnTo>
                  <a:pt x="42684" y="3635806"/>
                </a:lnTo>
                <a:cubicBezTo>
                  <a:pt x="38921" y="3624517"/>
                  <a:pt x="36717" y="3612583"/>
                  <a:pt x="31396" y="3601940"/>
                </a:cubicBezTo>
                <a:lnTo>
                  <a:pt x="8818" y="3556784"/>
                </a:lnTo>
                <a:cubicBezTo>
                  <a:pt x="13325" y="3426070"/>
                  <a:pt x="0" y="3298549"/>
                  <a:pt x="31396" y="3172962"/>
                </a:cubicBezTo>
                <a:cubicBezTo>
                  <a:pt x="34282" y="3161418"/>
                  <a:pt x="37362" y="3149738"/>
                  <a:pt x="42684" y="3139095"/>
                </a:cubicBezTo>
                <a:cubicBezTo>
                  <a:pt x="48751" y="3126960"/>
                  <a:pt x="57736" y="3116518"/>
                  <a:pt x="65262" y="3105229"/>
                </a:cubicBezTo>
                <a:cubicBezTo>
                  <a:pt x="69025" y="3093940"/>
                  <a:pt x="69950" y="3081263"/>
                  <a:pt x="76551" y="3071362"/>
                </a:cubicBezTo>
                <a:cubicBezTo>
                  <a:pt x="85407" y="3058078"/>
                  <a:pt x="98153" y="3047716"/>
                  <a:pt x="110418" y="3037495"/>
                </a:cubicBezTo>
                <a:cubicBezTo>
                  <a:pt x="120841" y="3028809"/>
                  <a:pt x="132149" y="3020985"/>
                  <a:pt x="144284" y="3014918"/>
                </a:cubicBezTo>
                <a:cubicBezTo>
                  <a:pt x="193020" y="2990551"/>
                  <a:pt x="296892" y="2994495"/>
                  <a:pt x="324907" y="2992340"/>
                </a:cubicBezTo>
                <a:cubicBezTo>
                  <a:pt x="369483" y="2977481"/>
                  <a:pt x="346874" y="2981051"/>
                  <a:pt x="392640" y="2981051"/>
                </a:cubicBezTo>
              </a:path>
            </a:pathLst>
          </a:custGeom>
          <a:ln w="5715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defTabSz="457200">
              <a:defRPr/>
            </a:pPr>
            <a:endParaRPr lang="en-US">
              <a:solidFill>
                <a:prstClr val="black"/>
              </a:solidFill>
            </a:endParaRPr>
          </a:p>
        </p:txBody>
      </p:sp>
      <p:graphicFrame>
        <p:nvGraphicFramePr>
          <p:cNvPr id="26" name="Object 25"/>
          <p:cNvGraphicFramePr>
            <a:graphicFrameLocks noChangeAspect="1"/>
          </p:cNvGraphicFramePr>
          <p:nvPr>
            <p:extLst/>
          </p:nvPr>
        </p:nvGraphicFramePr>
        <p:xfrm>
          <a:off x="6351" y="4763"/>
          <a:ext cx="470168" cy="752268"/>
        </p:xfrm>
        <a:graphic>
          <a:graphicData uri="http://schemas.openxmlformats.org/presentationml/2006/ole">
            <mc:AlternateContent xmlns:mc="http://schemas.openxmlformats.org/markup-compatibility/2006">
              <mc:Choice xmlns:v="urn:schemas-microsoft-com:vml" Requires="v">
                <p:oleObj spid="_x0000_s167962" name="Bitmap Image" r:id="rId3" imgW="743054" imgH="847843" progId="Paint.Picture">
                  <p:embed/>
                </p:oleObj>
              </mc:Choice>
              <mc:Fallback>
                <p:oleObj name="Bitmap Image" r:id="rId3" imgW="743054" imgH="8478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1" y="4763"/>
                        <a:ext cx="470168" cy="752268"/>
                      </a:xfrm>
                      <a:prstGeom prst="rect">
                        <a:avLst/>
                      </a:prstGeom>
                      <a:noFill/>
                    </p:spPr>
                  </p:pic>
                </p:oleObj>
              </mc:Fallback>
            </mc:AlternateContent>
          </a:graphicData>
        </a:graphic>
      </p:graphicFrame>
      <p:pic>
        <p:nvPicPr>
          <p:cNvPr id="27" name="Picture 26" descr="RTI LOGO RAC copy"/>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8790" y="-1279"/>
            <a:ext cx="676275" cy="685800"/>
          </a:xfrm>
          <a:prstGeom prst="rect">
            <a:avLst/>
          </a:prstGeom>
          <a:noFill/>
          <a:ln>
            <a:noFill/>
          </a:ln>
        </p:spPr>
      </p:pic>
    </p:spTree>
    <p:extLst>
      <p:ext uri="{BB962C8B-B14F-4D97-AF65-F5344CB8AC3E}">
        <p14:creationId xmlns:p14="http://schemas.microsoft.com/office/powerpoint/2010/main" val="7839358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46CFF6F-D9AA-4BC0-911A-0A13567719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Frame</Template>
  <TotalTime>0</TotalTime>
  <Words>5273</Words>
  <Application>Microsoft Office PowerPoint</Application>
  <PresentationFormat>Widescreen</PresentationFormat>
  <Paragraphs>732</Paragraphs>
  <Slides>108</Slides>
  <Notes>2</Notes>
  <HiddenSlides>0</HiddenSlides>
  <MMClips>0</MMClips>
  <ScaleCrop>false</ScaleCrop>
  <HeadingPairs>
    <vt:vector size="10" baseType="variant">
      <vt:variant>
        <vt:lpstr>Fonts Used</vt:lpstr>
      </vt:variant>
      <vt:variant>
        <vt:i4>13</vt:i4>
      </vt:variant>
      <vt:variant>
        <vt:lpstr>Theme</vt:lpstr>
      </vt:variant>
      <vt:variant>
        <vt:i4>1</vt:i4>
      </vt:variant>
      <vt:variant>
        <vt:lpstr>Embedded OLE Servers</vt:lpstr>
      </vt:variant>
      <vt:variant>
        <vt:i4>6</vt:i4>
      </vt:variant>
      <vt:variant>
        <vt:lpstr>Slide Titles</vt:lpstr>
      </vt:variant>
      <vt:variant>
        <vt:i4>108</vt:i4>
      </vt:variant>
      <vt:variant>
        <vt:lpstr>Custom Shows</vt:lpstr>
      </vt:variant>
      <vt:variant>
        <vt:i4>8</vt:i4>
      </vt:variant>
    </vt:vector>
  </HeadingPairs>
  <TitlesOfParts>
    <vt:vector size="136" baseType="lpstr">
      <vt:lpstr>Arial</vt:lpstr>
      <vt:lpstr>Candara</vt:lpstr>
      <vt:lpstr>Century Gothic</vt:lpstr>
      <vt:lpstr>Comic Sans MS</vt:lpstr>
      <vt:lpstr>Corbel</vt:lpstr>
      <vt:lpstr>Impact</vt:lpstr>
      <vt:lpstr>Monotype Sorts</vt:lpstr>
      <vt:lpstr>Palatino Linotype</vt:lpstr>
      <vt:lpstr>Rupee Foradian</vt:lpstr>
      <vt:lpstr>Symbol</vt:lpstr>
      <vt:lpstr>Times New Roman</vt:lpstr>
      <vt:lpstr>Wingdings</vt:lpstr>
      <vt:lpstr>Wingdings 2</vt:lpstr>
      <vt:lpstr>Frame</vt:lpstr>
      <vt:lpstr>Bitmap Image</vt:lpstr>
      <vt:lpstr>Microsoft ClipArt Gallery</vt:lpstr>
      <vt:lpstr>Clip</vt:lpstr>
      <vt:lpstr>ClipArt</vt:lpstr>
      <vt:lpstr>Worksheet</vt:lpstr>
      <vt:lpstr>Chart</vt:lpstr>
      <vt:lpstr>Analytical Procedures in Audit</vt:lpstr>
      <vt:lpstr>Contents:</vt:lpstr>
      <vt:lpstr>Genesis</vt:lpstr>
      <vt:lpstr>Case for Analytical Procedures</vt:lpstr>
      <vt:lpstr>DEFINITION OF ANALYTICAL PROCEDURES</vt:lpstr>
      <vt:lpstr>PURPOSES OF ANALYTICAL PROCEDURES</vt:lpstr>
      <vt:lpstr>PURPOSES OF ANALYTICAL PROCEDURES</vt:lpstr>
      <vt:lpstr>USE OF SUBSTANTIVE ANALYTICAL PROCEDURES</vt:lpstr>
      <vt:lpstr>USE OF SUBSTANTIVE ANALYTICAL PROCEDURES contd……</vt:lpstr>
      <vt:lpstr>USE OF SUBSTANTIVE ANALYTICAL PROCEDURES contd……</vt:lpstr>
      <vt:lpstr>STEP 1:  Develop an independent expectation</vt:lpstr>
      <vt:lpstr>STEP 2:  Define a significant difference (or threshold)</vt:lpstr>
      <vt:lpstr>STEP 3: Compute difference</vt:lpstr>
      <vt:lpstr>STEP 4: Investigate significant differences and draw conclusions</vt:lpstr>
      <vt:lpstr>KEY FACTORS AFFECTING THE PRECISION OF ANALYTICAL PROCEDURES</vt:lpstr>
      <vt:lpstr>1 Disaggregation</vt:lpstr>
      <vt:lpstr>2  Data reliability</vt:lpstr>
      <vt:lpstr>3  Predictability</vt:lpstr>
      <vt:lpstr>4  Type of analytical procedures</vt:lpstr>
      <vt:lpstr>4  Type of analytical procedures contd……</vt:lpstr>
      <vt:lpstr>Summary</vt:lpstr>
      <vt:lpstr>Various Numerical Procedures</vt:lpstr>
      <vt:lpstr>Methods of Financial Statement Analysis</vt:lpstr>
      <vt:lpstr>Horizontal Analysis</vt:lpstr>
      <vt:lpstr>Vertical Analysis</vt:lpstr>
      <vt:lpstr>Common-Size Statements</vt:lpstr>
      <vt:lpstr>Trend Percentages</vt:lpstr>
      <vt:lpstr>Ratio Analysis</vt:lpstr>
      <vt:lpstr>Horizontal Analysis Example</vt:lpstr>
      <vt:lpstr>PowerPoint Presentation</vt:lpstr>
      <vt:lpstr>Horizontal Analysis Example</vt:lpstr>
      <vt:lpstr>Horizontal Analysis Example</vt:lpstr>
      <vt:lpstr>Horizontal Analysis Example</vt:lpstr>
      <vt:lpstr>Horizontal Analysis Example</vt:lpstr>
      <vt:lpstr>Horizontal Analysis Example</vt:lpstr>
      <vt:lpstr>Horizontal Analysis Example</vt:lpstr>
      <vt:lpstr>Horizontal Analysis Example</vt:lpstr>
      <vt:lpstr>PowerPoint Presentation</vt:lpstr>
      <vt:lpstr>Horizontal Analysis Example</vt:lpstr>
      <vt:lpstr>PowerPoint Presentation</vt:lpstr>
      <vt:lpstr>PowerPoint Presentation</vt:lpstr>
      <vt:lpstr>PowerPoint Presentation</vt:lpstr>
      <vt:lpstr>Vertical Analysis Example</vt:lpstr>
      <vt:lpstr>Vertical Analysis Example</vt:lpstr>
      <vt:lpstr>Vertical Analysis Example</vt:lpstr>
      <vt:lpstr>Vertical Analysis Example</vt:lpstr>
      <vt:lpstr>Trend Percentages Example</vt:lpstr>
      <vt:lpstr>Trend Percentages Example</vt:lpstr>
      <vt:lpstr>Trend Percentages Example</vt:lpstr>
      <vt:lpstr>Trend Percentages shown in the graph</vt:lpstr>
      <vt:lpstr>Ratios</vt:lpstr>
      <vt:lpstr>Categories of Ratios</vt:lpstr>
      <vt:lpstr>10 Ratios You Must Know</vt:lpstr>
      <vt:lpstr>10 Ratios You Must Know</vt:lpstr>
      <vt:lpstr>10 Ratios You Must Know</vt:lpstr>
      <vt:lpstr>10 Ratios You Must Know</vt:lpstr>
      <vt:lpstr>PowerPoint Presentation</vt:lpstr>
      <vt:lpstr>PowerPoint Presentation</vt:lpstr>
      <vt:lpstr>PowerPoint Presentation</vt:lpstr>
      <vt:lpstr>PowerPoint Presentation</vt:lpstr>
      <vt:lpstr>PowerPoint Presentation</vt:lpstr>
      <vt:lpstr>PowerPoint Presentation</vt:lpstr>
      <vt:lpstr>Working Capital*</vt:lpstr>
      <vt:lpstr>Current (Working Capital) Ratio</vt:lpstr>
      <vt:lpstr>Acid-Test (Quick) Ratio</vt:lpstr>
      <vt:lpstr>Acid-Test (Quick) Ratio</vt:lpstr>
      <vt:lpstr>Acid-Test (Quick) Ratio</vt:lpstr>
      <vt:lpstr>Accounts Receivable Turnover</vt:lpstr>
      <vt:lpstr>Number of Days’ Sales in Accounts Receivable</vt:lpstr>
      <vt:lpstr>Inventory Turnover</vt:lpstr>
      <vt:lpstr>Equity, or Long–Term Solvency Ratios</vt:lpstr>
      <vt:lpstr>PowerPoint Presentation</vt:lpstr>
      <vt:lpstr>Equity Ratio</vt:lpstr>
      <vt:lpstr>Net Income to Net Sales A/K/A Return on Sales or Profit Margin</vt:lpstr>
      <vt:lpstr>Return on Average Common Stockholders’ Equity (ROE)</vt:lpstr>
      <vt:lpstr>Earnings Per Share</vt:lpstr>
      <vt:lpstr>Price-Earnings Ratio A.K.A   P/E Multiple</vt:lpstr>
      <vt:lpstr>PowerPoint Presentation</vt:lpstr>
      <vt:lpstr>DuPont System For Financial Analysis</vt:lpstr>
      <vt:lpstr>First, This Thing Called Debt</vt:lpstr>
      <vt:lpstr>Anatomy of Returns</vt:lpstr>
      <vt:lpstr>Anatomy of Returns –  Case 1</vt:lpstr>
      <vt:lpstr>Anatomy of Returns –  Case 2</vt:lpstr>
      <vt:lpstr>Anatomy of Returns –  Case 2</vt:lpstr>
      <vt:lpstr>Anatomy of Returns –  Case 3</vt:lpstr>
      <vt:lpstr>Anatomy of Returns –  Case 3</vt:lpstr>
      <vt:lpstr>Anatomy of Returns –  Case 4</vt:lpstr>
      <vt:lpstr>Anatomy of Returns –  Case 4</vt:lpstr>
      <vt:lpstr>So, How Is Money Made?</vt:lpstr>
      <vt:lpstr>So, How Can I Analyze How I am Doing At Making Money, Or better yet how I might make more money?</vt:lpstr>
      <vt:lpstr>Introducing the DuPont System for Financial Analysis </vt:lpstr>
      <vt:lpstr>DuPont System</vt:lpstr>
      <vt:lpstr>DuPont System – What is It?</vt:lpstr>
      <vt:lpstr>DuPont System</vt:lpstr>
      <vt:lpstr>DuPont System Ratios</vt:lpstr>
      <vt:lpstr>Let’s Do The Math</vt:lpstr>
      <vt:lpstr>DuPont System</vt:lpstr>
      <vt:lpstr>PowerPoint Presentation</vt:lpstr>
      <vt:lpstr>DuPont System</vt:lpstr>
      <vt:lpstr>PowerPoint Presentation</vt:lpstr>
      <vt:lpstr>Net Firm Income From Operations (NFIFO)</vt:lpstr>
      <vt:lpstr>How to analyse and interpret </vt:lpstr>
      <vt:lpstr>How to analyse and interpret </vt:lpstr>
      <vt:lpstr>How to analyse and interpret </vt:lpstr>
      <vt:lpstr>Financial Diagnostics via DuPont.  Finding the Red Flags!</vt:lpstr>
      <vt:lpstr>PowerPoint Presentation</vt:lpstr>
      <vt:lpstr>Disclaimer</vt:lpstr>
      <vt:lpstr>PowerPoint Presentation</vt:lpstr>
      <vt:lpstr>General</vt:lpstr>
      <vt:lpstr>Practical whole</vt:lpstr>
      <vt:lpstr>Du pont</vt:lpstr>
      <vt:lpstr>Ratios</vt:lpstr>
      <vt:lpstr>Horizontal</vt:lpstr>
      <vt:lpstr>Vertical</vt:lpstr>
      <vt:lpstr>Common size statements</vt:lpstr>
      <vt:lpstr>trend percentage</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2015-06-24T11:49:41Z</dcterms:created>
  <dcterms:modified xsi:type="dcterms:W3CDTF">2017-10-11T04:49:04Z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TC029010269991</vt:lpwstr>
  </property>
</Properties>
</file>