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05" r:id="rId1"/>
    <p:sldMasterId id="2147483717" r:id="rId2"/>
  </p:sldMasterIdLst>
  <p:notesMasterIdLst>
    <p:notesMasterId r:id="rId80"/>
  </p:notesMasterIdLst>
  <p:sldIdLst>
    <p:sldId id="386" r:id="rId3"/>
    <p:sldId id="387" r:id="rId4"/>
    <p:sldId id="388" r:id="rId5"/>
    <p:sldId id="389" r:id="rId6"/>
    <p:sldId id="390" r:id="rId7"/>
    <p:sldId id="391" r:id="rId8"/>
    <p:sldId id="392" r:id="rId9"/>
    <p:sldId id="393" r:id="rId10"/>
    <p:sldId id="394" r:id="rId11"/>
    <p:sldId id="395" r:id="rId12"/>
    <p:sldId id="396" r:id="rId13"/>
    <p:sldId id="397" r:id="rId14"/>
    <p:sldId id="398" r:id="rId15"/>
    <p:sldId id="399" r:id="rId16"/>
    <p:sldId id="400" r:id="rId17"/>
    <p:sldId id="401" r:id="rId18"/>
    <p:sldId id="402" r:id="rId19"/>
    <p:sldId id="403" r:id="rId20"/>
    <p:sldId id="277" r:id="rId21"/>
    <p:sldId id="260" r:id="rId22"/>
    <p:sldId id="261" r:id="rId23"/>
    <p:sldId id="262" r:id="rId24"/>
    <p:sldId id="264" r:id="rId25"/>
    <p:sldId id="265" r:id="rId26"/>
    <p:sldId id="267" r:id="rId27"/>
    <p:sldId id="268" r:id="rId28"/>
    <p:sldId id="270" r:id="rId29"/>
    <p:sldId id="269" r:id="rId30"/>
    <p:sldId id="263" r:id="rId31"/>
    <p:sldId id="272" r:id="rId32"/>
    <p:sldId id="271" r:id="rId33"/>
    <p:sldId id="273" r:id="rId34"/>
    <p:sldId id="275" r:id="rId35"/>
    <p:sldId id="276" r:id="rId36"/>
    <p:sldId id="274" r:id="rId37"/>
    <p:sldId id="345" r:id="rId38"/>
    <p:sldId id="346" r:id="rId39"/>
    <p:sldId id="347" r:id="rId40"/>
    <p:sldId id="348" r:id="rId41"/>
    <p:sldId id="349" r:id="rId42"/>
    <p:sldId id="350" r:id="rId43"/>
    <p:sldId id="351" r:id="rId44"/>
    <p:sldId id="352" r:id="rId45"/>
    <p:sldId id="353" r:id="rId46"/>
    <p:sldId id="354" r:id="rId47"/>
    <p:sldId id="355" r:id="rId48"/>
    <p:sldId id="356" r:id="rId49"/>
    <p:sldId id="357" r:id="rId50"/>
    <p:sldId id="358" r:id="rId51"/>
    <p:sldId id="359" r:id="rId52"/>
    <p:sldId id="360" r:id="rId53"/>
    <p:sldId id="361" r:id="rId54"/>
    <p:sldId id="362" r:id="rId55"/>
    <p:sldId id="363" r:id="rId56"/>
    <p:sldId id="364" r:id="rId57"/>
    <p:sldId id="365" r:id="rId58"/>
    <p:sldId id="366" r:id="rId59"/>
    <p:sldId id="404" r:id="rId60"/>
    <p:sldId id="405" r:id="rId61"/>
    <p:sldId id="406" r:id="rId62"/>
    <p:sldId id="407" r:id="rId63"/>
    <p:sldId id="408" r:id="rId64"/>
    <p:sldId id="409" r:id="rId65"/>
    <p:sldId id="370" r:id="rId66"/>
    <p:sldId id="371" r:id="rId67"/>
    <p:sldId id="372" r:id="rId68"/>
    <p:sldId id="373" r:id="rId69"/>
    <p:sldId id="374" r:id="rId70"/>
    <p:sldId id="375" r:id="rId71"/>
    <p:sldId id="376" r:id="rId72"/>
    <p:sldId id="377" r:id="rId73"/>
    <p:sldId id="378" r:id="rId74"/>
    <p:sldId id="379" r:id="rId75"/>
    <p:sldId id="380" r:id="rId76"/>
    <p:sldId id="381" r:id="rId77"/>
    <p:sldId id="382" r:id="rId78"/>
    <p:sldId id="385" r:id="rId7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92" d="100"/>
          <a:sy n="92" d="100"/>
        </p:scale>
        <p:origin x="49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diagrams/_rels/data1.xml.rels><?xml version="1.0" encoding="UTF-8" standalone="yes"?>
<Relationships xmlns="http://schemas.openxmlformats.org/package/2006/relationships"><Relationship Id="rId2" Type="http://schemas.openxmlformats.org/officeDocument/2006/relationships/hyperlink" Target="audit%20of%20companies%20Nov%20Class/ISSAI%20l%20Auditing%20Standards/financial_audit_guidelines_e.pdf" TargetMode="External"/><Relationship Id="rId1" Type="http://schemas.openxmlformats.org/officeDocument/2006/relationships/hyperlink" Target="audit%20of%20companies%20Nov%20Class/Int.%20Auditing%20Standards/2012%20IAASB%20Handbook%20Part%20I_Web.pdf"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2A2C73-73CA-49D1-A483-2B2C62441181}" type="doc">
      <dgm:prSet loTypeId="urn:microsoft.com/office/officeart/2005/8/layout/cycle2" loCatId="cycle" qsTypeId="urn:microsoft.com/office/officeart/2005/8/quickstyle/simple5" qsCatId="simple" csTypeId="urn:microsoft.com/office/officeart/2005/8/colors/accent1_2" csCatId="accent1" phldr="1"/>
      <dgm:spPr/>
      <dgm:t>
        <a:bodyPr/>
        <a:lstStyle/>
        <a:p>
          <a:endParaRPr lang="en-IN"/>
        </a:p>
      </dgm:t>
    </dgm:pt>
    <dgm:pt modelId="{1D7018B4-15E3-4C05-874F-5B50307430AD}">
      <dgm:prSet phldrT="[Text]"/>
      <dgm:spPr>
        <a:solidFill>
          <a:schemeClr val="accent3">
            <a:lumMod val="20000"/>
            <a:lumOff val="80000"/>
          </a:schemeClr>
        </a:solidFill>
      </dgm:spPr>
      <dgm:t>
        <a:bodyPr/>
        <a:lstStyle/>
        <a:p>
          <a:r>
            <a:rPr lang="en-IN" b="1" dirty="0" smtClean="0">
              <a:solidFill>
                <a:schemeClr val="tx1"/>
              </a:solidFill>
            </a:rPr>
            <a:t>International Auditing Standards</a:t>
          </a:r>
          <a:endParaRPr lang="en-IN" b="1" dirty="0">
            <a:solidFill>
              <a:schemeClr val="tx1"/>
            </a:solidFill>
          </a:endParaRPr>
        </a:p>
      </dgm:t>
      <dgm:extLst>
        <a:ext uri="{E40237B7-FDA0-4F09-8148-C483321AD2D9}">
          <dgm14:cNvPr xmlns:dgm14="http://schemas.microsoft.com/office/drawing/2010/diagram" id="0" name="">
            <a:hlinkClick xmlns:r="http://schemas.openxmlformats.org/officeDocument/2006/relationships" r:id="rId1" action="ppaction://hlinkfile"/>
          </dgm14:cNvPr>
        </a:ext>
      </dgm:extLst>
    </dgm:pt>
    <dgm:pt modelId="{5C0A6031-CD5C-4354-A0BA-9C95568E01E6}" type="parTrans" cxnId="{69BCC370-3E6B-46FF-B2EA-FC7E952D9F81}">
      <dgm:prSet/>
      <dgm:spPr/>
      <dgm:t>
        <a:bodyPr/>
        <a:lstStyle/>
        <a:p>
          <a:endParaRPr lang="en-IN">
            <a:solidFill>
              <a:schemeClr val="tx1"/>
            </a:solidFill>
          </a:endParaRPr>
        </a:p>
      </dgm:t>
    </dgm:pt>
    <dgm:pt modelId="{71523143-ECE3-41E9-9090-1D199847F8A9}" type="sibTrans" cxnId="{69BCC370-3E6B-46FF-B2EA-FC7E952D9F81}">
      <dgm:prSet/>
      <dgm:spPr/>
      <dgm:t>
        <a:bodyPr/>
        <a:lstStyle/>
        <a:p>
          <a:endParaRPr lang="en-IN">
            <a:solidFill>
              <a:schemeClr val="tx1"/>
            </a:solidFill>
          </a:endParaRPr>
        </a:p>
      </dgm:t>
    </dgm:pt>
    <dgm:pt modelId="{3CAAD817-CE59-4961-B15E-2AE4BCE3CDE8}">
      <dgm:prSet phldrT="[Text]"/>
      <dgm:spPr>
        <a:solidFill>
          <a:schemeClr val="accent4">
            <a:lumMod val="40000"/>
            <a:lumOff val="60000"/>
          </a:schemeClr>
        </a:solidFill>
      </dgm:spPr>
      <dgm:t>
        <a:bodyPr/>
        <a:lstStyle/>
        <a:p>
          <a:r>
            <a:rPr lang="en-IN" b="1" dirty="0" smtClean="0">
              <a:solidFill>
                <a:schemeClr val="tx1"/>
              </a:solidFill>
            </a:rPr>
            <a:t>ISSAI </a:t>
          </a:r>
        </a:p>
        <a:p>
          <a:r>
            <a:rPr lang="en-IN" b="1" i="0" dirty="0" smtClean="0">
              <a:solidFill>
                <a:schemeClr val="tx1"/>
              </a:solidFill>
            </a:rPr>
            <a:t>General Auditing Guidelines on Financial Audit</a:t>
          </a:r>
          <a:endParaRPr lang="en-IN" b="1" dirty="0">
            <a:solidFill>
              <a:schemeClr val="tx1"/>
            </a:solidFill>
          </a:endParaRPr>
        </a:p>
      </dgm:t>
      <dgm:extLst>
        <a:ext uri="{E40237B7-FDA0-4F09-8148-C483321AD2D9}">
          <dgm14:cNvPr xmlns:dgm14="http://schemas.microsoft.com/office/drawing/2010/diagram" id="0" name="">
            <a:hlinkClick xmlns:r="http://schemas.openxmlformats.org/officeDocument/2006/relationships" r:id="rId2" action="ppaction://hlinkfile"/>
          </dgm14:cNvPr>
        </a:ext>
      </dgm:extLst>
    </dgm:pt>
    <dgm:pt modelId="{2DC03B42-F2AC-4286-B2C5-9654DFBFF5BA}" type="parTrans" cxnId="{317AAD9C-5ED9-41DB-B4DD-18B772984D75}">
      <dgm:prSet/>
      <dgm:spPr/>
      <dgm:t>
        <a:bodyPr/>
        <a:lstStyle/>
        <a:p>
          <a:endParaRPr lang="en-IN">
            <a:solidFill>
              <a:schemeClr val="tx1"/>
            </a:solidFill>
          </a:endParaRPr>
        </a:p>
      </dgm:t>
    </dgm:pt>
    <dgm:pt modelId="{CE9310A3-BF54-4CF4-BA9E-DD7D9188F95E}" type="sibTrans" cxnId="{317AAD9C-5ED9-41DB-B4DD-18B772984D75}">
      <dgm:prSet/>
      <dgm:spPr/>
      <dgm:t>
        <a:bodyPr/>
        <a:lstStyle/>
        <a:p>
          <a:endParaRPr lang="en-IN">
            <a:solidFill>
              <a:schemeClr val="tx1"/>
            </a:solidFill>
          </a:endParaRPr>
        </a:p>
      </dgm:t>
    </dgm:pt>
    <dgm:pt modelId="{14C67B28-8984-44D0-8474-DFEE38B29673}">
      <dgm:prSet phldrT="[Text]"/>
      <dgm:spPr>
        <a:solidFill>
          <a:schemeClr val="accent3">
            <a:lumMod val="40000"/>
            <a:lumOff val="60000"/>
          </a:schemeClr>
        </a:solidFill>
      </dgm:spPr>
      <dgm:t>
        <a:bodyPr/>
        <a:lstStyle/>
        <a:p>
          <a:r>
            <a:rPr lang="en-IN" b="1" dirty="0" smtClean="0">
              <a:solidFill>
                <a:schemeClr val="tx1"/>
              </a:solidFill>
            </a:rPr>
            <a:t>Auditing Standards by ICAI</a:t>
          </a:r>
          <a:endParaRPr lang="en-IN" b="1" dirty="0">
            <a:solidFill>
              <a:schemeClr val="tx1"/>
            </a:solidFill>
          </a:endParaRPr>
        </a:p>
      </dgm:t>
    </dgm:pt>
    <dgm:pt modelId="{570CD477-1053-473C-865C-D154962814B7}" type="parTrans" cxnId="{EDCD8401-7822-4A18-8297-B402BA23F90E}">
      <dgm:prSet/>
      <dgm:spPr/>
      <dgm:t>
        <a:bodyPr/>
        <a:lstStyle/>
        <a:p>
          <a:endParaRPr lang="en-IN">
            <a:solidFill>
              <a:schemeClr val="tx1"/>
            </a:solidFill>
          </a:endParaRPr>
        </a:p>
      </dgm:t>
    </dgm:pt>
    <dgm:pt modelId="{491BDEE9-A6E9-4BD2-9933-3EA239449384}" type="sibTrans" cxnId="{EDCD8401-7822-4A18-8297-B402BA23F90E}">
      <dgm:prSet/>
      <dgm:spPr/>
      <dgm:t>
        <a:bodyPr/>
        <a:lstStyle/>
        <a:p>
          <a:endParaRPr lang="en-IN">
            <a:solidFill>
              <a:schemeClr val="tx1"/>
            </a:solidFill>
          </a:endParaRPr>
        </a:p>
      </dgm:t>
    </dgm:pt>
    <dgm:pt modelId="{75BE0882-9493-43AC-891B-1248D79AAA80}" type="pres">
      <dgm:prSet presAssocID="{AE2A2C73-73CA-49D1-A483-2B2C62441181}" presName="cycle" presStyleCnt="0">
        <dgm:presLayoutVars>
          <dgm:dir/>
          <dgm:resizeHandles val="exact"/>
        </dgm:presLayoutVars>
      </dgm:prSet>
      <dgm:spPr/>
      <dgm:t>
        <a:bodyPr/>
        <a:lstStyle/>
        <a:p>
          <a:endParaRPr lang="en-IN"/>
        </a:p>
      </dgm:t>
    </dgm:pt>
    <dgm:pt modelId="{9035F582-E828-4CD5-AE4B-1B7538BD3E0E}" type="pres">
      <dgm:prSet presAssocID="{1D7018B4-15E3-4C05-874F-5B50307430AD}" presName="node" presStyleLbl="node1" presStyleIdx="0" presStyleCnt="3">
        <dgm:presLayoutVars>
          <dgm:bulletEnabled val="1"/>
        </dgm:presLayoutVars>
      </dgm:prSet>
      <dgm:spPr/>
      <dgm:t>
        <a:bodyPr/>
        <a:lstStyle/>
        <a:p>
          <a:endParaRPr lang="en-IN"/>
        </a:p>
      </dgm:t>
    </dgm:pt>
    <dgm:pt modelId="{00951085-6835-4BD6-98EA-C2D526B5FDE0}" type="pres">
      <dgm:prSet presAssocID="{71523143-ECE3-41E9-9090-1D199847F8A9}" presName="sibTrans" presStyleLbl="sibTrans2D1" presStyleIdx="0" presStyleCnt="3" custScaleX="174383"/>
      <dgm:spPr/>
      <dgm:t>
        <a:bodyPr/>
        <a:lstStyle/>
        <a:p>
          <a:endParaRPr lang="en-IN"/>
        </a:p>
      </dgm:t>
    </dgm:pt>
    <dgm:pt modelId="{7BD1AC7B-A49B-4AB5-936E-B581FB2DD722}" type="pres">
      <dgm:prSet presAssocID="{71523143-ECE3-41E9-9090-1D199847F8A9}" presName="connectorText" presStyleLbl="sibTrans2D1" presStyleIdx="0" presStyleCnt="3"/>
      <dgm:spPr/>
      <dgm:t>
        <a:bodyPr/>
        <a:lstStyle/>
        <a:p>
          <a:endParaRPr lang="en-IN"/>
        </a:p>
      </dgm:t>
    </dgm:pt>
    <dgm:pt modelId="{E3BD757A-E129-41A2-86B2-94895C9F56F7}" type="pres">
      <dgm:prSet presAssocID="{3CAAD817-CE59-4961-B15E-2AE4BCE3CDE8}" presName="node" presStyleLbl="node1" presStyleIdx="1" presStyleCnt="3" custScaleX="98264" custRadScaleRad="141503" custRadScaleInc="-13579">
        <dgm:presLayoutVars>
          <dgm:bulletEnabled val="1"/>
        </dgm:presLayoutVars>
      </dgm:prSet>
      <dgm:spPr/>
      <dgm:t>
        <a:bodyPr/>
        <a:lstStyle/>
        <a:p>
          <a:endParaRPr lang="en-IN"/>
        </a:p>
      </dgm:t>
    </dgm:pt>
    <dgm:pt modelId="{966DD61C-B859-49C1-B9DB-10611A08BBFA}" type="pres">
      <dgm:prSet presAssocID="{CE9310A3-BF54-4CF4-BA9E-DD7D9188F95E}" presName="sibTrans" presStyleLbl="sibTrans2D1" presStyleIdx="1" presStyleCnt="3" custScaleX="189503" custLinFactNeighborX="-1526" custLinFactNeighborY="17093"/>
      <dgm:spPr>
        <a:prstGeom prst="leftRightArrow">
          <a:avLst/>
        </a:prstGeom>
      </dgm:spPr>
      <dgm:t>
        <a:bodyPr/>
        <a:lstStyle/>
        <a:p>
          <a:endParaRPr lang="en-IN"/>
        </a:p>
      </dgm:t>
    </dgm:pt>
    <dgm:pt modelId="{24C629EC-C1E9-4A23-A2E7-0DAF52E9CABC}" type="pres">
      <dgm:prSet presAssocID="{CE9310A3-BF54-4CF4-BA9E-DD7D9188F95E}" presName="connectorText" presStyleLbl="sibTrans2D1" presStyleIdx="1" presStyleCnt="3"/>
      <dgm:spPr/>
      <dgm:t>
        <a:bodyPr/>
        <a:lstStyle/>
        <a:p>
          <a:endParaRPr lang="en-IN"/>
        </a:p>
      </dgm:t>
    </dgm:pt>
    <dgm:pt modelId="{CAEBA904-F6F7-497D-BE86-42DB63B0EFB1}" type="pres">
      <dgm:prSet presAssocID="{14C67B28-8984-44D0-8474-DFEE38B29673}" presName="node" presStyleLbl="node1" presStyleIdx="2" presStyleCnt="3" custRadScaleRad="141768" custRadScaleInc="15099">
        <dgm:presLayoutVars>
          <dgm:bulletEnabled val="1"/>
        </dgm:presLayoutVars>
      </dgm:prSet>
      <dgm:spPr/>
      <dgm:t>
        <a:bodyPr/>
        <a:lstStyle/>
        <a:p>
          <a:endParaRPr lang="en-IN"/>
        </a:p>
      </dgm:t>
    </dgm:pt>
    <dgm:pt modelId="{23571165-B1C8-41CA-BE85-9051B9D057B0}" type="pres">
      <dgm:prSet presAssocID="{491BDEE9-A6E9-4BD2-9933-3EA239449384}" presName="sibTrans" presStyleLbl="sibTrans2D1" presStyleIdx="2" presStyleCnt="3" custAng="10412801" custScaleX="171534"/>
      <dgm:spPr/>
      <dgm:t>
        <a:bodyPr/>
        <a:lstStyle/>
        <a:p>
          <a:endParaRPr lang="en-IN"/>
        </a:p>
      </dgm:t>
    </dgm:pt>
    <dgm:pt modelId="{91867C0F-9661-401D-B10D-7178146005E3}" type="pres">
      <dgm:prSet presAssocID="{491BDEE9-A6E9-4BD2-9933-3EA239449384}" presName="connectorText" presStyleLbl="sibTrans2D1" presStyleIdx="2" presStyleCnt="3"/>
      <dgm:spPr/>
      <dgm:t>
        <a:bodyPr/>
        <a:lstStyle/>
        <a:p>
          <a:endParaRPr lang="en-IN"/>
        </a:p>
      </dgm:t>
    </dgm:pt>
  </dgm:ptLst>
  <dgm:cxnLst>
    <dgm:cxn modelId="{C605F4FB-5687-4878-80C5-C66A11F9F828}" type="presOf" srcId="{CE9310A3-BF54-4CF4-BA9E-DD7D9188F95E}" destId="{24C629EC-C1E9-4A23-A2E7-0DAF52E9CABC}" srcOrd="1" destOrd="0" presId="urn:microsoft.com/office/officeart/2005/8/layout/cycle2"/>
    <dgm:cxn modelId="{6BF1D41B-FDFE-459E-BFAB-E87D0026D857}" type="presOf" srcId="{1D7018B4-15E3-4C05-874F-5B50307430AD}" destId="{9035F582-E828-4CD5-AE4B-1B7538BD3E0E}" srcOrd="0" destOrd="0" presId="urn:microsoft.com/office/officeart/2005/8/layout/cycle2"/>
    <dgm:cxn modelId="{C1CC9029-B24D-48A6-8A61-32769E353193}" type="presOf" srcId="{3CAAD817-CE59-4961-B15E-2AE4BCE3CDE8}" destId="{E3BD757A-E129-41A2-86B2-94895C9F56F7}" srcOrd="0" destOrd="0" presId="urn:microsoft.com/office/officeart/2005/8/layout/cycle2"/>
    <dgm:cxn modelId="{3B4E54D6-7814-43DA-BE1D-D6D17F85828C}" type="presOf" srcId="{AE2A2C73-73CA-49D1-A483-2B2C62441181}" destId="{75BE0882-9493-43AC-891B-1248D79AAA80}" srcOrd="0" destOrd="0" presId="urn:microsoft.com/office/officeart/2005/8/layout/cycle2"/>
    <dgm:cxn modelId="{69BCC370-3E6B-46FF-B2EA-FC7E952D9F81}" srcId="{AE2A2C73-73CA-49D1-A483-2B2C62441181}" destId="{1D7018B4-15E3-4C05-874F-5B50307430AD}" srcOrd="0" destOrd="0" parTransId="{5C0A6031-CD5C-4354-A0BA-9C95568E01E6}" sibTransId="{71523143-ECE3-41E9-9090-1D199847F8A9}"/>
    <dgm:cxn modelId="{42078B44-9AEE-486E-9936-AE098AFD916D}" type="presOf" srcId="{71523143-ECE3-41E9-9090-1D199847F8A9}" destId="{00951085-6835-4BD6-98EA-C2D526B5FDE0}" srcOrd="0" destOrd="0" presId="urn:microsoft.com/office/officeart/2005/8/layout/cycle2"/>
    <dgm:cxn modelId="{1D9BB8DB-9438-4872-8F7D-DA6DC1131E7D}" type="presOf" srcId="{491BDEE9-A6E9-4BD2-9933-3EA239449384}" destId="{91867C0F-9661-401D-B10D-7178146005E3}" srcOrd="1" destOrd="0" presId="urn:microsoft.com/office/officeart/2005/8/layout/cycle2"/>
    <dgm:cxn modelId="{92B7AB4B-A0CE-4CBE-932E-E61B5341D487}" type="presOf" srcId="{14C67B28-8984-44D0-8474-DFEE38B29673}" destId="{CAEBA904-F6F7-497D-BE86-42DB63B0EFB1}" srcOrd="0" destOrd="0" presId="urn:microsoft.com/office/officeart/2005/8/layout/cycle2"/>
    <dgm:cxn modelId="{317AAD9C-5ED9-41DB-B4DD-18B772984D75}" srcId="{AE2A2C73-73CA-49D1-A483-2B2C62441181}" destId="{3CAAD817-CE59-4961-B15E-2AE4BCE3CDE8}" srcOrd="1" destOrd="0" parTransId="{2DC03B42-F2AC-4286-B2C5-9654DFBFF5BA}" sibTransId="{CE9310A3-BF54-4CF4-BA9E-DD7D9188F95E}"/>
    <dgm:cxn modelId="{EDCD8401-7822-4A18-8297-B402BA23F90E}" srcId="{AE2A2C73-73CA-49D1-A483-2B2C62441181}" destId="{14C67B28-8984-44D0-8474-DFEE38B29673}" srcOrd="2" destOrd="0" parTransId="{570CD477-1053-473C-865C-D154962814B7}" sibTransId="{491BDEE9-A6E9-4BD2-9933-3EA239449384}"/>
    <dgm:cxn modelId="{8EB3B5DA-ECF5-4C69-8F03-F5F624CC1A4C}" type="presOf" srcId="{CE9310A3-BF54-4CF4-BA9E-DD7D9188F95E}" destId="{966DD61C-B859-49C1-B9DB-10611A08BBFA}" srcOrd="0" destOrd="0" presId="urn:microsoft.com/office/officeart/2005/8/layout/cycle2"/>
    <dgm:cxn modelId="{8988722C-0484-4E10-8A0B-E4DF7544F5AF}" type="presOf" srcId="{491BDEE9-A6E9-4BD2-9933-3EA239449384}" destId="{23571165-B1C8-41CA-BE85-9051B9D057B0}" srcOrd="0" destOrd="0" presId="urn:microsoft.com/office/officeart/2005/8/layout/cycle2"/>
    <dgm:cxn modelId="{B4D28B66-6C8F-4FEA-942A-F6133268453F}" type="presOf" srcId="{71523143-ECE3-41E9-9090-1D199847F8A9}" destId="{7BD1AC7B-A49B-4AB5-936E-B581FB2DD722}" srcOrd="1" destOrd="0" presId="urn:microsoft.com/office/officeart/2005/8/layout/cycle2"/>
    <dgm:cxn modelId="{477DEBB0-2790-4F9B-89F8-0582FE593498}" type="presParOf" srcId="{75BE0882-9493-43AC-891B-1248D79AAA80}" destId="{9035F582-E828-4CD5-AE4B-1B7538BD3E0E}" srcOrd="0" destOrd="0" presId="urn:microsoft.com/office/officeart/2005/8/layout/cycle2"/>
    <dgm:cxn modelId="{7D0A7DAA-F13D-4804-A460-2A251489B979}" type="presParOf" srcId="{75BE0882-9493-43AC-891B-1248D79AAA80}" destId="{00951085-6835-4BD6-98EA-C2D526B5FDE0}" srcOrd="1" destOrd="0" presId="urn:microsoft.com/office/officeart/2005/8/layout/cycle2"/>
    <dgm:cxn modelId="{48448C6D-067A-43BA-B712-5D5DBC34B29E}" type="presParOf" srcId="{00951085-6835-4BD6-98EA-C2D526B5FDE0}" destId="{7BD1AC7B-A49B-4AB5-936E-B581FB2DD722}" srcOrd="0" destOrd="0" presId="urn:microsoft.com/office/officeart/2005/8/layout/cycle2"/>
    <dgm:cxn modelId="{77A83288-A65F-49AB-B4CD-F315939CA609}" type="presParOf" srcId="{75BE0882-9493-43AC-891B-1248D79AAA80}" destId="{E3BD757A-E129-41A2-86B2-94895C9F56F7}" srcOrd="2" destOrd="0" presId="urn:microsoft.com/office/officeart/2005/8/layout/cycle2"/>
    <dgm:cxn modelId="{E93FA813-3A07-486E-B77F-D6396A41F947}" type="presParOf" srcId="{75BE0882-9493-43AC-891B-1248D79AAA80}" destId="{966DD61C-B859-49C1-B9DB-10611A08BBFA}" srcOrd="3" destOrd="0" presId="urn:microsoft.com/office/officeart/2005/8/layout/cycle2"/>
    <dgm:cxn modelId="{0385C03D-4863-4F26-8806-092E5DD206C3}" type="presParOf" srcId="{966DD61C-B859-49C1-B9DB-10611A08BBFA}" destId="{24C629EC-C1E9-4A23-A2E7-0DAF52E9CABC}" srcOrd="0" destOrd="0" presId="urn:microsoft.com/office/officeart/2005/8/layout/cycle2"/>
    <dgm:cxn modelId="{B91634BB-6C48-495D-8382-BB028DC53041}" type="presParOf" srcId="{75BE0882-9493-43AC-891B-1248D79AAA80}" destId="{CAEBA904-F6F7-497D-BE86-42DB63B0EFB1}" srcOrd="4" destOrd="0" presId="urn:microsoft.com/office/officeart/2005/8/layout/cycle2"/>
    <dgm:cxn modelId="{CC8CBD37-5CFE-4E40-B7E0-D2E20F4A158A}" type="presParOf" srcId="{75BE0882-9493-43AC-891B-1248D79AAA80}" destId="{23571165-B1C8-41CA-BE85-9051B9D057B0}" srcOrd="5" destOrd="0" presId="urn:microsoft.com/office/officeart/2005/8/layout/cycle2"/>
    <dgm:cxn modelId="{4DC08668-E043-4AF0-A885-C39BFAF06E78}" type="presParOf" srcId="{23571165-B1C8-41CA-BE85-9051B9D057B0}" destId="{91867C0F-9661-401D-B10D-7178146005E3}"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81258AF7-45AF-4F1C-8222-2ADD5B93F4EF}" type="doc">
      <dgm:prSet loTypeId="urn:microsoft.com/office/officeart/2005/8/layout/matrix3" loCatId="matrix" qsTypeId="urn:microsoft.com/office/officeart/2005/8/quickstyle/simple5" qsCatId="simple" csTypeId="urn:microsoft.com/office/officeart/2005/8/colors/colorful5" csCatId="colorful" phldr="1"/>
      <dgm:spPr/>
      <dgm:t>
        <a:bodyPr/>
        <a:lstStyle/>
        <a:p>
          <a:endParaRPr lang="en-IN"/>
        </a:p>
      </dgm:t>
    </dgm:pt>
    <dgm:pt modelId="{D680EB55-380F-4461-ABFD-2CEC01C94889}">
      <dgm:prSet phldrT="[Text]"/>
      <dgm:spPr/>
      <dgm:t>
        <a:bodyPr/>
        <a:lstStyle/>
        <a:p>
          <a:r>
            <a:rPr lang="en-US" dirty="0" smtClean="0">
              <a:solidFill>
                <a:schemeClr val="tx1"/>
              </a:solidFill>
            </a:rPr>
            <a:t>Unqualified opinion</a:t>
          </a:r>
          <a:endParaRPr lang="en-IN" dirty="0">
            <a:solidFill>
              <a:schemeClr val="tx1"/>
            </a:solidFill>
          </a:endParaRPr>
        </a:p>
      </dgm:t>
    </dgm:pt>
    <dgm:pt modelId="{AFD55D69-3E39-43D2-AE5D-AABDD016A2F5}" type="parTrans" cxnId="{5FE94FB1-6620-40EA-8445-A4B5F65C7790}">
      <dgm:prSet/>
      <dgm:spPr/>
      <dgm:t>
        <a:bodyPr/>
        <a:lstStyle/>
        <a:p>
          <a:endParaRPr lang="en-IN">
            <a:solidFill>
              <a:schemeClr val="tx1"/>
            </a:solidFill>
          </a:endParaRPr>
        </a:p>
      </dgm:t>
    </dgm:pt>
    <dgm:pt modelId="{74C44451-CAED-4C75-9921-94CAF5DCB16B}" type="sibTrans" cxnId="{5FE94FB1-6620-40EA-8445-A4B5F65C7790}">
      <dgm:prSet/>
      <dgm:spPr/>
      <dgm:t>
        <a:bodyPr/>
        <a:lstStyle/>
        <a:p>
          <a:endParaRPr lang="en-IN">
            <a:solidFill>
              <a:schemeClr val="tx1"/>
            </a:solidFill>
          </a:endParaRPr>
        </a:p>
      </dgm:t>
    </dgm:pt>
    <dgm:pt modelId="{9B824210-6A97-49CF-A830-C9063D48D637}">
      <dgm:prSet/>
      <dgm:spPr/>
      <dgm:t>
        <a:bodyPr/>
        <a:lstStyle/>
        <a:p>
          <a:r>
            <a:rPr lang="en-US" smtClean="0">
              <a:solidFill>
                <a:schemeClr val="tx1"/>
              </a:solidFill>
            </a:rPr>
            <a:t>Qualified opinion</a:t>
          </a:r>
          <a:endParaRPr lang="en-US" dirty="0" smtClean="0">
            <a:solidFill>
              <a:schemeClr val="tx1"/>
            </a:solidFill>
          </a:endParaRPr>
        </a:p>
      </dgm:t>
    </dgm:pt>
    <dgm:pt modelId="{5D2AF89F-1577-405B-B4AC-E0E0BB70C561}" type="parTrans" cxnId="{84A8FFBE-2820-42BF-A759-9F486FD87767}">
      <dgm:prSet/>
      <dgm:spPr/>
      <dgm:t>
        <a:bodyPr/>
        <a:lstStyle/>
        <a:p>
          <a:endParaRPr lang="en-IN">
            <a:solidFill>
              <a:schemeClr val="tx1"/>
            </a:solidFill>
          </a:endParaRPr>
        </a:p>
      </dgm:t>
    </dgm:pt>
    <dgm:pt modelId="{E68A5ADD-271E-4896-B08B-35114172BCF8}" type="sibTrans" cxnId="{84A8FFBE-2820-42BF-A759-9F486FD87767}">
      <dgm:prSet/>
      <dgm:spPr/>
      <dgm:t>
        <a:bodyPr/>
        <a:lstStyle/>
        <a:p>
          <a:endParaRPr lang="en-IN">
            <a:solidFill>
              <a:schemeClr val="tx1"/>
            </a:solidFill>
          </a:endParaRPr>
        </a:p>
      </dgm:t>
    </dgm:pt>
    <dgm:pt modelId="{ACEBCCEC-B1C3-44EE-9F96-7F469290D68B}">
      <dgm:prSet/>
      <dgm:spPr/>
      <dgm:t>
        <a:bodyPr/>
        <a:lstStyle/>
        <a:p>
          <a:r>
            <a:rPr lang="en-US" smtClean="0">
              <a:solidFill>
                <a:schemeClr val="tx1"/>
              </a:solidFill>
            </a:rPr>
            <a:t>Disclaimer</a:t>
          </a:r>
          <a:endParaRPr lang="en-US" dirty="0" smtClean="0">
            <a:solidFill>
              <a:schemeClr val="tx1"/>
            </a:solidFill>
          </a:endParaRPr>
        </a:p>
      </dgm:t>
    </dgm:pt>
    <dgm:pt modelId="{4399C725-215A-4134-A9CB-7267BA948CF4}" type="parTrans" cxnId="{1D48878D-60EE-47DB-9265-607B4CD26F36}">
      <dgm:prSet/>
      <dgm:spPr/>
      <dgm:t>
        <a:bodyPr/>
        <a:lstStyle/>
        <a:p>
          <a:endParaRPr lang="en-IN">
            <a:solidFill>
              <a:schemeClr val="tx1"/>
            </a:solidFill>
          </a:endParaRPr>
        </a:p>
      </dgm:t>
    </dgm:pt>
    <dgm:pt modelId="{89877067-4B52-418B-8C0D-FE6DB75E9922}" type="sibTrans" cxnId="{1D48878D-60EE-47DB-9265-607B4CD26F36}">
      <dgm:prSet/>
      <dgm:spPr/>
      <dgm:t>
        <a:bodyPr/>
        <a:lstStyle/>
        <a:p>
          <a:endParaRPr lang="en-IN">
            <a:solidFill>
              <a:schemeClr val="tx1"/>
            </a:solidFill>
          </a:endParaRPr>
        </a:p>
      </dgm:t>
    </dgm:pt>
    <dgm:pt modelId="{82FA3299-C47E-4B4D-84E7-67318CAF09A9}">
      <dgm:prSet/>
      <dgm:spPr/>
      <dgm:t>
        <a:bodyPr/>
        <a:lstStyle/>
        <a:p>
          <a:r>
            <a:rPr lang="en-US" dirty="0" smtClean="0">
              <a:solidFill>
                <a:schemeClr val="tx1"/>
              </a:solidFill>
            </a:rPr>
            <a:t>Adverse opinion</a:t>
          </a:r>
        </a:p>
      </dgm:t>
    </dgm:pt>
    <dgm:pt modelId="{75D40AEF-4874-4FD4-BCED-B053A4A20E78}" type="parTrans" cxnId="{CE6EE461-CAF4-4BB6-85CB-A23E10195EDB}">
      <dgm:prSet/>
      <dgm:spPr/>
      <dgm:t>
        <a:bodyPr/>
        <a:lstStyle/>
        <a:p>
          <a:endParaRPr lang="en-IN">
            <a:solidFill>
              <a:schemeClr val="tx1"/>
            </a:solidFill>
          </a:endParaRPr>
        </a:p>
      </dgm:t>
    </dgm:pt>
    <dgm:pt modelId="{2D2FE493-5C0C-4BEB-984A-1B7FF3B83333}" type="sibTrans" cxnId="{CE6EE461-CAF4-4BB6-85CB-A23E10195EDB}">
      <dgm:prSet/>
      <dgm:spPr/>
      <dgm:t>
        <a:bodyPr/>
        <a:lstStyle/>
        <a:p>
          <a:endParaRPr lang="en-IN">
            <a:solidFill>
              <a:schemeClr val="tx1"/>
            </a:solidFill>
          </a:endParaRPr>
        </a:p>
      </dgm:t>
    </dgm:pt>
    <dgm:pt modelId="{73C5E346-5CFA-40D0-8327-E0DB89F826FF}" type="pres">
      <dgm:prSet presAssocID="{81258AF7-45AF-4F1C-8222-2ADD5B93F4EF}" presName="matrix" presStyleCnt="0">
        <dgm:presLayoutVars>
          <dgm:chMax val="1"/>
          <dgm:dir/>
          <dgm:resizeHandles val="exact"/>
        </dgm:presLayoutVars>
      </dgm:prSet>
      <dgm:spPr/>
      <dgm:t>
        <a:bodyPr/>
        <a:lstStyle/>
        <a:p>
          <a:endParaRPr lang="en-IN"/>
        </a:p>
      </dgm:t>
    </dgm:pt>
    <dgm:pt modelId="{2CA5BD00-8C28-42CF-B194-854699BE4FF3}" type="pres">
      <dgm:prSet presAssocID="{81258AF7-45AF-4F1C-8222-2ADD5B93F4EF}" presName="diamond" presStyleLbl="bgShp" presStyleIdx="0" presStyleCnt="1"/>
      <dgm:spPr/>
    </dgm:pt>
    <dgm:pt modelId="{CC2F01A0-875C-45DA-8FFF-16619AA98165}" type="pres">
      <dgm:prSet presAssocID="{81258AF7-45AF-4F1C-8222-2ADD5B93F4EF}" presName="quad1" presStyleLbl="node1" presStyleIdx="0" presStyleCnt="4">
        <dgm:presLayoutVars>
          <dgm:chMax val="0"/>
          <dgm:chPref val="0"/>
          <dgm:bulletEnabled val="1"/>
        </dgm:presLayoutVars>
      </dgm:prSet>
      <dgm:spPr/>
      <dgm:t>
        <a:bodyPr/>
        <a:lstStyle/>
        <a:p>
          <a:endParaRPr lang="en-IN"/>
        </a:p>
      </dgm:t>
    </dgm:pt>
    <dgm:pt modelId="{D756A136-EC80-4443-BD2C-70FB84BF5256}" type="pres">
      <dgm:prSet presAssocID="{81258AF7-45AF-4F1C-8222-2ADD5B93F4EF}" presName="quad2" presStyleLbl="node1" presStyleIdx="1" presStyleCnt="4">
        <dgm:presLayoutVars>
          <dgm:chMax val="0"/>
          <dgm:chPref val="0"/>
          <dgm:bulletEnabled val="1"/>
        </dgm:presLayoutVars>
      </dgm:prSet>
      <dgm:spPr/>
      <dgm:t>
        <a:bodyPr/>
        <a:lstStyle/>
        <a:p>
          <a:endParaRPr lang="en-IN"/>
        </a:p>
      </dgm:t>
    </dgm:pt>
    <dgm:pt modelId="{B0F65B14-2F74-4724-8D39-E5A5D68A2DA5}" type="pres">
      <dgm:prSet presAssocID="{81258AF7-45AF-4F1C-8222-2ADD5B93F4EF}" presName="quad3" presStyleLbl="node1" presStyleIdx="2" presStyleCnt="4">
        <dgm:presLayoutVars>
          <dgm:chMax val="0"/>
          <dgm:chPref val="0"/>
          <dgm:bulletEnabled val="1"/>
        </dgm:presLayoutVars>
      </dgm:prSet>
      <dgm:spPr/>
      <dgm:t>
        <a:bodyPr/>
        <a:lstStyle/>
        <a:p>
          <a:endParaRPr lang="en-IN"/>
        </a:p>
      </dgm:t>
    </dgm:pt>
    <dgm:pt modelId="{2E6947BB-F40F-4F2B-BFC5-B4878025CFD8}" type="pres">
      <dgm:prSet presAssocID="{81258AF7-45AF-4F1C-8222-2ADD5B93F4EF}" presName="quad4" presStyleLbl="node1" presStyleIdx="3" presStyleCnt="4">
        <dgm:presLayoutVars>
          <dgm:chMax val="0"/>
          <dgm:chPref val="0"/>
          <dgm:bulletEnabled val="1"/>
        </dgm:presLayoutVars>
      </dgm:prSet>
      <dgm:spPr/>
      <dgm:t>
        <a:bodyPr/>
        <a:lstStyle/>
        <a:p>
          <a:endParaRPr lang="en-IN"/>
        </a:p>
      </dgm:t>
    </dgm:pt>
  </dgm:ptLst>
  <dgm:cxnLst>
    <dgm:cxn modelId="{EDC7DB70-A63B-47D8-BB0D-E6D2AD77CF4D}" type="presOf" srcId="{81258AF7-45AF-4F1C-8222-2ADD5B93F4EF}" destId="{73C5E346-5CFA-40D0-8327-E0DB89F826FF}" srcOrd="0" destOrd="0" presId="urn:microsoft.com/office/officeart/2005/8/layout/matrix3"/>
    <dgm:cxn modelId="{84A8FFBE-2820-42BF-A759-9F486FD87767}" srcId="{81258AF7-45AF-4F1C-8222-2ADD5B93F4EF}" destId="{9B824210-6A97-49CF-A830-C9063D48D637}" srcOrd="1" destOrd="0" parTransId="{5D2AF89F-1577-405B-B4AC-E0E0BB70C561}" sibTransId="{E68A5ADD-271E-4896-B08B-35114172BCF8}"/>
    <dgm:cxn modelId="{1D48878D-60EE-47DB-9265-607B4CD26F36}" srcId="{81258AF7-45AF-4F1C-8222-2ADD5B93F4EF}" destId="{ACEBCCEC-B1C3-44EE-9F96-7F469290D68B}" srcOrd="2" destOrd="0" parTransId="{4399C725-215A-4134-A9CB-7267BA948CF4}" sibTransId="{89877067-4B52-418B-8C0D-FE6DB75E9922}"/>
    <dgm:cxn modelId="{3156E0F4-0F5A-4714-89FB-7D364D27AA33}" type="presOf" srcId="{D680EB55-380F-4461-ABFD-2CEC01C94889}" destId="{CC2F01A0-875C-45DA-8FFF-16619AA98165}" srcOrd="0" destOrd="0" presId="urn:microsoft.com/office/officeart/2005/8/layout/matrix3"/>
    <dgm:cxn modelId="{8F0FAFF3-D977-4213-8E38-FD0B43D52496}" type="presOf" srcId="{ACEBCCEC-B1C3-44EE-9F96-7F469290D68B}" destId="{B0F65B14-2F74-4724-8D39-E5A5D68A2DA5}" srcOrd="0" destOrd="0" presId="urn:microsoft.com/office/officeart/2005/8/layout/matrix3"/>
    <dgm:cxn modelId="{5FE94FB1-6620-40EA-8445-A4B5F65C7790}" srcId="{81258AF7-45AF-4F1C-8222-2ADD5B93F4EF}" destId="{D680EB55-380F-4461-ABFD-2CEC01C94889}" srcOrd="0" destOrd="0" parTransId="{AFD55D69-3E39-43D2-AE5D-AABDD016A2F5}" sibTransId="{74C44451-CAED-4C75-9921-94CAF5DCB16B}"/>
    <dgm:cxn modelId="{C6659708-E811-4799-9C6C-D87E0A78E84E}" type="presOf" srcId="{9B824210-6A97-49CF-A830-C9063D48D637}" destId="{D756A136-EC80-4443-BD2C-70FB84BF5256}" srcOrd="0" destOrd="0" presId="urn:microsoft.com/office/officeart/2005/8/layout/matrix3"/>
    <dgm:cxn modelId="{A21B55BE-BD6E-455F-8BC7-1AAFD7CEB7AF}" type="presOf" srcId="{82FA3299-C47E-4B4D-84E7-67318CAF09A9}" destId="{2E6947BB-F40F-4F2B-BFC5-B4878025CFD8}" srcOrd="0" destOrd="0" presId="urn:microsoft.com/office/officeart/2005/8/layout/matrix3"/>
    <dgm:cxn modelId="{CE6EE461-CAF4-4BB6-85CB-A23E10195EDB}" srcId="{81258AF7-45AF-4F1C-8222-2ADD5B93F4EF}" destId="{82FA3299-C47E-4B4D-84E7-67318CAF09A9}" srcOrd="3" destOrd="0" parTransId="{75D40AEF-4874-4FD4-BCED-B053A4A20E78}" sibTransId="{2D2FE493-5C0C-4BEB-984A-1B7FF3B83333}"/>
    <dgm:cxn modelId="{C37FD6F0-89B5-498B-BED9-DE4BD2BA3B56}" type="presParOf" srcId="{73C5E346-5CFA-40D0-8327-E0DB89F826FF}" destId="{2CA5BD00-8C28-42CF-B194-854699BE4FF3}" srcOrd="0" destOrd="0" presId="urn:microsoft.com/office/officeart/2005/8/layout/matrix3"/>
    <dgm:cxn modelId="{F1F5AD06-80AB-4237-AF90-390B5377ADEB}" type="presParOf" srcId="{73C5E346-5CFA-40D0-8327-E0DB89F826FF}" destId="{CC2F01A0-875C-45DA-8FFF-16619AA98165}" srcOrd="1" destOrd="0" presId="urn:microsoft.com/office/officeart/2005/8/layout/matrix3"/>
    <dgm:cxn modelId="{122A5BF9-47BB-43E3-939A-4D979104BF03}" type="presParOf" srcId="{73C5E346-5CFA-40D0-8327-E0DB89F826FF}" destId="{D756A136-EC80-4443-BD2C-70FB84BF5256}" srcOrd="2" destOrd="0" presId="urn:microsoft.com/office/officeart/2005/8/layout/matrix3"/>
    <dgm:cxn modelId="{932ADA7A-CBD7-47D8-9A88-9ACA3F55F73F}" type="presParOf" srcId="{73C5E346-5CFA-40D0-8327-E0DB89F826FF}" destId="{B0F65B14-2F74-4724-8D39-E5A5D68A2DA5}" srcOrd="3" destOrd="0" presId="urn:microsoft.com/office/officeart/2005/8/layout/matrix3"/>
    <dgm:cxn modelId="{4822A001-CB2C-44AB-B577-90268A4287B9}" type="presParOf" srcId="{73C5E346-5CFA-40D0-8327-E0DB89F826FF}" destId="{2E6947BB-F40F-4F2B-BFC5-B4878025CFD8}"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35F582-E828-4CD5-AE4B-1B7538BD3E0E}">
      <dsp:nvSpPr>
        <dsp:cNvPr id="0" name=""/>
        <dsp:cNvSpPr/>
      </dsp:nvSpPr>
      <dsp:spPr>
        <a:xfrm>
          <a:off x="2554618" y="1250"/>
          <a:ext cx="2225278" cy="2225278"/>
        </a:xfrm>
        <a:prstGeom prst="ellipse">
          <a:avLst/>
        </a:prstGeom>
        <a:solidFill>
          <a:schemeClr val="accent3">
            <a:lumMod val="20000"/>
            <a:lumOff val="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IN" sz="1900" b="1" kern="1200" dirty="0" smtClean="0">
              <a:solidFill>
                <a:schemeClr val="tx1"/>
              </a:solidFill>
            </a:rPr>
            <a:t>International Auditing Standards</a:t>
          </a:r>
          <a:endParaRPr lang="en-IN" sz="1900" b="1" kern="1200" dirty="0">
            <a:solidFill>
              <a:schemeClr val="tx1"/>
            </a:solidFill>
          </a:endParaRPr>
        </a:p>
      </dsp:txBody>
      <dsp:txXfrm>
        <a:off x="2880502" y="327134"/>
        <a:ext cx="1573510" cy="1573510"/>
      </dsp:txXfrm>
    </dsp:sp>
    <dsp:sp modelId="{00951085-6835-4BD6-98EA-C2D526B5FDE0}">
      <dsp:nvSpPr>
        <dsp:cNvPr id="0" name=""/>
        <dsp:cNvSpPr/>
      </dsp:nvSpPr>
      <dsp:spPr>
        <a:xfrm rot="2928474">
          <a:off x="4167418" y="2170546"/>
          <a:ext cx="1506526" cy="751031"/>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IN" sz="1500" kern="1200">
            <a:solidFill>
              <a:schemeClr val="tx1"/>
            </a:solidFill>
          </a:endParaRPr>
        </a:p>
      </dsp:txBody>
      <dsp:txXfrm>
        <a:off x="4205880" y="2235979"/>
        <a:ext cx="1281217" cy="450619"/>
      </dsp:txXfrm>
    </dsp:sp>
    <dsp:sp modelId="{E3BD757A-E129-41A2-86B2-94895C9F56F7}">
      <dsp:nvSpPr>
        <dsp:cNvPr id="0" name=""/>
        <dsp:cNvSpPr/>
      </dsp:nvSpPr>
      <dsp:spPr>
        <a:xfrm>
          <a:off x="5107387" y="2895996"/>
          <a:ext cx="2186647" cy="2225278"/>
        </a:xfrm>
        <a:prstGeom prst="ellipse">
          <a:avLst/>
        </a:prstGeom>
        <a:solidFill>
          <a:schemeClr val="accent4">
            <a:lumMod val="40000"/>
            <a:lumOff val="6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IN" sz="1900" b="1" kern="1200" dirty="0" smtClean="0">
              <a:solidFill>
                <a:schemeClr val="tx1"/>
              </a:solidFill>
            </a:rPr>
            <a:t>ISSAI </a:t>
          </a:r>
        </a:p>
        <a:p>
          <a:pPr lvl="0" algn="ctr" defTabSz="844550">
            <a:lnSpc>
              <a:spcPct val="90000"/>
            </a:lnSpc>
            <a:spcBef>
              <a:spcPct val="0"/>
            </a:spcBef>
            <a:spcAft>
              <a:spcPct val="35000"/>
            </a:spcAft>
          </a:pPr>
          <a:r>
            <a:rPr lang="en-IN" sz="1900" b="1" i="0" kern="1200" dirty="0" smtClean="0">
              <a:solidFill>
                <a:schemeClr val="tx1"/>
              </a:solidFill>
            </a:rPr>
            <a:t>General Auditing Guidelines on Financial Audit</a:t>
          </a:r>
          <a:endParaRPr lang="en-IN" sz="1900" b="1" kern="1200" dirty="0">
            <a:solidFill>
              <a:schemeClr val="tx1"/>
            </a:solidFill>
          </a:endParaRPr>
        </a:p>
      </dsp:txBody>
      <dsp:txXfrm>
        <a:off x="5427614" y="3221880"/>
        <a:ext cx="1546193" cy="1573510"/>
      </dsp:txXfrm>
    </dsp:sp>
    <dsp:sp modelId="{966DD61C-B859-49C1-B9DB-10611A08BBFA}">
      <dsp:nvSpPr>
        <dsp:cNvPr id="0" name=""/>
        <dsp:cNvSpPr/>
      </dsp:nvSpPr>
      <dsp:spPr>
        <a:xfrm rot="10800000">
          <a:off x="2239445" y="3761494"/>
          <a:ext cx="2894150" cy="751031"/>
        </a:xfrm>
        <a:prstGeom prst="leftRightArrow">
          <a:avLst/>
        </a:prstGeom>
        <a:solidFill>
          <a:schemeClr val="accent1">
            <a:tint val="60000"/>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IN" sz="1500" kern="1200">
            <a:solidFill>
              <a:schemeClr val="tx1"/>
            </a:solidFill>
          </a:endParaRPr>
        </a:p>
      </dsp:txBody>
      <dsp:txXfrm rot="10800000">
        <a:off x="2464754" y="3911700"/>
        <a:ext cx="2668841" cy="450619"/>
      </dsp:txXfrm>
    </dsp:sp>
    <dsp:sp modelId="{CAEBA904-F6F7-497D-BE86-42DB63B0EFB1}">
      <dsp:nvSpPr>
        <dsp:cNvPr id="0" name=""/>
        <dsp:cNvSpPr/>
      </dsp:nvSpPr>
      <dsp:spPr>
        <a:xfrm>
          <a:off x="540" y="2895996"/>
          <a:ext cx="2225278" cy="2225278"/>
        </a:xfrm>
        <a:prstGeom prst="ellipse">
          <a:avLst/>
        </a:prstGeom>
        <a:solidFill>
          <a:schemeClr val="accent3">
            <a:lumMod val="40000"/>
            <a:lumOff val="6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IN" sz="1900" b="1" kern="1200" dirty="0" smtClean="0">
              <a:solidFill>
                <a:schemeClr val="tx1"/>
              </a:solidFill>
            </a:rPr>
            <a:t>Auditing Standards by ICAI</a:t>
          </a:r>
          <a:endParaRPr lang="en-IN" sz="1900" b="1" kern="1200" dirty="0">
            <a:solidFill>
              <a:schemeClr val="tx1"/>
            </a:solidFill>
          </a:endParaRPr>
        </a:p>
      </dsp:txBody>
      <dsp:txXfrm>
        <a:off x="326424" y="3221880"/>
        <a:ext cx="1573510" cy="1573510"/>
      </dsp:txXfrm>
    </dsp:sp>
    <dsp:sp modelId="{23571165-B1C8-41CA-BE85-9051B9D057B0}">
      <dsp:nvSpPr>
        <dsp:cNvPr id="0" name=""/>
        <dsp:cNvSpPr/>
      </dsp:nvSpPr>
      <dsp:spPr>
        <a:xfrm rot="7498148">
          <a:off x="1630710" y="2204138"/>
          <a:ext cx="1486560" cy="751031"/>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IN" sz="1500" kern="1200">
            <a:solidFill>
              <a:schemeClr val="tx1"/>
            </a:solidFill>
          </a:endParaRPr>
        </a:p>
      </dsp:txBody>
      <dsp:txXfrm>
        <a:off x="1807931" y="2262028"/>
        <a:ext cx="1261251" cy="45061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A5BD00-8C28-42CF-B194-854699BE4FF3}">
      <dsp:nvSpPr>
        <dsp:cNvPr id="0" name=""/>
        <dsp:cNvSpPr/>
      </dsp:nvSpPr>
      <dsp:spPr>
        <a:xfrm>
          <a:off x="1032147" y="0"/>
          <a:ext cx="6165304" cy="6165304"/>
        </a:xfrm>
        <a:prstGeom prst="diamond">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CC2F01A0-875C-45DA-8FFF-16619AA98165}">
      <dsp:nvSpPr>
        <dsp:cNvPr id="0" name=""/>
        <dsp:cNvSpPr/>
      </dsp:nvSpPr>
      <dsp:spPr>
        <a:xfrm>
          <a:off x="1617851" y="585703"/>
          <a:ext cx="2404468" cy="2404468"/>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smtClean="0">
              <a:solidFill>
                <a:schemeClr val="tx1"/>
              </a:solidFill>
            </a:rPr>
            <a:t>Unqualified opinion</a:t>
          </a:r>
          <a:endParaRPr lang="en-IN" sz="3200" kern="1200" dirty="0">
            <a:solidFill>
              <a:schemeClr val="tx1"/>
            </a:solidFill>
          </a:endParaRPr>
        </a:p>
      </dsp:txBody>
      <dsp:txXfrm>
        <a:off x="1735227" y="703079"/>
        <a:ext cx="2169716" cy="2169716"/>
      </dsp:txXfrm>
    </dsp:sp>
    <dsp:sp modelId="{D756A136-EC80-4443-BD2C-70FB84BF5256}">
      <dsp:nvSpPr>
        <dsp:cNvPr id="0" name=""/>
        <dsp:cNvSpPr/>
      </dsp:nvSpPr>
      <dsp:spPr>
        <a:xfrm>
          <a:off x="4207279" y="585703"/>
          <a:ext cx="2404468" cy="2404468"/>
        </a:xfrm>
        <a:prstGeom prst="roundRect">
          <a:avLst/>
        </a:prstGeom>
        <a:gradFill rotWithShape="0">
          <a:gsLst>
            <a:gs pos="0">
              <a:schemeClr val="accent5">
                <a:hueOff val="-2451115"/>
                <a:satOff val="-3409"/>
                <a:lumOff val="-1307"/>
                <a:alphaOff val="0"/>
                <a:satMod val="103000"/>
                <a:lumMod val="102000"/>
                <a:tint val="94000"/>
              </a:schemeClr>
            </a:gs>
            <a:gs pos="50000">
              <a:schemeClr val="accent5">
                <a:hueOff val="-2451115"/>
                <a:satOff val="-3409"/>
                <a:lumOff val="-1307"/>
                <a:alphaOff val="0"/>
                <a:satMod val="110000"/>
                <a:lumMod val="100000"/>
                <a:shade val="100000"/>
              </a:schemeClr>
            </a:gs>
            <a:gs pos="100000">
              <a:schemeClr val="accent5">
                <a:hueOff val="-2451115"/>
                <a:satOff val="-3409"/>
                <a:lumOff val="-1307"/>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smtClean="0">
              <a:solidFill>
                <a:schemeClr val="tx1"/>
              </a:solidFill>
            </a:rPr>
            <a:t>Qualified opinion</a:t>
          </a:r>
          <a:endParaRPr lang="en-US" sz="3200" kern="1200" dirty="0" smtClean="0">
            <a:solidFill>
              <a:schemeClr val="tx1"/>
            </a:solidFill>
          </a:endParaRPr>
        </a:p>
      </dsp:txBody>
      <dsp:txXfrm>
        <a:off x="4324655" y="703079"/>
        <a:ext cx="2169716" cy="2169716"/>
      </dsp:txXfrm>
    </dsp:sp>
    <dsp:sp modelId="{B0F65B14-2F74-4724-8D39-E5A5D68A2DA5}">
      <dsp:nvSpPr>
        <dsp:cNvPr id="0" name=""/>
        <dsp:cNvSpPr/>
      </dsp:nvSpPr>
      <dsp:spPr>
        <a:xfrm>
          <a:off x="1617851" y="3175131"/>
          <a:ext cx="2404468" cy="2404468"/>
        </a:xfrm>
        <a:prstGeom prst="roundRect">
          <a:avLst/>
        </a:prstGeom>
        <a:gradFill rotWithShape="0">
          <a:gsLst>
            <a:gs pos="0">
              <a:schemeClr val="accent5">
                <a:hueOff val="-4902230"/>
                <a:satOff val="-6819"/>
                <a:lumOff val="-2615"/>
                <a:alphaOff val="0"/>
                <a:satMod val="103000"/>
                <a:lumMod val="102000"/>
                <a:tint val="94000"/>
              </a:schemeClr>
            </a:gs>
            <a:gs pos="50000">
              <a:schemeClr val="accent5">
                <a:hueOff val="-4902230"/>
                <a:satOff val="-6819"/>
                <a:lumOff val="-2615"/>
                <a:alphaOff val="0"/>
                <a:satMod val="110000"/>
                <a:lumMod val="100000"/>
                <a:shade val="100000"/>
              </a:schemeClr>
            </a:gs>
            <a:gs pos="100000">
              <a:schemeClr val="accent5">
                <a:hueOff val="-4902230"/>
                <a:satOff val="-6819"/>
                <a:lumOff val="-261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smtClean="0">
              <a:solidFill>
                <a:schemeClr val="tx1"/>
              </a:solidFill>
            </a:rPr>
            <a:t>Disclaimer</a:t>
          </a:r>
          <a:endParaRPr lang="en-US" sz="3200" kern="1200" dirty="0" smtClean="0">
            <a:solidFill>
              <a:schemeClr val="tx1"/>
            </a:solidFill>
          </a:endParaRPr>
        </a:p>
      </dsp:txBody>
      <dsp:txXfrm>
        <a:off x="1735227" y="3292507"/>
        <a:ext cx="2169716" cy="2169716"/>
      </dsp:txXfrm>
    </dsp:sp>
    <dsp:sp modelId="{2E6947BB-F40F-4F2B-BFC5-B4878025CFD8}">
      <dsp:nvSpPr>
        <dsp:cNvPr id="0" name=""/>
        <dsp:cNvSpPr/>
      </dsp:nvSpPr>
      <dsp:spPr>
        <a:xfrm>
          <a:off x="4207279" y="3175131"/>
          <a:ext cx="2404468" cy="2404468"/>
        </a:xfrm>
        <a:prstGeom prst="roundRect">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smtClean="0">
              <a:solidFill>
                <a:schemeClr val="tx1"/>
              </a:solidFill>
            </a:rPr>
            <a:t>Adverse opinion</a:t>
          </a:r>
        </a:p>
      </dsp:txBody>
      <dsp:txXfrm>
        <a:off x="4324655" y="3292507"/>
        <a:ext cx="2169716" cy="2169716"/>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9.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70.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7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7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7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F6FEB1-4343-472F-AF75-2F510A7C4B24}" type="datetimeFigureOut">
              <a:rPr lang="en-IN" smtClean="0"/>
              <a:t>05-02-2018</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DA4A61-47C0-4D5F-BBCB-ABBA8F8DD735}" type="slidenum">
              <a:rPr lang="en-IN" smtClean="0"/>
              <a:t>‹#›</a:t>
            </a:fld>
            <a:endParaRPr lang="en-IN"/>
          </a:p>
        </p:txBody>
      </p:sp>
    </p:spTree>
    <p:extLst>
      <p:ext uri="{BB962C8B-B14F-4D97-AF65-F5344CB8AC3E}">
        <p14:creationId xmlns:p14="http://schemas.microsoft.com/office/powerpoint/2010/main" val="2677395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083548A-6A63-4A65-8A7B-62F519AC433C}" type="slidenum">
              <a:rPr lang="en-IN" smtClean="0">
                <a:solidFill>
                  <a:prstClr val="black"/>
                </a:solidFill>
              </a:rPr>
              <a:pPr/>
              <a:t>1</a:t>
            </a:fld>
            <a:endParaRPr lang="en-IN">
              <a:solidFill>
                <a:prstClr val="black"/>
              </a:solidFill>
            </a:endParaRPr>
          </a:p>
        </p:txBody>
      </p:sp>
    </p:spTree>
    <p:extLst>
      <p:ext uri="{BB962C8B-B14F-4D97-AF65-F5344CB8AC3E}">
        <p14:creationId xmlns:p14="http://schemas.microsoft.com/office/powerpoint/2010/main" val="11501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083548A-6A63-4A65-8A7B-62F519AC433C}" type="slidenum">
              <a:rPr lang="en-IN" smtClean="0">
                <a:solidFill>
                  <a:prstClr val="black"/>
                </a:solidFill>
              </a:rPr>
              <a:pPr/>
              <a:t>3</a:t>
            </a:fld>
            <a:endParaRPr lang="en-IN">
              <a:solidFill>
                <a:prstClr val="black"/>
              </a:solidFill>
            </a:endParaRPr>
          </a:p>
        </p:txBody>
      </p:sp>
    </p:spTree>
    <p:extLst>
      <p:ext uri="{BB962C8B-B14F-4D97-AF65-F5344CB8AC3E}">
        <p14:creationId xmlns:p14="http://schemas.microsoft.com/office/powerpoint/2010/main" val="1797437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083548A-6A63-4A65-8A7B-62F519AC433C}" type="slidenum">
              <a:rPr lang="en-IN" smtClean="0">
                <a:solidFill>
                  <a:prstClr val="black"/>
                </a:solidFill>
              </a:rPr>
              <a:pPr/>
              <a:t>8</a:t>
            </a:fld>
            <a:endParaRPr lang="en-IN">
              <a:solidFill>
                <a:prstClr val="black"/>
              </a:solidFill>
            </a:endParaRPr>
          </a:p>
        </p:txBody>
      </p:sp>
    </p:spTree>
    <p:extLst>
      <p:ext uri="{BB962C8B-B14F-4D97-AF65-F5344CB8AC3E}">
        <p14:creationId xmlns:p14="http://schemas.microsoft.com/office/powerpoint/2010/main" val="3133303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7BF1164-E6F1-48F6-9E2D-A3DE9073E254}" type="slidenum">
              <a:rPr lang="en-US" altLang="en-US">
                <a:solidFill>
                  <a:prstClr val="black"/>
                </a:solidFill>
              </a:rPr>
              <a:pPr eaLnBrk="1" hangingPunct="1"/>
              <a:t>10</a:t>
            </a:fld>
            <a:endParaRPr lang="en-US" altLang="en-US">
              <a:solidFill>
                <a:prstClr val="black"/>
              </a:solidFill>
            </a:endParaRPr>
          </a:p>
        </p:txBody>
      </p:sp>
    </p:spTree>
    <p:extLst>
      <p:ext uri="{BB962C8B-B14F-4D97-AF65-F5344CB8AC3E}">
        <p14:creationId xmlns:p14="http://schemas.microsoft.com/office/powerpoint/2010/main" val="3826460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6DA4A61-47C0-4D5F-BBCB-ABBA8F8DD735}" type="slidenum">
              <a:rPr lang="en-IN" smtClean="0"/>
              <a:t>30</a:t>
            </a:fld>
            <a:endParaRPr lang="en-IN"/>
          </a:p>
        </p:txBody>
      </p:sp>
    </p:spTree>
    <p:extLst>
      <p:ext uri="{BB962C8B-B14F-4D97-AF65-F5344CB8AC3E}">
        <p14:creationId xmlns:p14="http://schemas.microsoft.com/office/powerpoint/2010/main" val="26106606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mtClean="0"/>
              <a:t>Ask for real life examples from the participants and discuss in the plenary</a:t>
            </a:r>
            <a:endParaRPr lang="nb-NO" altLang="en-US" smtClean="0"/>
          </a:p>
        </p:txBody>
      </p:sp>
      <p:sp>
        <p:nvSpPr>
          <p:cNvPr id="819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EDF36BD0-B091-435E-94A5-32C4477A78DD}" type="slidenum">
              <a:rPr lang="nb-NO" altLang="en-US"/>
              <a:pPr/>
              <a:t>35</a:t>
            </a:fld>
            <a:endParaRPr lang="nb-NO" altLang="en-US"/>
          </a:p>
        </p:txBody>
      </p:sp>
    </p:spTree>
    <p:extLst>
      <p:ext uri="{BB962C8B-B14F-4D97-AF65-F5344CB8AC3E}">
        <p14:creationId xmlns:p14="http://schemas.microsoft.com/office/powerpoint/2010/main" val="2142378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00A17648-8549-41CA-B955-EAE699B796FE}" type="datetime2">
              <a:rPr lang="en-US" smtClean="0"/>
              <a:t>Monday, February 05, 2018</a:t>
            </a:fld>
            <a:endParaRPr lang="en-US" dirty="0"/>
          </a:p>
        </p:txBody>
      </p:sp>
      <p:sp>
        <p:nvSpPr>
          <p:cNvPr id="5" name="Footer Placeholder 4"/>
          <p:cNvSpPr>
            <a:spLocks noGrp="1"/>
          </p:cNvSpPr>
          <p:nvPr>
            <p:ph type="ftr" sz="quarter" idx="11"/>
          </p:nvPr>
        </p:nvSpPr>
        <p:spPr/>
        <p:txBody>
          <a:bodyPr/>
          <a:lstStyle/>
          <a:p>
            <a:r>
              <a:rPr lang="en-US" smtClean="0"/>
              <a:t>Regional Training Institute, IA&amp;AD, Kolkata</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4832050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F5B23CD7-3590-4732-9B8D-EEAB4E49CD30}" type="datetime2">
              <a:rPr lang="en-US" smtClean="0"/>
              <a:t>Monday, February 05, 2018</a:t>
            </a:fld>
            <a:endParaRPr lang="en-US" dirty="0"/>
          </a:p>
        </p:txBody>
      </p:sp>
      <p:sp>
        <p:nvSpPr>
          <p:cNvPr id="5" name="Footer Placeholder 4"/>
          <p:cNvSpPr>
            <a:spLocks noGrp="1"/>
          </p:cNvSpPr>
          <p:nvPr>
            <p:ph type="ftr" sz="quarter" idx="11"/>
          </p:nvPr>
        </p:nvSpPr>
        <p:spPr/>
        <p:txBody>
          <a:bodyPr/>
          <a:lstStyle/>
          <a:p>
            <a:r>
              <a:rPr lang="en-US" smtClean="0"/>
              <a:t>Regional Training Institute, IA&amp;AD, Kolkata</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7811148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EFF35F69-8720-4E9C-B5F3-86679429FB4B}" type="datetime2">
              <a:rPr lang="en-US" smtClean="0"/>
              <a:t>Monday, February 05, 2018</a:t>
            </a:fld>
            <a:endParaRPr lang="en-US" dirty="0"/>
          </a:p>
        </p:txBody>
      </p:sp>
      <p:sp>
        <p:nvSpPr>
          <p:cNvPr id="5" name="Footer Placeholder 4"/>
          <p:cNvSpPr>
            <a:spLocks noGrp="1"/>
          </p:cNvSpPr>
          <p:nvPr>
            <p:ph type="ftr" sz="quarter" idx="11"/>
          </p:nvPr>
        </p:nvSpPr>
        <p:spPr/>
        <p:txBody>
          <a:bodyPr/>
          <a:lstStyle/>
          <a:p>
            <a:r>
              <a:rPr lang="en-US" smtClean="0"/>
              <a:t>Regional Training Institute, IA&amp;AD, Kolkata</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128665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 y="762003"/>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5" y="762003"/>
            <a:ext cx="2925319"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178" indent="0" algn="ctr">
              <a:buNone/>
              <a:defRPr sz="2200"/>
            </a:lvl2pPr>
            <a:lvl3pPr marL="914354" indent="0" algn="ctr">
              <a:buNone/>
              <a:defRPr sz="2200"/>
            </a:lvl3pPr>
            <a:lvl4pPr marL="1371532" indent="0" algn="ctr">
              <a:buNone/>
              <a:defRPr sz="2000"/>
            </a:lvl4pPr>
            <a:lvl5pPr marL="1828709" indent="0" algn="ctr">
              <a:buNone/>
              <a:defRPr sz="2000"/>
            </a:lvl5pPr>
            <a:lvl6pPr marL="2285886" indent="0" algn="ctr">
              <a:buNone/>
              <a:defRPr sz="2000"/>
            </a:lvl6pPr>
            <a:lvl7pPr marL="2743062" indent="0" algn="ctr">
              <a:buNone/>
              <a:defRPr sz="2000"/>
            </a:lvl7pPr>
            <a:lvl8pPr marL="3200240" indent="0" algn="ctr">
              <a:buNone/>
              <a:defRPr sz="2000"/>
            </a:lvl8pPr>
            <a:lvl9pPr marL="3657418"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2DD0E16-640A-4559-B515-32913B969CF0}"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25378438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88DACD6-1D55-469C-8A67-6386772BFB56}"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1220257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2">
                    <a:lumMod val="7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2"/>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CF7952-E895-4A6B-883C-7FBD36999536}"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16189251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7"/>
          <p:cNvSpPr>
            <a:spLocks noGrp="1"/>
          </p:cNvSpPr>
          <p:nvPr>
            <p:ph type="dt" sz="half" idx="10"/>
          </p:nvPr>
        </p:nvSpPr>
        <p:spPr/>
        <p:txBody>
          <a:bodyPr/>
          <a:lstStyle/>
          <a:p>
            <a:fld id="{631F86D6-11B8-42C2-8AF8-5A174B049721}"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9" name="Footer Placeholder 8"/>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10" name="Slide Number Placeholder 9"/>
          <p:cNvSpPr>
            <a:spLocks noGrp="1"/>
          </p:cNvSpPr>
          <p:nvPr>
            <p:ph type="sldNum" sz="quarter" idx="12"/>
          </p:nvPr>
        </p:nvSpPr>
        <p:spPr/>
        <p:txBody>
          <a:body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21518864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818463" y="1023590"/>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Date Placeholder 1"/>
          <p:cNvSpPr>
            <a:spLocks noGrp="1"/>
          </p:cNvSpPr>
          <p:nvPr>
            <p:ph type="dt" sz="half" idx="10"/>
          </p:nvPr>
        </p:nvSpPr>
        <p:spPr/>
        <p:txBody>
          <a:bodyPr/>
          <a:lstStyle/>
          <a:p>
            <a:fld id="{C585FB74-C41C-4B07-832A-CADCF01A7EC5}"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11" name="Footer Placeholder 10"/>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12" name="Slide Number Placeholder 11"/>
          <p:cNvSpPr>
            <a:spLocks noGrp="1"/>
          </p:cNvSpPr>
          <p:nvPr>
            <p:ph type="sldNum" sz="quarter" idx="12"/>
          </p:nvPr>
        </p:nvSpPr>
        <p:spPr/>
        <p:txBody>
          <a:body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360739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2" name="Date Placeholder 1"/>
          <p:cNvSpPr>
            <a:spLocks noGrp="1"/>
          </p:cNvSpPr>
          <p:nvPr>
            <p:ph type="dt" sz="half" idx="10"/>
          </p:nvPr>
        </p:nvSpPr>
        <p:spPr/>
        <p:txBody>
          <a:bodyPr/>
          <a:lstStyle/>
          <a:p>
            <a:fld id="{2065F492-BE97-498C-B1AC-19B2FEC63AB6}"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13834752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ADB5023-CC44-43DD-9E35-B6C432F76125}"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6" name="Footer Placeholder 5"/>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17901020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smtClean="0"/>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4913F7DB-22DB-45B3-B9A8-11633FBC6E74}"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9" name="Footer Placeholder 8"/>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10" name="Slide Number Placeholder 9"/>
          <p:cNvSpPr>
            <a:spLocks noGrp="1"/>
          </p:cNvSpPr>
          <p:nvPr>
            <p:ph type="sldNum" sz="quarter" idx="12"/>
          </p:nvPr>
        </p:nvSpPr>
        <p:spPr/>
        <p:txBody>
          <a:body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4107127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B0C63174-5140-43D7-9D2B-4FB2144F1435}" type="datetime2">
              <a:rPr lang="en-US" smtClean="0"/>
              <a:t>Monday, February 05, 2018</a:t>
            </a:fld>
            <a:endParaRPr lang="en-US" dirty="0"/>
          </a:p>
        </p:txBody>
      </p:sp>
      <p:sp>
        <p:nvSpPr>
          <p:cNvPr id="5" name="Footer Placeholder 4"/>
          <p:cNvSpPr>
            <a:spLocks noGrp="1"/>
          </p:cNvSpPr>
          <p:nvPr>
            <p:ph type="ftr" sz="quarter" idx="11"/>
          </p:nvPr>
        </p:nvSpPr>
        <p:spPr/>
        <p:txBody>
          <a:bodyPr/>
          <a:lstStyle/>
          <a:p>
            <a:r>
              <a:rPr lang="en-US" smtClean="0"/>
              <a:t>Regional Training Institute, IA&amp;AD, Kolkata</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0131137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570646" y="767419"/>
            <a:ext cx="8115231" cy="5330952"/>
          </a:xfrm>
          <a:solidFill>
            <a:schemeClr val="bg1">
              <a:lumMod val="75000"/>
            </a:schemeClr>
          </a:solidFill>
        </p:spPr>
        <p:txBody>
          <a:bodyPr anchor="t"/>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5C694383-8E7C-41A5-8770-711FD5BE4ABB}"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9" name="Footer Placeholder 8"/>
          <p:cNvSpPr>
            <a:spLocks noGrp="1"/>
          </p:cNvSpPr>
          <p:nvPr>
            <p:ph type="ftr" sz="quarter" idx="11"/>
          </p:nvPr>
        </p:nvSpPr>
        <p:spPr>
          <a:xfrm>
            <a:off x="3499103" y="6356354"/>
            <a:ext cx="5911517" cy="365125"/>
          </a:xfrm>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10" name="Slide Number Placeholder 9"/>
          <p:cNvSpPr>
            <a:spLocks noGrp="1"/>
          </p:cNvSpPr>
          <p:nvPr>
            <p:ph type="sldNum" sz="quarter" idx="12"/>
          </p:nvPr>
        </p:nvSpPr>
        <p:spPr/>
        <p:txBody>
          <a:body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41210781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4AFECE9-BF22-4F09-A99D-1E7C6D0A0DE8}"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8" name="Footer Placeholder 7"/>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9673138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2C6E442-C198-4A96-A9A6-08B8F694C4E6}"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8" name="Footer Placeholder 7"/>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16163987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66700"/>
            <a:ext cx="12090400" cy="1104900"/>
          </a:xfrm>
        </p:spPr>
        <p:txBody>
          <a:bodyPr/>
          <a:lstStyle/>
          <a:p>
            <a:r>
              <a:rPr lang="en-US"/>
              <a:t>Click to edit Master title style</a:t>
            </a:r>
            <a:endParaRPr lang="en-IN"/>
          </a:p>
        </p:txBody>
      </p:sp>
      <p:sp>
        <p:nvSpPr>
          <p:cNvPr id="3" name="Text Placeholder 2"/>
          <p:cNvSpPr>
            <a:spLocks noGrp="1"/>
          </p:cNvSpPr>
          <p:nvPr>
            <p:ph type="body" sz="half" idx="1"/>
          </p:nvPr>
        </p:nvSpPr>
        <p:spPr>
          <a:xfrm>
            <a:off x="711201" y="1676400"/>
            <a:ext cx="5355167"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269567" y="1676400"/>
            <a:ext cx="5355167"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4809968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914400" y="1981200"/>
            <a:ext cx="10363200" cy="4114800"/>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fld id="{D934EB9E-E395-4594-A773-F5DD44D888D0}" type="datetime2">
              <a:rPr lang="en-US" smtClean="0">
                <a:solidFill>
                  <a:prstClr val="black">
                    <a:lumMod val="50000"/>
                    <a:lumOff val="50000"/>
                  </a:prstClr>
                </a:solidFill>
              </a:rPr>
              <a:pPr>
                <a:defRPr/>
              </a:pPr>
              <a:t>Monday, February 05, 2018</a:t>
            </a:fld>
            <a:endParaRPr lang="en-US">
              <a:solidFill>
                <a:prstClr val="black">
                  <a:lumMod val="50000"/>
                  <a:lumOff val="50000"/>
                </a:prstClr>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solidFill>
                  <a:prstClr val="black">
                    <a:lumMod val="50000"/>
                    <a:lumOff val="50000"/>
                  </a:prstClr>
                </a:solidFill>
              </a:rPr>
              <a:t>Regional Training Institute, Kolkata</a:t>
            </a:r>
            <a:endParaRPr lang="en-US">
              <a:solidFill>
                <a:prstClr val="black">
                  <a:lumMod val="50000"/>
                  <a:lumOff val="50000"/>
                </a:prstClr>
              </a:solidFill>
            </a:endParaRPr>
          </a:p>
        </p:txBody>
      </p:sp>
      <p:sp>
        <p:nvSpPr>
          <p:cNvPr id="6" name="Rectangle 6"/>
          <p:cNvSpPr>
            <a:spLocks noGrp="1" noChangeArrowheads="1"/>
          </p:cNvSpPr>
          <p:nvPr>
            <p:ph type="sldNum" sz="quarter" idx="12"/>
          </p:nvPr>
        </p:nvSpPr>
        <p:spPr>
          <a:ln/>
        </p:spPr>
        <p:txBody>
          <a:bodyPr/>
          <a:lstStyle>
            <a:lvl1pPr>
              <a:defRPr/>
            </a:lvl1pPr>
          </a:lstStyle>
          <a:p>
            <a:fld id="{53ABF071-783D-4236-AE35-BAC543BFEF5C}" type="slidenum">
              <a:rPr lang="en-US" altLang="en-US">
                <a:solidFill>
                  <a:srgbClr val="00C6BB"/>
                </a:solidFill>
              </a:rPr>
              <a:pPr/>
              <a:t>‹#›</a:t>
            </a:fld>
            <a:endParaRPr lang="en-US" altLang="en-US">
              <a:solidFill>
                <a:srgbClr val="00C6BB"/>
              </a:solidFill>
            </a:endParaRPr>
          </a:p>
        </p:txBody>
      </p:sp>
    </p:spTree>
    <p:extLst>
      <p:ext uri="{BB962C8B-B14F-4D97-AF65-F5344CB8AC3E}">
        <p14:creationId xmlns:p14="http://schemas.microsoft.com/office/powerpoint/2010/main" val="16997487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0780A3-365F-4628-AC5A-7C6C128FA55E}" type="datetime2">
              <a:rPr lang="en-US" smtClean="0"/>
              <a:t>Monday, February 05, 2018</a:t>
            </a:fld>
            <a:endParaRPr lang="en-US" dirty="0"/>
          </a:p>
        </p:txBody>
      </p:sp>
      <p:sp>
        <p:nvSpPr>
          <p:cNvPr id="5" name="Footer Placeholder 4"/>
          <p:cNvSpPr>
            <a:spLocks noGrp="1"/>
          </p:cNvSpPr>
          <p:nvPr>
            <p:ph type="ftr" sz="quarter" idx="11"/>
          </p:nvPr>
        </p:nvSpPr>
        <p:spPr/>
        <p:txBody>
          <a:bodyPr/>
          <a:lstStyle/>
          <a:p>
            <a:r>
              <a:rPr lang="en-US" smtClean="0"/>
              <a:t>Regional Training Institute, IA&amp;AD, Kolkata</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0053034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53AF7445-F0E2-449C-87AE-BD4E4162DE8B}" type="datetime2">
              <a:rPr lang="en-US" smtClean="0"/>
              <a:t>Monday, February 05, 2018</a:t>
            </a:fld>
            <a:endParaRPr lang="en-US" dirty="0"/>
          </a:p>
        </p:txBody>
      </p:sp>
      <p:sp>
        <p:nvSpPr>
          <p:cNvPr id="6" name="Footer Placeholder 5"/>
          <p:cNvSpPr>
            <a:spLocks noGrp="1"/>
          </p:cNvSpPr>
          <p:nvPr>
            <p:ph type="ftr" sz="quarter" idx="11"/>
          </p:nvPr>
        </p:nvSpPr>
        <p:spPr/>
        <p:txBody>
          <a:bodyPr/>
          <a:lstStyle/>
          <a:p>
            <a:r>
              <a:rPr lang="en-US" smtClean="0"/>
              <a:t>Regional Training Institute, IA&amp;AD, Kolkata</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87969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501B195A-4EE7-490E-9B91-6BE5EE5912F1}" type="datetime2">
              <a:rPr lang="en-US" smtClean="0"/>
              <a:t>Monday, February 05, 2018</a:t>
            </a:fld>
            <a:endParaRPr lang="en-US" dirty="0"/>
          </a:p>
        </p:txBody>
      </p:sp>
      <p:sp>
        <p:nvSpPr>
          <p:cNvPr id="8" name="Footer Placeholder 7"/>
          <p:cNvSpPr>
            <a:spLocks noGrp="1"/>
          </p:cNvSpPr>
          <p:nvPr>
            <p:ph type="ftr" sz="quarter" idx="11"/>
          </p:nvPr>
        </p:nvSpPr>
        <p:spPr/>
        <p:txBody>
          <a:bodyPr/>
          <a:lstStyle/>
          <a:p>
            <a:r>
              <a:rPr lang="en-US" smtClean="0"/>
              <a:t>Regional Training Institute, IA&amp;AD, Kolkata</a:t>
            </a:r>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6295803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F10B97B5-2DE6-4DBD-AD1B-67AD4F9E9239}" type="datetime2">
              <a:rPr lang="en-US" smtClean="0"/>
              <a:t>Monday, February 05, 2018</a:t>
            </a:fld>
            <a:endParaRPr lang="en-US" dirty="0"/>
          </a:p>
        </p:txBody>
      </p:sp>
      <p:sp>
        <p:nvSpPr>
          <p:cNvPr id="4" name="Footer Placeholder 3"/>
          <p:cNvSpPr>
            <a:spLocks noGrp="1"/>
          </p:cNvSpPr>
          <p:nvPr>
            <p:ph type="ftr" sz="quarter" idx="11"/>
          </p:nvPr>
        </p:nvSpPr>
        <p:spPr/>
        <p:txBody>
          <a:bodyPr/>
          <a:lstStyle/>
          <a:p>
            <a:r>
              <a:rPr lang="en-US" smtClean="0"/>
              <a:t>Regional Training Institute, IA&amp;AD, Kolkata</a:t>
            </a:r>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246089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6F5E05-6649-4060-9C4B-1EFB2CCE62DC}" type="datetime2">
              <a:rPr lang="en-US" smtClean="0"/>
              <a:t>Monday, February 05, 2018</a:t>
            </a:fld>
            <a:endParaRPr lang="en-US" dirty="0"/>
          </a:p>
        </p:txBody>
      </p:sp>
      <p:sp>
        <p:nvSpPr>
          <p:cNvPr id="3" name="Footer Placeholder 2"/>
          <p:cNvSpPr>
            <a:spLocks noGrp="1"/>
          </p:cNvSpPr>
          <p:nvPr>
            <p:ph type="ftr" sz="quarter" idx="11"/>
          </p:nvPr>
        </p:nvSpPr>
        <p:spPr/>
        <p:txBody>
          <a:bodyPr/>
          <a:lstStyle/>
          <a:p>
            <a:r>
              <a:rPr lang="en-US" smtClean="0"/>
              <a:t>Regional Training Institute, IA&amp;AD, Kolkata</a:t>
            </a:r>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8627103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ABAA29-7E6E-44B5-A6E4-730C4096D0BD}" type="datetime2">
              <a:rPr lang="en-US" smtClean="0"/>
              <a:t>Monday, February 05, 2018</a:t>
            </a:fld>
            <a:endParaRPr lang="en-US" dirty="0"/>
          </a:p>
        </p:txBody>
      </p:sp>
      <p:sp>
        <p:nvSpPr>
          <p:cNvPr id="6" name="Footer Placeholder 5"/>
          <p:cNvSpPr>
            <a:spLocks noGrp="1"/>
          </p:cNvSpPr>
          <p:nvPr>
            <p:ph type="ftr" sz="quarter" idx="11"/>
          </p:nvPr>
        </p:nvSpPr>
        <p:spPr/>
        <p:txBody>
          <a:bodyPr/>
          <a:lstStyle/>
          <a:p>
            <a:r>
              <a:rPr lang="en-US" smtClean="0"/>
              <a:t>Regional Training Institute, IA&amp;AD, Kolkata</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883247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899752B-4A7E-40D2-B56F-735673CFD106}" type="datetime2">
              <a:rPr lang="en-US" smtClean="0"/>
              <a:t>Monday, February 05, 2018</a:t>
            </a:fld>
            <a:endParaRPr lang="en-US" dirty="0"/>
          </a:p>
        </p:txBody>
      </p:sp>
      <p:sp>
        <p:nvSpPr>
          <p:cNvPr id="6" name="Footer Placeholder 5"/>
          <p:cNvSpPr>
            <a:spLocks noGrp="1"/>
          </p:cNvSpPr>
          <p:nvPr>
            <p:ph type="ftr" sz="quarter" idx="11"/>
          </p:nvPr>
        </p:nvSpPr>
        <p:spPr/>
        <p:txBody>
          <a:bodyPr/>
          <a:lstStyle/>
          <a:p>
            <a:r>
              <a:rPr lang="en-US" smtClean="0"/>
              <a:t>Regional Training Institute, IA&amp;AD, Kolkata</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7292574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14A517-DA44-42C0-83CF-27C1E0DEC123}" type="datetime2">
              <a:rPr lang="en-US" smtClean="0"/>
              <a:t>Monday, February 05, 2018</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Regional Training Institute, IA&amp;AD, Kolkata</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85655277"/>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 y="758952"/>
            <a:ext cx="3443591"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20" y="1123841"/>
            <a:ext cx="2947483" cy="460118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62465" y="6356354"/>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620A3448-7FA3-4625-8A6D-4ED0764F9A91}"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5" name="Footer Placeholder 4"/>
          <p:cNvSpPr>
            <a:spLocks noGrp="1"/>
          </p:cNvSpPr>
          <p:nvPr>
            <p:ph type="ftr" sz="quarter" idx="3"/>
          </p:nvPr>
        </p:nvSpPr>
        <p:spPr>
          <a:xfrm>
            <a:off x="3869268" y="6356354"/>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6" name="Slide Number Placeholder 5"/>
          <p:cNvSpPr>
            <a:spLocks noGrp="1"/>
          </p:cNvSpPr>
          <p:nvPr>
            <p:ph type="sldNum" sz="quarter" idx="4"/>
          </p:nvPr>
        </p:nvSpPr>
        <p:spPr>
          <a:xfrm>
            <a:off x="10634138" y="6356354"/>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6D22F896-40B5-4ADD-8801-0D06FADFA095}" type="slidenum">
              <a:rPr lang="en-US" smtClean="0">
                <a:solidFill>
                  <a:srgbClr val="00C6BB"/>
                </a:solidFill>
              </a:rPr>
              <a:pPr/>
              <a:t>‹#›</a:t>
            </a:fld>
            <a:endParaRPr lang="en-US" dirty="0">
              <a:solidFill>
                <a:srgbClr val="00C6BB"/>
              </a:solidFill>
            </a:endParaRPr>
          </a:p>
        </p:txBody>
      </p:sp>
    </p:spTree>
    <p:extLst>
      <p:ext uri="{BB962C8B-B14F-4D97-AF65-F5344CB8AC3E}">
        <p14:creationId xmlns:p14="http://schemas.microsoft.com/office/powerpoint/2010/main" val="3518468954"/>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Lst>
  <p:hf hdr="0"/>
  <p:txStyles>
    <p:titleStyle>
      <a:lvl1pPr algn="l" defTabSz="914354"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70" indent="-182870" algn="l" defTabSz="914354" rtl="0" eaLnBrk="1" latinLnBrk="0" hangingPunct="1">
        <a:lnSpc>
          <a:spcPct val="90000"/>
        </a:lnSpc>
        <a:spcBef>
          <a:spcPts val="1200"/>
        </a:spcBef>
        <a:buClr>
          <a:schemeClr val="accent1"/>
        </a:buClr>
        <a:buFont typeface="Wingdings 2" pitchFamily="18" charset="2"/>
        <a:buChar char=""/>
        <a:defRPr sz="2000" kern="1200">
          <a:solidFill>
            <a:schemeClr val="tx1">
              <a:lumMod val="75000"/>
              <a:lumOff val="25000"/>
            </a:schemeClr>
          </a:solidFill>
          <a:latin typeface="+mn-lt"/>
          <a:ea typeface="+mn-ea"/>
          <a:cs typeface="+mn-cs"/>
        </a:defRPr>
      </a:lvl1pPr>
      <a:lvl2pPr marL="685766" indent="-182870" algn="l" defTabSz="914354" rtl="0" eaLnBrk="1" latinLnBrk="0" hangingPunct="1">
        <a:lnSpc>
          <a:spcPct val="90000"/>
        </a:lnSpc>
        <a:spcBef>
          <a:spcPts val="251"/>
        </a:spcBef>
        <a:spcAft>
          <a:spcPts val="251"/>
        </a:spcAft>
        <a:buClr>
          <a:schemeClr val="accent1"/>
        </a:buClr>
        <a:buFont typeface="Wingdings 2" pitchFamily="18" charset="2"/>
        <a:buChar char=""/>
        <a:defRPr sz="1800" kern="1200">
          <a:solidFill>
            <a:schemeClr val="tx1">
              <a:lumMod val="75000"/>
              <a:lumOff val="25000"/>
            </a:schemeClr>
          </a:solidFill>
          <a:latin typeface="+mn-lt"/>
          <a:ea typeface="+mn-ea"/>
          <a:cs typeface="+mn-cs"/>
        </a:defRPr>
      </a:lvl2pPr>
      <a:lvl3pPr marL="1142942" indent="-182870" algn="l" defTabSz="914354" rtl="0" eaLnBrk="1" latinLnBrk="0" hangingPunct="1">
        <a:lnSpc>
          <a:spcPct val="90000"/>
        </a:lnSpc>
        <a:spcBef>
          <a:spcPts val="251"/>
        </a:spcBef>
        <a:spcAft>
          <a:spcPts val="251"/>
        </a:spcAft>
        <a:buClr>
          <a:schemeClr val="accent1"/>
        </a:buClr>
        <a:buFont typeface="Wingdings 2" pitchFamily="18" charset="2"/>
        <a:buChar char=""/>
        <a:defRPr sz="1600" kern="1200">
          <a:solidFill>
            <a:schemeClr val="tx1">
              <a:lumMod val="75000"/>
              <a:lumOff val="25000"/>
            </a:schemeClr>
          </a:solidFill>
          <a:latin typeface="+mn-lt"/>
          <a:ea typeface="+mn-ea"/>
          <a:cs typeface="+mn-cs"/>
        </a:defRPr>
      </a:lvl3pPr>
      <a:lvl4pPr marL="1600120" indent="-182870" algn="l" defTabSz="914354"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4pPr>
      <a:lvl5pPr marL="2057298" indent="-182870" algn="l" defTabSz="914354"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5pPr>
      <a:lvl6pPr marL="2514474" indent="-228589" algn="l" defTabSz="914354"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6pPr>
      <a:lvl7pPr marL="2971652" indent="-228589" algn="l" defTabSz="914354"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7pPr>
      <a:lvl8pPr marL="3428829" indent="-228589" algn="l" defTabSz="914354"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8pPr>
      <a:lvl9pPr marL="3886006" indent="-228589" algn="l" defTabSz="914354"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vmlDrawing" Target="../drawings/vmlDrawing9.v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oleObject" Target="../embeddings/oleObject9.bin"/></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3.xml"/><Relationship Id="rId1" Type="http://schemas.openxmlformats.org/officeDocument/2006/relationships/vmlDrawing" Target="../drawings/vmlDrawing10.vml"/><Relationship Id="rId5" Type="http://schemas.openxmlformats.org/officeDocument/2006/relationships/image" Target="../media/image2.jpe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3.xml"/><Relationship Id="rId1" Type="http://schemas.openxmlformats.org/officeDocument/2006/relationships/vmlDrawing" Target="../drawings/vmlDrawing11.vml"/><Relationship Id="rId5" Type="http://schemas.openxmlformats.org/officeDocument/2006/relationships/image" Target="../media/image2.jpe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13.xml"/><Relationship Id="rId1" Type="http://schemas.openxmlformats.org/officeDocument/2006/relationships/vmlDrawing" Target="../drawings/vmlDrawing12.vml"/><Relationship Id="rId5" Type="http://schemas.openxmlformats.org/officeDocument/2006/relationships/image" Target="../media/image2.jpe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13.xml"/><Relationship Id="rId1" Type="http://schemas.openxmlformats.org/officeDocument/2006/relationships/vmlDrawing" Target="../drawings/vmlDrawing13.vml"/><Relationship Id="rId5" Type="http://schemas.openxmlformats.org/officeDocument/2006/relationships/image" Target="../media/image2.jpe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13.xml"/><Relationship Id="rId1" Type="http://schemas.openxmlformats.org/officeDocument/2006/relationships/vmlDrawing" Target="../drawings/vmlDrawing14.vml"/><Relationship Id="rId5" Type="http://schemas.openxmlformats.org/officeDocument/2006/relationships/image" Target="../media/image2.jpe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13.xml"/><Relationship Id="rId1" Type="http://schemas.openxmlformats.org/officeDocument/2006/relationships/vmlDrawing" Target="../drawings/vmlDrawing15.vml"/><Relationship Id="rId5" Type="http://schemas.openxmlformats.org/officeDocument/2006/relationships/image" Target="../media/image2.jpe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13.xml"/><Relationship Id="rId1" Type="http://schemas.openxmlformats.org/officeDocument/2006/relationships/vmlDrawing" Target="../drawings/vmlDrawing16.vml"/><Relationship Id="rId5" Type="http://schemas.openxmlformats.org/officeDocument/2006/relationships/image" Target="../media/image2.jpe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13.xml"/><Relationship Id="rId1" Type="http://schemas.openxmlformats.org/officeDocument/2006/relationships/vmlDrawing" Target="../drawings/vmlDrawing17.vml"/><Relationship Id="rId5" Type="http://schemas.openxmlformats.org/officeDocument/2006/relationships/image" Target="../media/image2.jpeg"/><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8.vml"/><Relationship Id="rId5" Type="http://schemas.openxmlformats.org/officeDocument/2006/relationships/image" Target="../media/image2.jpe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2.jpe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19.vml"/><Relationship Id="rId5" Type="http://schemas.openxmlformats.org/officeDocument/2006/relationships/image" Target="../media/image2.jpe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20.vml"/><Relationship Id="rId5" Type="http://schemas.openxmlformats.org/officeDocument/2006/relationships/image" Target="../media/image2.jpeg"/><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21.vml"/><Relationship Id="rId5" Type="http://schemas.openxmlformats.org/officeDocument/2006/relationships/image" Target="../media/image2.jpeg"/><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2.xml"/><Relationship Id="rId1" Type="http://schemas.openxmlformats.org/officeDocument/2006/relationships/vmlDrawing" Target="../drawings/vmlDrawing22.vml"/><Relationship Id="rId5" Type="http://schemas.openxmlformats.org/officeDocument/2006/relationships/image" Target="../media/image2.jpeg"/><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2.xml"/><Relationship Id="rId1" Type="http://schemas.openxmlformats.org/officeDocument/2006/relationships/vmlDrawing" Target="../drawings/vmlDrawing23.vml"/><Relationship Id="rId5" Type="http://schemas.openxmlformats.org/officeDocument/2006/relationships/image" Target="../media/image2.jpeg"/><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24.vml"/><Relationship Id="rId5" Type="http://schemas.openxmlformats.org/officeDocument/2006/relationships/image" Target="../media/image2.jpeg"/><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2.xml"/><Relationship Id="rId1" Type="http://schemas.openxmlformats.org/officeDocument/2006/relationships/vmlDrawing" Target="../drawings/vmlDrawing25.vml"/><Relationship Id="rId5" Type="http://schemas.openxmlformats.org/officeDocument/2006/relationships/image" Target="../media/image2.jpeg"/><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2.xml"/><Relationship Id="rId1" Type="http://schemas.openxmlformats.org/officeDocument/2006/relationships/vmlDrawing" Target="../drawings/vmlDrawing26.vml"/><Relationship Id="rId5" Type="http://schemas.openxmlformats.org/officeDocument/2006/relationships/image" Target="../media/image2.jpeg"/><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27.vml"/><Relationship Id="rId5" Type="http://schemas.openxmlformats.org/officeDocument/2006/relationships/image" Target="../media/image2.jpe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6.xml"/><Relationship Id="rId1" Type="http://schemas.openxmlformats.org/officeDocument/2006/relationships/vmlDrawing" Target="../drawings/vmlDrawing3.v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oleObject" Target="../embeddings/oleObject3.bin"/></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28.v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oleObject" Target="../embeddings/oleObject28.bin"/></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29.vml"/><Relationship Id="rId5" Type="http://schemas.openxmlformats.org/officeDocument/2006/relationships/image" Target="../media/image2.jpeg"/><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2.xml"/><Relationship Id="rId1" Type="http://schemas.openxmlformats.org/officeDocument/2006/relationships/vmlDrawing" Target="../drawings/vmlDrawing30.vml"/><Relationship Id="rId5" Type="http://schemas.openxmlformats.org/officeDocument/2006/relationships/image" Target="../media/image2.jpeg"/><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2.xml"/><Relationship Id="rId1" Type="http://schemas.openxmlformats.org/officeDocument/2006/relationships/vmlDrawing" Target="../drawings/vmlDrawing31.vml"/><Relationship Id="rId5" Type="http://schemas.openxmlformats.org/officeDocument/2006/relationships/image" Target="../media/image2.jpeg"/><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2.xml"/><Relationship Id="rId1" Type="http://schemas.openxmlformats.org/officeDocument/2006/relationships/vmlDrawing" Target="../drawings/vmlDrawing32.vml"/><Relationship Id="rId5" Type="http://schemas.openxmlformats.org/officeDocument/2006/relationships/image" Target="../media/image2.jpeg"/><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33.v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oleObject" Target="../embeddings/oleObject33.bin"/></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13.xml"/><Relationship Id="rId1" Type="http://schemas.openxmlformats.org/officeDocument/2006/relationships/vmlDrawing" Target="../drawings/vmlDrawing34.vml"/><Relationship Id="rId5" Type="http://schemas.openxmlformats.org/officeDocument/2006/relationships/image" Target="../media/image2.jpeg"/><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13.xml"/><Relationship Id="rId1" Type="http://schemas.openxmlformats.org/officeDocument/2006/relationships/vmlDrawing" Target="../drawings/vmlDrawing35.vml"/><Relationship Id="rId5" Type="http://schemas.openxmlformats.org/officeDocument/2006/relationships/image" Target="../media/image2.jpeg"/><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13.xml"/><Relationship Id="rId1" Type="http://schemas.openxmlformats.org/officeDocument/2006/relationships/vmlDrawing" Target="../drawings/vmlDrawing36.vml"/><Relationship Id="rId5" Type="http://schemas.openxmlformats.org/officeDocument/2006/relationships/image" Target="../media/image2.jpeg"/><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13.xml"/><Relationship Id="rId1" Type="http://schemas.openxmlformats.org/officeDocument/2006/relationships/vmlDrawing" Target="../drawings/vmlDrawing37.vml"/><Relationship Id="rId5" Type="http://schemas.openxmlformats.org/officeDocument/2006/relationships/image" Target="../media/image2.jpe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13.xml"/><Relationship Id="rId1" Type="http://schemas.openxmlformats.org/officeDocument/2006/relationships/vmlDrawing" Target="../drawings/vmlDrawing4.v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2.jpeg"/><Relationship Id="rId4" Type="http://schemas.openxmlformats.org/officeDocument/2006/relationships/diagramLayout" Target="../diagrams/layout1.xml"/><Relationship Id="rId9"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13.xml"/><Relationship Id="rId1" Type="http://schemas.openxmlformats.org/officeDocument/2006/relationships/vmlDrawing" Target="../drawings/vmlDrawing38.vml"/><Relationship Id="rId5" Type="http://schemas.openxmlformats.org/officeDocument/2006/relationships/image" Target="../media/image2.jpeg"/><Relationship Id="rId4" Type="http://schemas.openxmlformats.org/officeDocument/2006/relationships/image" Target="../media/image1.png"/></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13.xml"/><Relationship Id="rId1" Type="http://schemas.openxmlformats.org/officeDocument/2006/relationships/vmlDrawing" Target="../drawings/vmlDrawing39.vml"/><Relationship Id="rId5" Type="http://schemas.openxmlformats.org/officeDocument/2006/relationships/image" Target="../media/image2.jpeg"/><Relationship Id="rId4" Type="http://schemas.openxmlformats.org/officeDocument/2006/relationships/image" Target="../media/image1.png"/></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13.xml"/><Relationship Id="rId1" Type="http://schemas.openxmlformats.org/officeDocument/2006/relationships/vmlDrawing" Target="../drawings/vmlDrawing40.vml"/><Relationship Id="rId5" Type="http://schemas.openxmlformats.org/officeDocument/2006/relationships/image" Target="../media/image2.jpeg"/><Relationship Id="rId4" Type="http://schemas.openxmlformats.org/officeDocument/2006/relationships/image" Target="../media/image1.png"/></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13.xml"/><Relationship Id="rId1" Type="http://schemas.openxmlformats.org/officeDocument/2006/relationships/vmlDrawing" Target="../drawings/vmlDrawing41.vml"/><Relationship Id="rId5" Type="http://schemas.openxmlformats.org/officeDocument/2006/relationships/image" Target="../media/image2.jpeg"/><Relationship Id="rId4" Type="http://schemas.openxmlformats.org/officeDocument/2006/relationships/image" Target="../media/image1.png"/></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13.xml"/><Relationship Id="rId1" Type="http://schemas.openxmlformats.org/officeDocument/2006/relationships/vmlDrawing" Target="../drawings/vmlDrawing42.vml"/><Relationship Id="rId5" Type="http://schemas.openxmlformats.org/officeDocument/2006/relationships/image" Target="../media/image2.jpeg"/><Relationship Id="rId4" Type="http://schemas.openxmlformats.org/officeDocument/2006/relationships/image" Target="../media/image1.png"/></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13.xml"/><Relationship Id="rId1" Type="http://schemas.openxmlformats.org/officeDocument/2006/relationships/vmlDrawing" Target="../drawings/vmlDrawing43.vml"/><Relationship Id="rId5" Type="http://schemas.openxmlformats.org/officeDocument/2006/relationships/image" Target="../media/image2.jpeg"/><Relationship Id="rId4" Type="http://schemas.openxmlformats.org/officeDocument/2006/relationships/image" Target="../media/image1.png"/></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slideLayout" Target="../slideLayouts/slideLayout13.xml"/><Relationship Id="rId1" Type="http://schemas.openxmlformats.org/officeDocument/2006/relationships/vmlDrawing" Target="../drawings/vmlDrawing44.vml"/><Relationship Id="rId5" Type="http://schemas.openxmlformats.org/officeDocument/2006/relationships/image" Target="../media/image2.jpeg"/><Relationship Id="rId4" Type="http://schemas.openxmlformats.org/officeDocument/2006/relationships/image" Target="../media/image1.png"/></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13.xml"/><Relationship Id="rId1" Type="http://schemas.openxmlformats.org/officeDocument/2006/relationships/vmlDrawing" Target="../drawings/vmlDrawing45.vml"/><Relationship Id="rId5" Type="http://schemas.openxmlformats.org/officeDocument/2006/relationships/image" Target="../media/image2.jpeg"/><Relationship Id="rId4" Type="http://schemas.openxmlformats.org/officeDocument/2006/relationships/image" Target="../media/image1.png"/></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Layout" Target="../slideLayouts/slideLayout13.xml"/><Relationship Id="rId1" Type="http://schemas.openxmlformats.org/officeDocument/2006/relationships/vmlDrawing" Target="../drawings/vmlDrawing46.vml"/><Relationship Id="rId5" Type="http://schemas.openxmlformats.org/officeDocument/2006/relationships/image" Target="../media/image2.jpeg"/><Relationship Id="rId4" Type="http://schemas.openxmlformats.org/officeDocument/2006/relationships/image" Target="../media/image1.png"/></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13.xml"/><Relationship Id="rId1" Type="http://schemas.openxmlformats.org/officeDocument/2006/relationships/vmlDrawing" Target="../drawings/vmlDrawing47.vml"/><Relationship Id="rId5" Type="http://schemas.openxmlformats.org/officeDocument/2006/relationships/image" Target="../media/image2.jpe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slideLayout" Target="../slideLayouts/slideLayout13.xml"/><Relationship Id="rId1" Type="http://schemas.openxmlformats.org/officeDocument/2006/relationships/vmlDrawing" Target="../drawings/vmlDrawing5.vml"/><Relationship Id="rId6" Type="http://schemas.openxmlformats.org/officeDocument/2006/relationships/image" Target="../media/image6.jpeg"/><Relationship Id="rId11" Type="http://schemas.openxmlformats.org/officeDocument/2006/relationships/image" Target="../media/image2.jpeg"/><Relationship Id="rId5" Type="http://schemas.openxmlformats.org/officeDocument/2006/relationships/image" Target="../media/image5.jpeg"/><Relationship Id="rId10" Type="http://schemas.openxmlformats.org/officeDocument/2006/relationships/image" Target="../media/image1.png"/><Relationship Id="rId4" Type="http://schemas.openxmlformats.org/officeDocument/2006/relationships/image" Target="../media/image4.jpeg"/><Relationship Id="rId9" Type="http://schemas.openxmlformats.org/officeDocument/2006/relationships/oleObject" Target="../embeddings/oleObject5.bin"/></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Layout" Target="../slideLayouts/slideLayout13.xml"/><Relationship Id="rId1" Type="http://schemas.openxmlformats.org/officeDocument/2006/relationships/vmlDrawing" Target="../drawings/vmlDrawing48.vml"/><Relationship Id="rId5" Type="http://schemas.openxmlformats.org/officeDocument/2006/relationships/image" Target="../media/image2.jpeg"/><Relationship Id="rId4" Type="http://schemas.openxmlformats.org/officeDocument/2006/relationships/image" Target="../media/image1.png"/></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13.xml"/><Relationship Id="rId1" Type="http://schemas.openxmlformats.org/officeDocument/2006/relationships/vmlDrawing" Target="../drawings/vmlDrawing49.vml"/><Relationship Id="rId5" Type="http://schemas.openxmlformats.org/officeDocument/2006/relationships/image" Target="../media/image2.jpeg"/><Relationship Id="rId4" Type="http://schemas.openxmlformats.org/officeDocument/2006/relationships/image" Target="../media/image1.png"/></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13.xml"/><Relationship Id="rId1" Type="http://schemas.openxmlformats.org/officeDocument/2006/relationships/vmlDrawing" Target="../drawings/vmlDrawing50.vml"/><Relationship Id="rId5" Type="http://schemas.openxmlformats.org/officeDocument/2006/relationships/image" Target="../media/image2.jpeg"/><Relationship Id="rId4" Type="http://schemas.openxmlformats.org/officeDocument/2006/relationships/image" Target="../media/image1.png"/></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slideLayout" Target="../slideLayouts/slideLayout13.xml"/><Relationship Id="rId1" Type="http://schemas.openxmlformats.org/officeDocument/2006/relationships/vmlDrawing" Target="../drawings/vmlDrawing51.vml"/><Relationship Id="rId5" Type="http://schemas.openxmlformats.org/officeDocument/2006/relationships/image" Target="../media/image2.jpeg"/><Relationship Id="rId4" Type="http://schemas.openxmlformats.org/officeDocument/2006/relationships/image" Target="../media/image1.png"/></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13.xml"/><Relationship Id="rId1" Type="http://schemas.openxmlformats.org/officeDocument/2006/relationships/vmlDrawing" Target="../drawings/vmlDrawing52.vml"/><Relationship Id="rId5" Type="http://schemas.openxmlformats.org/officeDocument/2006/relationships/image" Target="../media/image2.jpeg"/><Relationship Id="rId4" Type="http://schemas.openxmlformats.org/officeDocument/2006/relationships/image" Target="../media/image1.png"/></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Layout" Target="../slideLayouts/slideLayout13.xml"/><Relationship Id="rId1" Type="http://schemas.openxmlformats.org/officeDocument/2006/relationships/vmlDrawing" Target="../drawings/vmlDrawing53.vml"/><Relationship Id="rId5" Type="http://schemas.openxmlformats.org/officeDocument/2006/relationships/image" Target="../media/image2.jpeg"/><Relationship Id="rId4" Type="http://schemas.openxmlformats.org/officeDocument/2006/relationships/image" Target="../media/image1.png"/></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Layout" Target="../slideLayouts/slideLayout13.xml"/><Relationship Id="rId1" Type="http://schemas.openxmlformats.org/officeDocument/2006/relationships/vmlDrawing" Target="../drawings/vmlDrawing54.vml"/><Relationship Id="rId5" Type="http://schemas.openxmlformats.org/officeDocument/2006/relationships/image" Target="../media/image2.jpeg"/><Relationship Id="rId4" Type="http://schemas.openxmlformats.org/officeDocument/2006/relationships/image" Target="../media/image1.png"/></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55.bin"/><Relationship Id="rId2" Type="http://schemas.openxmlformats.org/officeDocument/2006/relationships/slideLayout" Target="../slideLayouts/slideLayout13.xml"/><Relationship Id="rId1" Type="http://schemas.openxmlformats.org/officeDocument/2006/relationships/vmlDrawing" Target="../drawings/vmlDrawing55.vml"/><Relationship Id="rId5" Type="http://schemas.openxmlformats.org/officeDocument/2006/relationships/image" Target="../media/image2.jpeg"/><Relationship Id="rId4" Type="http://schemas.openxmlformats.org/officeDocument/2006/relationships/image" Target="../media/image1.png"/></Relationships>
</file>

<file path=ppt/slides/_rels/slide58.xml.rels><?xml version="1.0" encoding="UTF-8" standalone="yes"?>
<Relationships xmlns="http://schemas.openxmlformats.org/package/2006/relationships"><Relationship Id="rId8" Type="http://schemas.openxmlformats.org/officeDocument/2006/relationships/oleObject" Target="../embeddings/oleObject56.bin"/><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Layout" Target="../slideLayouts/slideLayout2.xml"/><Relationship Id="rId1" Type="http://schemas.openxmlformats.org/officeDocument/2006/relationships/vmlDrawing" Target="../drawings/vmlDrawing56.v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2.jpeg"/><Relationship Id="rId4" Type="http://schemas.openxmlformats.org/officeDocument/2006/relationships/diagramLayout" Target="../diagrams/layout2.xml"/><Relationship Id="rId9" Type="http://schemas.openxmlformats.org/officeDocument/2006/relationships/image" Target="../media/image1.png"/></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57.bin"/><Relationship Id="rId2" Type="http://schemas.openxmlformats.org/officeDocument/2006/relationships/slideLayout" Target="../slideLayouts/slideLayout2.xml"/><Relationship Id="rId1" Type="http://schemas.openxmlformats.org/officeDocument/2006/relationships/vmlDrawing" Target="../drawings/vmlDrawing57.vml"/><Relationship Id="rId5" Type="http://schemas.openxmlformats.org/officeDocument/2006/relationships/image" Target="../media/image2.jpe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3.xml"/><Relationship Id="rId1" Type="http://schemas.openxmlformats.org/officeDocument/2006/relationships/vmlDrawing" Target="../drawings/vmlDrawing6.vml"/><Relationship Id="rId5" Type="http://schemas.openxmlformats.org/officeDocument/2006/relationships/image" Target="../media/image2.jpeg"/><Relationship Id="rId4" Type="http://schemas.openxmlformats.org/officeDocument/2006/relationships/image" Target="../media/image1.png"/></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58.bin"/><Relationship Id="rId2" Type="http://schemas.openxmlformats.org/officeDocument/2006/relationships/slideLayout" Target="../slideLayouts/slideLayout2.xml"/><Relationship Id="rId1" Type="http://schemas.openxmlformats.org/officeDocument/2006/relationships/vmlDrawing" Target="../drawings/vmlDrawing58.vml"/><Relationship Id="rId5" Type="http://schemas.openxmlformats.org/officeDocument/2006/relationships/image" Target="../media/image2.jpeg"/><Relationship Id="rId4" Type="http://schemas.openxmlformats.org/officeDocument/2006/relationships/image" Target="../media/image1.png"/></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59.bin"/><Relationship Id="rId2" Type="http://schemas.openxmlformats.org/officeDocument/2006/relationships/slideLayout" Target="../slideLayouts/slideLayout2.xml"/><Relationship Id="rId1" Type="http://schemas.openxmlformats.org/officeDocument/2006/relationships/vmlDrawing" Target="../drawings/vmlDrawing59.vml"/><Relationship Id="rId5" Type="http://schemas.openxmlformats.org/officeDocument/2006/relationships/image" Target="../media/image2.jpeg"/><Relationship Id="rId4" Type="http://schemas.openxmlformats.org/officeDocument/2006/relationships/image" Target="../media/image1.png"/></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60.bin"/><Relationship Id="rId2" Type="http://schemas.openxmlformats.org/officeDocument/2006/relationships/slideLayout" Target="../slideLayouts/slideLayout2.xml"/><Relationship Id="rId1" Type="http://schemas.openxmlformats.org/officeDocument/2006/relationships/vmlDrawing" Target="../drawings/vmlDrawing60.vml"/><Relationship Id="rId5" Type="http://schemas.openxmlformats.org/officeDocument/2006/relationships/image" Target="../media/image2.jpeg"/><Relationship Id="rId4" Type="http://schemas.openxmlformats.org/officeDocument/2006/relationships/image" Target="../media/image1.png"/></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61.bin"/><Relationship Id="rId2" Type="http://schemas.openxmlformats.org/officeDocument/2006/relationships/slideLayout" Target="../slideLayouts/slideLayout2.xml"/><Relationship Id="rId1" Type="http://schemas.openxmlformats.org/officeDocument/2006/relationships/vmlDrawing" Target="../drawings/vmlDrawing61.vml"/><Relationship Id="rId5" Type="http://schemas.openxmlformats.org/officeDocument/2006/relationships/image" Target="../media/image2.jpeg"/><Relationship Id="rId4" Type="http://schemas.openxmlformats.org/officeDocument/2006/relationships/image" Target="../media/image1.png"/></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62.bin"/><Relationship Id="rId2" Type="http://schemas.openxmlformats.org/officeDocument/2006/relationships/slideLayout" Target="../slideLayouts/slideLayout13.xml"/><Relationship Id="rId1" Type="http://schemas.openxmlformats.org/officeDocument/2006/relationships/vmlDrawing" Target="../drawings/vmlDrawing62.vml"/><Relationship Id="rId5" Type="http://schemas.openxmlformats.org/officeDocument/2006/relationships/image" Target="../media/image2.jpeg"/><Relationship Id="rId4" Type="http://schemas.openxmlformats.org/officeDocument/2006/relationships/image" Target="../media/image1.png"/></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63.bin"/><Relationship Id="rId2" Type="http://schemas.openxmlformats.org/officeDocument/2006/relationships/slideLayout" Target="../slideLayouts/slideLayout13.xml"/><Relationship Id="rId1" Type="http://schemas.openxmlformats.org/officeDocument/2006/relationships/vmlDrawing" Target="../drawings/vmlDrawing63.vml"/><Relationship Id="rId5" Type="http://schemas.openxmlformats.org/officeDocument/2006/relationships/image" Target="../media/image2.jpeg"/><Relationship Id="rId4" Type="http://schemas.openxmlformats.org/officeDocument/2006/relationships/image" Target="../media/image1.png"/></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64.bin"/><Relationship Id="rId2" Type="http://schemas.openxmlformats.org/officeDocument/2006/relationships/slideLayout" Target="../slideLayouts/slideLayout13.xml"/><Relationship Id="rId1" Type="http://schemas.openxmlformats.org/officeDocument/2006/relationships/vmlDrawing" Target="../drawings/vmlDrawing64.vml"/><Relationship Id="rId5" Type="http://schemas.openxmlformats.org/officeDocument/2006/relationships/image" Target="../media/image2.jpeg"/><Relationship Id="rId4" Type="http://schemas.openxmlformats.org/officeDocument/2006/relationships/image" Target="../media/image1.png"/></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65.bin"/><Relationship Id="rId2" Type="http://schemas.openxmlformats.org/officeDocument/2006/relationships/slideLayout" Target="../slideLayouts/slideLayout13.xml"/><Relationship Id="rId1" Type="http://schemas.openxmlformats.org/officeDocument/2006/relationships/vmlDrawing" Target="../drawings/vmlDrawing65.vml"/><Relationship Id="rId5" Type="http://schemas.openxmlformats.org/officeDocument/2006/relationships/image" Target="../media/image2.jpeg"/><Relationship Id="rId4" Type="http://schemas.openxmlformats.org/officeDocument/2006/relationships/image" Target="../media/image1.png"/></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66.bin"/><Relationship Id="rId2" Type="http://schemas.openxmlformats.org/officeDocument/2006/relationships/slideLayout" Target="../slideLayouts/slideLayout13.xml"/><Relationship Id="rId1" Type="http://schemas.openxmlformats.org/officeDocument/2006/relationships/vmlDrawing" Target="../drawings/vmlDrawing66.vml"/><Relationship Id="rId5" Type="http://schemas.openxmlformats.org/officeDocument/2006/relationships/image" Target="../media/image2.jpeg"/><Relationship Id="rId4" Type="http://schemas.openxmlformats.org/officeDocument/2006/relationships/image" Target="../media/image1.png"/></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67.bin"/><Relationship Id="rId2" Type="http://schemas.openxmlformats.org/officeDocument/2006/relationships/slideLayout" Target="../slideLayouts/slideLayout13.xml"/><Relationship Id="rId1" Type="http://schemas.openxmlformats.org/officeDocument/2006/relationships/vmlDrawing" Target="../drawings/vmlDrawing67.vml"/><Relationship Id="rId5" Type="http://schemas.openxmlformats.org/officeDocument/2006/relationships/image" Target="../media/image2.jpe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68.bin"/><Relationship Id="rId2" Type="http://schemas.openxmlformats.org/officeDocument/2006/relationships/slideLayout" Target="../slideLayouts/slideLayout18.xml"/><Relationship Id="rId1" Type="http://schemas.openxmlformats.org/officeDocument/2006/relationships/vmlDrawing" Target="../drawings/vmlDrawing68.vml"/><Relationship Id="rId5" Type="http://schemas.openxmlformats.org/officeDocument/2006/relationships/image" Target="../media/image2.jpeg"/><Relationship Id="rId4" Type="http://schemas.openxmlformats.org/officeDocument/2006/relationships/image" Target="../media/image1.png"/></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69.bin"/><Relationship Id="rId2" Type="http://schemas.openxmlformats.org/officeDocument/2006/relationships/slideLayout" Target="../slideLayouts/slideLayout13.xml"/><Relationship Id="rId1" Type="http://schemas.openxmlformats.org/officeDocument/2006/relationships/vmlDrawing" Target="../drawings/vmlDrawing69.vml"/><Relationship Id="rId5" Type="http://schemas.openxmlformats.org/officeDocument/2006/relationships/image" Target="../media/image2.jpeg"/><Relationship Id="rId4" Type="http://schemas.openxmlformats.org/officeDocument/2006/relationships/image" Target="../media/image1.png"/></Relationships>
</file>

<file path=ppt/slides/_rels/slide72.xml.rels><?xml version="1.0" encoding="UTF-8" standalone="yes"?>
<Relationships xmlns="http://schemas.openxmlformats.org/package/2006/relationships"><Relationship Id="rId3" Type="http://schemas.openxmlformats.org/officeDocument/2006/relationships/oleObject" Target="../embeddings/oleObject70.bin"/><Relationship Id="rId2" Type="http://schemas.openxmlformats.org/officeDocument/2006/relationships/slideLayout" Target="../slideLayouts/slideLayout13.xml"/><Relationship Id="rId1" Type="http://schemas.openxmlformats.org/officeDocument/2006/relationships/vmlDrawing" Target="../drawings/vmlDrawing70.vml"/><Relationship Id="rId5" Type="http://schemas.openxmlformats.org/officeDocument/2006/relationships/image" Target="../media/image2.jpeg"/><Relationship Id="rId4" Type="http://schemas.openxmlformats.org/officeDocument/2006/relationships/image" Target="../media/image1.png"/></Relationships>
</file>

<file path=ppt/slides/_rels/slide73.xml.rels><?xml version="1.0" encoding="UTF-8" standalone="yes"?>
<Relationships xmlns="http://schemas.openxmlformats.org/package/2006/relationships"><Relationship Id="rId3" Type="http://schemas.openxmlformats.org/officeDocument/2006/relationships/oleObject" Target="../embeddings/oleObject71.bin"/><Relationship Id="rId2" Type="http://schemas.openxmlformats.org/officeDocument/2006/relationships/slideLayout" Target="../slideLayouts/slideLayout13.xml"/><Relationship Id="rId1" Type="http://schemas.openxmlformats.org/officeDocument/2006/relationships/vmlDrawing" Target="../drawings/vmlDrawing71.vml"/><Relationship Id="rId5" Type="http://schemas.openxmlformats.org/officeDocument/2006/relationships/image" Target="../media/image2.jpeg"/><Relationship Id="rId4" Type="http://schemas.openxmlformats.org/officeDocument/2006/relationships/image" Target="../media/image1.png"/></Relationships>
</file>

<file path=ppt/slides/_rels/slide74.xml.rels><?xml version="1.0" encoding="UTF-8" standalone="yes"?>
<Relationships xmlns="http://schemas.openxmlformats.org/package/2006/relationships"><Relationship Id="rId3" Type="http://schemas.openxmlformats.org/officeDocument/2006/relationships/oleObject" Target="../embeddings/oleObject72.bin"/><Relationship Id="rId2" Type="http://schemas.openxmlformats.org/officeDocument/2006/relationships/slideLayout" Target="../slideLayouts/slideLayout13.xml"/><Relationship Id="rId1" Type="http://schemas.openxmlformats.org/officeDocument/2006/relationships/vmlDrawing" Target="../drawings/vmlDrawing72.vml"/><Relationship Id="rId5" Type="http://schemas.openxmlformats.org/officeDocument/2006/relationships/image" Target="../media/image2.jpeg"/><Relationship Id="rId4" Type="http://schemas.openxmlformats.org/officeDocument/2006/relationships/image" Target="../media/image1.png"/></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73.bin"/><Relationship Id="rId2" Type="http://schemas.openxmlformats.org/officeDocument/2006/relationships/slideLayout" Target="../slideLayouts/slideLayout13.xml"/><Relationship Id="rId1" Type="http://schemas.openxmlformats.org/officeDocument/2006/relationships/vmlDrawing" Target="../drawings/vmlDrawing73.vml"/><Relationship Id="rId5" Type="http://schemas.openxmlformats.org/officeDocument/2006/relationships/image" Target="../media/image2.jpeg"/><Relationship Id="rId4" Type="http://schemas.openxmlformats.org/officeDocument/2006/relationships/image" Target="../media/image1.png"/></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74.bin"/><Relationship Id="rId2" Type="http://schemas.openxmlformats.org/officeDocument/2006/relationships/slideLayout" Target="../slideLayouts/slideLayout13.xml"/><Relationship Id="rId1" Type="http://schemas.openxmlformats.org/officeDocument/2006/relationships/vmlDrawing" Target="../drawings/vmlDrawing74.vml"/><Relationship Id="rId5" Type="http://schemas.openxmlformats.org/officeDocument/2006/relationships/image" Target="../media/image2.jpeg"/><Relationship Id="rId4" Type="http://schemas.openxmlformats.org/officeDocument/2006/relationships/image" Target="../media/image1.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vmlDrawing" Target="../drawings/vmlDrawing7.v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oleObject" Target="../embeddings/oleObject7.bin"/></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3.xml"/><Relationship Id="rId1" Type="http://schemas.openxmlformats.org/officeDocument/2006/relationships/vmlDrawing" Target="../drawings/vmlDrawing8.vml"/><Relationship Id="rId5" Type="http://schemas.openxmlformats.org/officeDocument/2006/relationships/image" Target="../media/image2.jpe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211668" y="3115392"/>
            <a:ext cx="7315200" cy="870354"/>
          </a:xfrm>
        </p:spPr>
        <p:txBody>
          <a:bodyPr anchor="ctr">
            <a:normAutofit fontScale="90000"/>
          </a:bodyPr>
          <a:lstStyle/>
          <a:p>
            <a:r>
              <a:rPr lang="en-IN" b="1" dirty="0" smtClean="0">
                <a:solidFill>
                  <a:schemeClr val="tx1"/>
                </a:solidFill>
              </a:rPr>
              <a:t>Auditing Standards</a:t>
            </a:r>
            <a:endParaRPr lang="en-IN" b="1" dirty="0">
              <a:solidFill>
                <a:schemeClr val="tx1"/>
              </a:solidFill>
            </a:endParaRPr>
          </a:p>
        </p:txBody>
      </p:sp>
      <p:sp>
        <p:nvSpPr>
          <p:cNvPr id="3" name="Date Placeholder 2"/>
          <p:cNvSpPr>
            <a:spLocks noGrp="1"/>
          </p:cNvSpPr>
          <p:nvPr>
            <p:ph type="dt" sz="half" idx="10"/>
          </p:nvPr>
        </p:nvSpPr>
        <p:spPr/>
        <p:txBody>
          <a:bodyPr/>
          <a:lstStyle/>
          <a:p>
            <a:fld id="{01FE135A-DDA0-44A8-ACB1-54185EDB6FDF}"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4" name="Footer Placeholder 3"/>
          <p:cNvSpPr>
            <a:spLocks noGrp="1"/>
          </p:cNvSpPr>
          <p:nvPr>
            <p:ph type="ftr" sz="quarter" idx="11"/>
          </p:nvPr>
        </p:nvSpPr>
        <p:spPr/>
        <p:txBody>
          <a:bodyPr/>
          <a:lstStyle/>
          <a:p>
            <a:r>
              <a:rPr lang="en-US" dirty="0"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6D22F896-40B5-4ADD-8801-0D06FADFA095}" type="slidenum">
              <a:rPr lang="en-US" smtClean="0">
                <a:solidFill>
                  <a:srgbClr val="00C6BB"/>
                </a:solidFill>
              </a:rPr>
              <a:pPr/>
              <a:t>1</a:t>
            </a:fld>
            <a:endParaRPr lang="en-US" dirty="0">
              <a:solidFill>
                <a:srgbClr val="00C6BB"/>
              </a:solidFill>
            </a:endParaRPr>
          </a:p>
        </p:txBody>
      </p:sp>
      <p:sp>
        <p:nvSpPr>
          <p:cNvPr id="10" name="TextBox 9"/>
          <p:cNvSpPr txBox="1"/>
          <p:nvPr/>
        </p:nvSpPr>
        <p:spPr>
          <a:xfrm>
            <a:off x="9427335" y="1815921"/>
            <a:ext cx="2331076" cy="2169825"/>
          </a:xfrm>
          <a:prstGeom prst="rect">
            <a:avLst/>
          </a:prstGeom>
          <a:noFill/>
        </p:spPr>
        <p:txBody>
          <a:bodyPr wrap="square" rtlCol="0">
            <a:spAutoFit/>
          </a:bodyPr>
          <a:lstStyle/>
          <a:p>
            <a:pPr>
              <a:lnSpc>
                <a:spcPct val="150000"/>
              </a:lnSpc>
            </a:pPr>
            <a:r>
              <a:rPr lang="en-IN" b="1" dirty="0" smtClean="0">
                <a:solidFill>
                  <a:prstClr val="black"/>
                </a:solidFill>
              </a:rPr>
              <a:t>Discussions on</a:t>
            </a:r>
          </a:p>
          <a:p>
            <a:pPr marL="285750" indent="-285750">
              <a:lnSpc>
                <a:spcPct val="150000"/>
              </a:lnSpc>
              <a:buFont typeface="Arial" panose="020B0604020202020204" pitchFamily="34" charset="0"/>
              <a:buChar char="•"/>
            </a:pPr>
            <a:r>
              <a:rPr lang="en-IN" dirty="0" smtClean="0">
                <a:solidFill>
                  <a:prstClr val="black"/>
                </a:solidFill>
              </a:rPr>
              <a:t>ISSAI</a:t>
            </a:r>
          </a:p>
          <a:p>
            <a:pPr marL="285750" indent="-285750">
              <a:lnSpc>
                <a:spcPct val="150000"/>
              </a:lnSpc>
              <a:buFont typeface="Arial" panose="020B0604020202020204" pitchFamily="34" charset="0"/>
              <a:buChar char="•"/>
            </a:pPr>
            <a:r>
              <a:rPr lang="en-IN" dirty="0" smtClean="0">
                <a:solidFill>
                  <a:prstClr val="black"/>
                </a:solidFill>
              </a:rPr>
              <a:t>AAS  of ICAI</a:t>
            </a:r>
          </a:p>
          <a:p>
            <a:pPr marL="285750" indent="-285750">
              <a:lnSpc>
                <a:spcPct val="150000"/>
              </a:lnSpc>
              <a:buFont typeface="Arial" panose="020B0604020202020204" pitchFamily="34" charset="0"/>
              <a:buChar char="•"/>
            </a:pPr>
            <a:r>
              <a:rPr lang="en-IN" dirty="0" smtClean="0">
                <a:solidFill>
                  <a:prstClr val="black"/>
                </a:solidFill>
              </a:rPr>
              <a:t>International Auditing Standards</a:t>
            </a:r>
            <a:endParaRPr lang="en-IN" dirty="0">
              <a:solidFill>
                <a:prstClr val="black"/>
              </a:solidFill>
            </a:endParaRPr>
          </a:p>
        </p:txBody>
      </p:sp>
      <p:graphicFrame>
        <p:nvGraphicFramePr>
          <p:cNvPr id="8" name="Object 7"/>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06853" name="Bitmap Image" r:id="rId4" imgW="743054" imgH="847843" progId="Paint.Picture">
                  <p:embed/>
                </p:oleObj>
              </mc:Choice>
              <mc:Fallback>
                <p:oleObj name="Bitmap Image" r:id="rId4" imgW="743054" imgH="847843"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1" name="Picture 10" descr="RTI LOGO RAC copy"/>
          <p:cNvPicPr/>
          <p:nvPr/>
        </p:nvPicPr>
        <p:blipFill>
          <a:blip r:embed="rId6">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9961345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sz="3200" b="1">
                <a:solidFill>
                  <a:schemeClr val="tx1"/>
                </a:solidFill>
              </a:rPr>
              <a:t>Introduction</a:t>
            </a:r>
          </a:p>
        </p:txBody>
      </p:sp>
      <p:sp>
        <p:nvSpPr>
          <p:cNvPr id="7171" name="Rectangle 3"/>
          <p:cNvSpPr>
            <a:spLocks noGrp="1" noChangeArrowheads="1"/>
          </p:cNvSpPr>
          <p:nvPr>
            <p:ph idx="1"/>
          </p:nvPr>
        </p:nvSpPr>
        <p:spPr/>
        <p:txBody>
          <a:bodyPr/>
          <a:lstStyle/>
          <a:p>
            <a:pPr marL="360363" indent="-360363" algn="just">
              <a:lnSpc>
                <a:spcPct val="130000"/>
              </a:lnSpc>
              <a:spcBef>
                <a:spcPts val="600"/>
              </a:spcBef>
              <a:spcAft>
                <a:spcPts val="600"/>
              </a:spcAft>
              <a:buFontTx/>
              <a:buChar char="•"/>
            </a:pPr>
            <a:r>
              <a:rPr lang="en-US" altLang="en-US" sz="2400" dirty="0"/>
              <a:t>The INTOSAI </a:t>
            </a:r>
            <a:r>
              <a:rPr lang="en-US" altLang="en-US" sz="2400" dirty="0">
                <a:solidFill>
                  <a:schemeClr val="tx1"/>
                </a:solidFill>
              </a:rPr>
              <a:t>Financial Audit Guidelines </a:t>
            </a:r>
            <a:r>
              <a:rPr lang="en-US" altLang="en-US" sz="2400" dirty="0"/>
              <a:t>provide guidance for conducting financial audits of public sector entities.</a:t>
            </a:r>
          </a:p>
          <a:p>
            <a:pPr marL="360363" indent="-360363" algn="just">
              <a:lnSpc>
                <a:spcPct val="130000"/>
              </a:lnSpc>
              <a:spcBef>
                <a:spcPts val="600"/>
              </a:spcBef>
              <a:spcAft>
                <a:spcPts val="600"/>
              </a:spcAft>
              <a:buFontTx/>
              <a:buChar char="•"/>
            </a:pPr>
            <a:r>
              <a:rPr lang="en-US" altLang="en-US" sz="2400" dirty="0"/>
              <a:t>These Guidelines represent the fourth level (Auditing Guidelines from 1000 to 2999) of the International Standards of Supreme Audit Institutions (ISSAI) Framework.</a:t>
            </a:r>
          </a:p>
        </p:txBody>
      </p:sp>
      <p:sp>
        <p:nvSpPr>
          <p:cNvPr id="4" name="Date Placeholder 3"/>
          <p:cNvSpPr>
            <a:spLocks noGrp="1"/>
          </p:cNvSpPr>
          <p:nvPr>
            <p:ph type="dt" sz="half" idx="10"/>
          </p:nvPr>
        </p:nvSpPr>
        <p:spPr/>
        <p:txBody>
          <a:bodyPr/>
          <a:lstStyle/>
          <a:p>
            <a:fld id="{83AED32E-7ED9-4BD4-8DE2-1CEA00BB1175}"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00C6BB"/>
                </a:solidFill>
              </a:rPr>
              <a:pPr/>
              <a:t>10</a:t>
            </a:fld>
            <a:endParaRPr lang="en-US" dirty="0">
              <a:solidFill>
                <a:srgbClr val="00C6BB"/>
              </a:solidFill>
            </a:endParaRPr>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15045" name="Bitmap Image" r:id="rId4" imgW="743054" imgH="847843" progId="Paint.Picture">
                  <p:embed/>
                </p:oleObj>
              </mc:Choice>
              <mc:Fallback>
                <p:oleObj name="Bitmap Image" r:id="rId4" imgW="743054" imgH="847843"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6">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2087144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71">
                                            <p:txEl>
                                              <p:pRg st="1" end="1"/>
                                            </p:txEl>
                                          </p:spTgt>
                                        </p:tgtEl>
                                        <p:attrNameLst>
                                          <p:attrName>style.visibility</p:attrName>
                                        </p:attrNameLst>
                                      </p:cBhvr>
                                      <p:to>
                                        <p:strVal val="visible"/>
                                      </p:to>
                                    </p:set>
                                    <p:anim calcmode="lin" valueType="num">
                                      <p:cBhvr additive="base">
                                        <p:cTn id="13"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99168" y="2935612"/>
            <a:ext cx="4608512" cy="584200"/>
          </a:xfrm>
          <a:prstGeom prst="rect">
            <a:avLst/>
          </a:prstGeom>
          <a:noFill/>
        </p:spPr>
        <p:txBody>
          <a:bodyPr>
            <a:spAutoFit/>
          </a:bodyPr>
          <a:lstStyle/>
          <a:p>
            <a:pPr algn="ctr">
              <a:defRPr/>
            </a:pPr>
            <a:r>
              <a:rPr lang="en-US" sz="3200" b="1" dirty="0">
                <a:solidFill>
                  <a:prstClr val="black"/>
                </a:solidFill>
                <a:latin typeface="Calibri Light" panose="020F0302020204030204"/>
              </a:rPr>
              <a:t>Introduction</a:t>
            </a:r>
            <a:endParaRPr lang="en-IN" sz="3200" b="1" dirty="0">
              <a:solidFill>
                <a:prstClr val="black"/>
              </a:solidFill>
              <a:latin typeface="Calibri Light" panose="020F0302020204030204"/>
            </a:endParaRPr>
          </a:p>
        </p:txBody>
      </p:sp>
      <p:sp>
        <p:nvSpPr>
          <p:cNvPr id="6147" name="TextBox 5"/>
          <p:cNvSpPr txBox="1">
            <a:spLocks noChangeArrowheads="1"/>
          </p:cNvSpPr>
          <p:nvPr/>
        </p:nvSpPr>
        <p:spPr bwMode="auto">
          <a:xfrm>
            <a:off x="3729789" y="1793406"/>
            <a:ext cx="7832557" cy="3452812"/>
          </a:xfrm>
          <a:prstGeom prst="rect">
            <a:avLst/>
          </a:prstGeom>
          <a:noFill/>
          <a:ln w="9525">
            <a:noFill/>
            <a:miter lim="800000"/>
            <a:headEnd/>
            <a:tailEnd/>
          </a:ln>
        </p:spPr>
        <p:txBody>
          <a:bodyPr wrap="square">
            <a:spAutoFit/>
          </a:bodyPr>
          <a:lstStyle/>
          <a:p>
            <a:pPr>
              <a:lnSpc>
                <a:spcPct val="130000"/>
              </a:lnSpc>
              <a:spcBef>
                <a:spcPts val="600"/>
              </a:spcBef>
              <a:spcAft>
                <a:spcPts val="600"/>
              </a:spcAft>
              <a:defRPr/>
            </a:pPr>
            <a:r>
              <a:rPr lang="en-US" sz="2400" dirty="0">
                <a:solidFill>
                  <a:prstClr val="black"/>
                </a:solidFill>
              </a:rPr>
              <a:t>The INTOSAI financial audit guidelines contain initially 38 ISSAIs. 36 of those include an ISA and in addition  a Practice Note to support the adoption  and use of  the ISA in the public sector. All ISSAIs have not been covered in the presentation, only relevant and important considered in the context  of public sector audit of our country have been covered.</a:t>
            </a:r>
            <a:endParaRPr lang="en-IN" sz="2400" dirty="0">
              <a:solidFill>
                <a:prstClr val="black"/>
              </a:solidFill>
            </a:endParaRPr>
          </a:p>
        </p:txBody>
      </p:sp>
      <p:sp>
        <p:nvSpPr>
          <p:cNvPr id="7" name="Date Placeholder 6"/>
          <p:cNvSpPr>
            <a:spLocks noGrp="1"/>
          </p:cNvSpPr>
          <p:nvPr>
            <p:ph type="dt" sz="half" idx="10"/>
          </p:nvPr>
        </p:nvSpPr>
        <p:spPr/>
        <p:txBody>
          <a:bodyPr/>
          <a:lstStyle/>
          <a:p>
            <a:fld id="{ADA52F99-2AE8-4636-8D17-02B334845BED}"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8" name="Footer Placeholder 7"/>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6D22F896-40B5-4ADD-8801-0D06FADFA095}" type="slidenum">
              <a:rPr lang="en-US" smtClean="0">
                <a:solidFill>
                  <a:srgbClr val="00C6BB"/>
                </a:solidFill>
              </a:rPr>
              <a:pPr/>
              <a:t>11</a:t>
            </a:fld>
            <a:endParaRPr lang="en-US" dirty="0">
              <a:solidFill>
                <a:srgbClr val="00C6BB"/>
              </a:solidFill>
            </a:endParaRPr>
          </a:p>
        </p:txBody>
      </p:sp>
      <p:graphicFrame>
        <p:nvGraphicFramePr>
          <p:cNvPr id="10" name="Object 9"/>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16069"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1" name="Picture 10"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4954137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50000"/>
              </a:lnSpc>
            </a:pPr>
            <a:r>
              <a:rPr lang="en-IN" dirty="0" smtClean="0">
                <a:solidFill>
                  <a:schemeClr val="tx1"/>
                </a:solidFill>
              </a:rPr>
              <a:t>General </a:t>
            </a:r>
            <a:br>
              <a:rPr lang="en-IN" dirty="0" smtClean="0">
                <a:solidFill>
                  <a:schemeClr val="tx1"/>
                </a:solidFill>
              </a:rPr>
            </a:br>
            <a:r>
              <a:rPr lang="en-IN" dirty="0" smtClean="0">
                <a:solidFill>
                  <a:schemeClr val="tx1"/>
                </a:solidFill>
              </a:rPr>
              <a:t>ISSAI </a:t>
            </a:r>
            <a:r>
              <a:rPr lang="en-IN" dirty="0">
                <a:solidFill>
                  <a:schemeClr val="tx1"/>
                </a:solidFill>
              </a:rPr>
              <a:t>1000 </a:t>
            </a:r>
            <a:r>
              <a:rPr lang="en-IN" dirty="0" smtClean="0">
                <a:solidFill>
                  <a:schemeClr val="tx1"/>
                </a:solidFill>
              </a:rPr>
              <a:t>&amp; ISSAI 1003</a:t>
            </a:r>
            <a:endParaRPr lang="en-IN" dirty="0">
              <a:solidFill>
                <a:schemeClr val="tx1"/>
              </a:solidFill>
            </a:endParaRPr>
          </a:p>
        </p:txBody>
      </p:sp>
      <p:sp>
        <p:nvSpPr>
          <p:cNvPr id="4" name="Date Placeholder 3"/>
          <p:cNvSpPr>
            <a:spLocks noGrp="1"/>
          </p:cNvSpPr>
          <p:nvPr>
            <p:ph type="dt" sz="half" idx="10"/>
          </p:nvPr>
        </p:nvSpPr>
        <p:spPr/>
        <p:txBody>
          <a:bodyPr/>
          <a:lstStyle/>
          <a:p>
            <a:fld id="{DE83E40B-8D6C-47F2-9058-0DB94FC7C375}"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00C6BB"/>
                </a:solidFill>
              </a:rPr>
              <a:pPr/>
              <a:t>12</a:t>
            </a:fld>
            <a:endParaRPr lang="en-US" dirty="0">
              <a:solidFill>
                <a:srgbClr val="00C6BB"/>
              </a:solidFill>
            </a:endParaRPr>
          </a:p>
        </p:txBody>
      </p:sp>
      <p:sp>
        <p:nvSpPr>
          <p:cNvPr id="9" name="TextBox 8"/>
          <p:cNvSpPr txBox="1"/>
          <p:nvPr/>
        </p:nvSpPr>
        <p:spPr>
          <a:xfrm>
            <a:off x="3869268" y="2261937"/>
            <a:ext cx="7765269" cy="1200329"/>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IN" b="1" dirty="0">
                <a:solidFill>
                  <a:prstClr val="black"/>
                </a:solidFill>
              </a:rPr>
              <a:t>ISSAI 1000 </a:t>
            </a:r>
            <a:r>
              <a:rPr lang="en-IN" dirty="0">
                <a:solidFill>
                  <a:prstClr val="black"/>
                </a:solidFill>
              </a:rPr>
              <a:t>– General Introduction to the INTOSAI Financial Audit Guidelines </a:t>
            </a:r>
          </a:p>
          <a:p>
            <a:pPr marL="285750" indent="-285750">
              <a:lnSpc>
                <a:spcPct val="150000"/>
              </a:lnSpc>
              <a:buFont typeface="Arial" panose="020B0604020202020204" pitchFamily="34" charset="0"/>
              <a:buChar char="•"/>
            </a:pPr>
            <a:r>
              <a:rPr lang="en-IN" b="1" dirty="0">
                <a:solidFill>
                  <a:prstClr val="black"/>
                </a:solidFill>
              </a:rPr>
              <a:t>ISSAI 1003 </a:t>
            </a:r>
            <a:r>
              <a:rPr lang="en-IN" dirty="0">
                <a:solidFill>
                  <a:prstClr val="black"/>
                </a:solidFill>
              </a:rPr>
              <a:t>– Glossary of Terms to the INTOSAI Financial Audit Guidelines </a:t>
            </a:r>
          </a:p>
          <a:p>
            <a:endParaRPr lang="en-IN" dirty="0">
              <a:solidFill>
                <a:prstClr val="black"/>
              </a:solidFill>
            </a:endParaRPr>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17093"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5088656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344891" y="1249251"/>
            <a:ext cx="2913464" cy="4636393"/>
          </a:xfrm>
        </p:spPr>
        <p:txBody>
          <a:bodyPr>
            <a:normAutofit fontScale="90000"/>
          </a:bodyPr>
          <a:lstStyle/>
          <a:p>
            <a:pPr>
              <a:lnSpc>
                <a:spcPct val="150000"/>
              </a:lnSpc>
            </a:pPr>
            <a:r>
              <a:rPr lang="en-IN" altLang="en-US" dirty="0" smtClean="0"/>
              <a:t/>
            </a:r>
            <a:br>
              <a:rPr lang="en-IN" altLang="en-US" dirty="0" smtClean="0"/>
            </a:br>
            <a:r>
              <a:rPr lang="en-IN" altLang="en-US" dirty="0" smtClean="0"/>
              <a:t> </a:t>
            </a:r>
            <a:r>
              <a:rPr lang="en-IN" dirty="0">
                <a:solidFill>
                  <a:schemeClr val="tx1"/>
                </a:solidFill>
              </a:rPr>
              <a:t>General Principles and Responsibilities</a:t>
            </a:r>
            <a:br>
              <a:rPr lang="en-IN" dirty="0">
                <a:solidFill>
                  <a:schemeClr val="tx1"/>
                </a:solidFill>
              </a:rPr>
            </a:br>
            <a:r>
              <a:rPr lang="en-IN" altLang="en-US" dirty="0" smtClean="0">
                <a:solidFill>
                  <a:schemeClr val="tx1"/>
                </a:solidFill>
              </a:rPr>
              <a:t>ISSAI 1000–1265</a:t>
            </a:r>
            <a:br>
              <a:rPr lang="en-IN" altLang="en-US" dirty="0" smtClean="0">
                <a:solidFill>
                  <a:schemeClr val="tx1"/>
                </a:solidFill>
              </a:rPr>
            </a:br>
            <a:endParaRPr lang="en-IN" altLang="en-US" dirty="0" smtClean="0">
              <a:solidFill>
                <a:schemeClr val="tx1"/>
              </a:solidFill>
            </a:endParaRPr>
          </a:p>
        </p:txBody>
      </p:sp>
      <p:sp>
        <p:nvSpPr>
          <p:cNvPr id="9219" name="Content Placeholder 2"/>
          <p:cNvSpPr>
            <a:spLocks noGrp="1"/>
          </p:cNvSpPr>
          <p:nvPr>
            <p:ph idx="1"/>
          </p:nvPr>
        </p:nvSpPr>
        <p:spPr>
          <a:xfrm>
            <a:off x="3773510" y="704788"/>
            <a:ext cx="7848444" cy="5451314"/>
          </a:xfrm>
        </p:spPr>
        <p:txBody>
          <a:bodyPr>
            <a:normAutofit fontScale="92500" lnSpcReduction="20000"/>
          </a:bodyPr>
          <a:lstStyle/>
          <a:p>
            <a:pPr algn="just">
              <a:lnSpc>
                <a:spcPct val="150000"/>
              </a:lnSpc>
            </a:pPr>
            <a:r>
              <a:rPr lang="en-IN" altLang="en-US" sz="1800" b="1" dirty="0" smtClean="0"/>
              <a:t>ISSAI </a:t>
            </a:r>
            <a:r>
              <a:rPr lang="en-IN" altLang="en-US" sz="1800" b="1" dirty="0"/>
              <a:t>1200 </a:t>
            </a:r>
            <a:r>
              <a:rPr lang="en-IN" altLang="en-US" sz="1800" dirty="0"/>
              <a:t>– Overall Objectives of the Independent Auditor and the Conduct of an Audit in Accordance with International Standards on Auditing </a:t>
            </a:r>
          </a:p>
          <a:p>
            <a:pPr algn="just">
              <a:lnSpc>
                <a:spcPct val="150000"/>
              </a:lnSpc>
            </a:pPr>
            <a:r>
              <a:rPr lang="en-IN" altLang="en-US" sz="1800" b="1" dirty="0"/>
              <a:t>ISSAI 1210 </a:t>
            </a:r>
            <a:r>
              <a:rPr lang="en-IN" altLang="en-US" sz="1800" dirty="0"/>
              <a:t>– Agreeing the Terms of Audit Engagements </a:t>
            </a:r>
          </a:p>
          <a:p>
            <a:pPr algn="just">
              <a:lnSpc>
                <a:spcPct val="150000"/>
              </a:lnSpc>
            </a:pPr>
            <a:r>
              <a:rPr lang="en-IN" altLang="en-US" sz="1800" b="1" dirty="0"/>
              <a:t>ISSAI 1220 </a:t>
            </a:r>
            <a:r>
              <a:rPr lang="en-IN" altLang="en-US" sz="1800" dirty="0"/>
              <a:t>– Quality Control for an Audit of Financial Statements </a:t>
            </a:r>
          </a:p>
          <a:p>
            <a:pPr algn="just">
              <a:lnSpc>
                <a:spcPct val="150000"/>
              </a:lnSpc>
            </a:pPr>
            <a:r>
              <a:rPr lang="en-IN" altLang="en-US" sz="1800" b="1" dirty="0"/>
              <a:t>ISSAI 1230 </a:t>
            </a:r>
            <a:r>
              <a:rPr lang="en-IN" altLang="en-US" sz="1800" dirty="0"/>
              <a:t>– Audit Documentation </a:t>
            </a:r>
          </a:p>
          <a:p>
            <a:pPr algn="just">
              <a:lnSpc>
                <a:spcPct val="150000"/>
              </a:lnSpc>
            </a:pPr>
            <a:r>
              <a:rPr lang="en-IN" altLang="en-US" sz="1800" b="1" dirty="0"/>
              <a:t>ISSAI 1240 </a:t>
            </a:r>
            <a:r>
              <a:rPr lang="en-IN" altLang="en-US" sz="1800" dirty="0"/>
              <a:t>– The Auditor’s Responsibilities Relating to Fraud in an Audit of Financial Statements </a:t>
            </a:r>
          </a:p>
          <a:p>
            <a:pPr algn="just">
              <a:lnSpc>
                <a:spcPct val="150000"/>
              </a:lnSpc>
            </a:pPr>
            <a:r>
              <a:rPr lang="en-IN" altLang="en-US" sz="1800" b="1" dirty="0"/>
              <a:t>ISSAI 1250 </a:t>
            </a:r>
            <a:r>
              <a:rPr lang="en-IN" altLang="en-US" sz="1800" dirty="0"/>
              <a:t>– Consideration of Laws and Regulations in an Audit of Financial Statements </a:t>
            </a:r>
          </a:p>
          <a:p>
            <a:pPr algn="just">
              <a:lnSpc>
                <a:spcPct val="150000"/>
              </a:lnSpc>
            </a:pPr>
            <a:r>
              <a:rPr lang="en-IN" altLang="en-US" sz="1800" b="1" dirty="0"/>
              <a:t>ISSAI 1260 </a:t>
            </a:r>
            <a:r>
              <a:rPr lang="en-IN" altLang="en-US" sz="1800" dirty="0"/>
              <a:t>– Communication with Those Charged with Governance </a:t>
            </a:r>
          </a:p>
          <a:p>
            <a:pPr algn="just">
              <a:lnSpc>
                <a:spcPct val="150000"/>
              </a:lnSpc>
            </a:pPr>
            <a:r>
              <a:rPr lang="en-IN" altLang="en-US" sz="1800" b="1" dirty="0"/>
              <a:t>ISSAI 1265 </a:t>
            </a:r>
            <a:r>
              <a:rPr lang="en-IN" altLang="en-US" sz="1800" dirty="0"/>
              <a:t>– Communicating Deficiencies in Internal Control to Those Charged with Governance and Management </a:t>
            </a:r>
          </a:p>
          <a:p>
            <a:pPr algn="just">
              <a:lnSpc>
                <a:spcPct val="150000"/>
              </a:lnSpc>
            </a:pPr>
            <a:endParaRPr lang="en-IN" altLang="en-US" sz="1800" dirty="0"/>
          </a:p>
        </p:txBody>
      </p:sp>
      <p:sp>
        <p:nvSpPr>
          <p:cNvPr id="6" name="Date Placeholder 5"/>
          <p:cNvSpPr>
            <a:spLocks noGrp="1"/>
          </p:cNvSpPr>
          <p:nvPr>
            <p:ph type="dt" sz="half" idx="10"/>
          </p:nvPr>
        </p:nvSpPr>
        <p:spPr/>
        <p:txBody>
          <a:bodyPr/>
          <a:lstStyle/>
          <a:p>
            <a:fld id="{20C5C018-EBCA-4A01-B687-32B777D6BD88}"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13</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18117"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383491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additive="base">
                                        <p:cTn id="7" dur="5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9">
                                            <p:txEl>
                                              <p:pRg st="1" end="1"/>
                                            </p:txEl>
                                          </p:spTgt>
                                        </p:tgtEl>
                                        <p:attrNameLst>
                                          <p:attrName>style.visibility</p:attrName>
                                        </p:attrNameLst>
                                      </p:cBhvr>
                                      <p:to>
                                        <p:strVal val="visible"/>
                                      </p:to>
                                    </p:set>
                                    <p:anim calcmode="lin" valueType="num">
                                      <p:cBhvr additive="base">
                                        <p:cTn id="13" dur="500" fill="hold"/>
                                        <p:tgtEl>
                                          <p:spTgt spid="921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219">
                                            <p:txEl>
                                              <p:pRg st="2" end="2"/>
                                            </p:txEl>
                                          </p:spTgt>
                                        </p:tgtEl>
                                        <p:attrNameLst>
                                          <p:attrName>style.visibility</p:attrName>
                                        </p:attrNameLst>
                                      </p:cBhvr>
                                      <p:to>
                                        <p:strVal val="visible"/>
                                      </p:to>
                                    </p:set>
                                    <p:anim calcmode="lin" valueType="num">
                                      <p:cBhvr additive="base">
                                        <p:cTn id="19" dur="500" fill="hold"/>
                                        <p:tgtEl>
                                          <p:spTgt spid="921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219">
                                            <p:txEl>
                                              <p:pRg st="3" end="3"/>
                                            </p:txEl>
                                          </p:spTgt>
                                        </p:tgtEl>
                                        <p:attrNameLst>
                                          <p:attrName>style.visibility</p:attrName>
                                        </p:attrNameLst>
                                      </p:cBhvr>
                                      <p:to>
                                        <p:strVal val="visible"/>
                                      </p:to>
                                    </p:set>
                                    <p:anim calcmode="lin" valueType="num">
                                      <p:cBhvr additive="base">
                                        <p:cTn id="25" dur="500" fill="hold"/>
                                        <p:tgtEl>
                                          <p:spTgt spid="921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21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219">
                                            <p:txEl>
                                              <p:pRg st="4" end="4"/>
                                            </p:txEl>
                                          </p:spTgt>
                                        </p:tgtEl>
                                        <p:attrNameLst>
                                          <p:attrName>style.visibility</p:attrName>
                                        </p:attrNameLst>
                                      </p:cBhvr>
                                      <p:to>
                                        <p:strVal val="visible"/>
                                      </p:to>
                                    </p:set>
                                    <p:anim calcmode="lin" valueType="num">
                                      <p:cBhvr additive="base">
                                        <p:cTn id="31" dur="500" fill="hold"/>
                                        <p:tgtEl>
                                          <p:spTgt spid="921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21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219">
                                            <p:txEl>
                                              <p:pRg st="5" end="5"/>
                                            </p:txEl>
                                          </p:spTgt>
                                        </p:tgtEl>
                                        <p:attrNameLst>
                                          <p:attrName>style.visibility</p:attrName>
                                        </p:attrNameLst>
                                      </p:cBhvr>
                                      <p:to>
                                        <p:strVal val="visible"/>
                                      </p:to>
                                    </p:set>
                                    <p:anim calcmode="lin" valueType="num">
                                      <p:cBhvr additive="base">
                                        <p:cTn id="37" dur="500" fill="hold"/>
                                        <p:tgtEl>
                                          <p:spTgt spid="921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21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219">
                                            <p:txEl>
                                              <p:pRg st="6" end="6"/>
                                            </p:txEl>
                                          </p:spTgt>
                                        </p:tgtEl>
                                        <p:attrNameLst>
                                          <p:attrName>style.visibility</p:attrName>
                                        </p:attrNameLst>
                                      </p:cBhvr>
                                      <p:to>
                                        <p:strVal val="visible"/>
                                      </p:to>
                                    </p:set>
                                    <p:anim calcmode="lin" valueType="num">
                                      <p:cBhvr additive="base">
                                        <p:cTn id="43" dur="500" fill="hold"/>
                                        <p:tgtEl>
                                          <p:spTgt spid="9219">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921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219">
                                            <p:txEl>
                                              <p:pRg st="7" end="7"/>
                                            </p:txEl>
                                          </p:spTgt>
                                        </p:tgtEl>
                                        <p:attrNameLst>
                                          <p:attrName>style.visibility</p:attrName>
                                        </p:attrNameLst>
                                      </p:cBhvr>
                                      <p:to>
                                        <p:strVal val="visible"/>
                                      </p:to>
                                    </p:set>
                                    <p:anim calcmode="lin" valueType="num">
                                      <p:cBhvr additive="base">
                                        <p:cTn id="49" dur="500" fill="hold"/>
                                        <p:tgtEl>
                                          <p:spTgt spid="9219">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921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262465" y="837128"/>
            <a:ext cx="3003974" cy="4739424"/>
          </a:xfrm>
        </p:spPr>
        <p:txBody>
          <a:bodyPr>
            <a:normAutofit fontScale="90000"/>
          </a:bodyPr>
          <a:lstStyle/>
          <a:p>
            <a:pPr>
              <a:lnSpc>
                <a:spcPct val="150000"/>
              </a:lnSpc>
            </a:pPr>
            <a:r>
              <a:rPr lang="en-IN" dirty="0" smtClean="0">
                <a:solidFill>
                  <a:schemeClr val="tx1"/>
                </a:solidFill>
              </a:rPr>
              <a:t>Risk </a:t>
            </a:r>
            <a:r>
              <a:rPr lang="en-IN" dirty="0">
                <a:solidFill>
                  <a:schemeClr val="tx1"/>
                </a:solidFill>
              </a:rPr>
              <a:t>Assessment and Response to Assessed Risks </a:t>
            </a:r>
            <a:r>
              <a:rPr lang="en-IN" altLang="en-US" dirty="0" smtClean="0">
                <a:solidFill>
                  <a:schemeClr val="tx1"/>
                </a:solidFill>
              </a:rPr>
              <a:t>ISSAI 1300–1450 </a:t>
            </a:r>
            <a:br>
              <a:rPr lang="en-IN" altLang="en-US" dirty="0" smtClean="0">
                <a:solidFill>
                  <a:schemeClr val="tx1"/>
                </a:solidFill>
              </a:rPr>
            </a:br>
            <a:endParaRPr lang="en-IN" altLang="en-US" dirty="0" smtClean="0">
              <a:solidFill>
                <a:schemeClr val="tx1"/>
              </a:solidFill>
            </a:endParaRPr>
          </a:p>
        </p:txBody>
      </p:sp>
      <p:sp>
        <p:nvSpPr>
          <p:cNvPr id="10243" name="Content Placeholder 2"/>
          <p:cNvSpPr>
            <a:spLocks noGrp="1"/>
          </p:cNvSpPr>
          <p:nvPr>
            <p:ph idx="1"/>
          </p:nvPr>
        </p:nvSpPr>
        <p:spPr>
          <a:xfrm>
            <a:off x="3869268" y="837128"/>
            <a:ext cx="7632700" cy="5241699"/>
          </a:xfrm>
        </p:spPr>
        <p:txBody>
          <a:bodyPr>
            <a:normAutofit/>
          </a:bodyPr>
          <a:lstStyle/>
          <a:p>
            <a:pPr algn="just">
              <a:lnSpc>
                <a:spcPct val="150000"/>
              </a:lnSpc>
            </a:pPr>
            <a:r>
              <a:rPr lang="en-IN" altLang="en-US" sz="1800" b="1" dirty="0"/>
              <a:t>ISSAI 1300 </a:t>
            </a:r>
            <a:r>
              <a:rPr lang="en-IN" altLang="en-US" sz="1800" dirty="0"/>
              <a:t>– Planning an Audit of Financial Statements </a:t>
            </a:r>
          </a:p>
          <a:p>
            <a:pPr algn="just">
              <a:lnSpc>
                <a:spcPct val="150000"/>
              </a:lnSpc>
            </a:pPr>
            <a:r>
              <a:rPr lang="en-IN" altLang="en-US" sz="1800" b="1" dirty="0"/>
              <a:t>ISSAI 1315 </a:t>
            </a:r>
            <a:r>
              <a:rPr lang="en-IN" altLang="en-US" sz="1800" dirty="0"/>
              <a:t>– Identifying and Assessing the Risks of Material Misstatement through Understanding the Entity and Its Environment </a:t>
            </a:r>
          </a:p>
          <a:p>
            <a:pPr algn="just">
              <a:lnSpc>
                <a:spcPct val="150000"/>
              </a:lnSpc>
            </a:pPr>
            <a:r>
              <a:rPr lang="en-IN" altLang="en-US" sz="1800" b="1" dirty="0" smtClean="0"/>
              <a:t>ISSAI </a:t>
            </a:r>
            <a:r>
              <a:rPr lang="en-IN" altLang="en-US" sz="1800" b="1" dirty="0"/>
              <a:t>1320 </a:t>
            </a:r>
            <a:r>
              <a:rPr lang="en-IN" altLang="en-US" sz="1800" dirty="0"/>
              <a:t>– Materiality in Planning and Performing an Audit </a:t>
            </a:r>
          </a:p>
          <a:p>
            <a:pPr algn="just">
              <a:lnSpc>
                <a:spcPct val="150000"/>
              </a:lnSpc>
            </a:pPr>
            <a:r>
              <a:rPr lang="en-IN" altLang="en-US" sz="1800" b="1" dirty="0"/>
              <a:t>ISSAI 1330 </a:t>
            </a:r>
            <a:r>
              <a:rPr lang="en-IN" altLang="en-US" sz="1800" dirty="0"/>
              <a:t>– The Auditor’s Responses to Assessed Risks </a:t>
            </a:r>
          </a:p>
          <a:p>
            <a:pPr algn="just">
              <a:lnSpc>
                <a:spcPct val="150000"/>
              </a:lnSpc>
            </a:pPr>
            <a:r>
              <a:rPr lang="en-IN" altLang="en-US" sz="1800" b="1" dirty="0"/>
              <a:t>ISSAI 1402 </a:t>
            </a:r>
            <a:r>
              <a:rPr lang="en-IN" altLang="en-US" sz="1800" dirty="0"/>
              <a:t>– Audit Considerations Relating to an Entity Using a Service Organization </a:t>
            </a:r>
          </a:p>
          <a:p>
            <a:pPr algn="just">
              <a:lnSpc>
                <a:spcPct val="150000"/>
              </a:lnSpc>
            </a:pPr>
            <a:r>
              <a:rPr lang="en-IN" altLang="en-US" sz="1800" b="1" dirty="0"/>
              <a:t>ISSAI 1450 </a:t>
            </a:r>
            <a:r>
              <a:rPr lang="en-IN" altLang="en-US" sz="1800" dirty="0"/>
              <a:t>– Evaluation of Misstatements Identified during the Audit </a:t>
            </a:r>
          </a:p>
        </p:txBody>
      </p:sp>
      <p:sp>
        <p:nvSpPr>
          <p:cNvPr id="6" name="Date Placeholder 5"/>
          <p:cNvSpPr>
            <a:spLocks noGrp="1"/>
          </p:cNvSpPr>
          <p:nvPr>
            <p:ph type="dt" sz="half" idx="10"/>
          </p:nvPr>
        </p:nvSpPr>
        <p:spPr/>
        <p:txBody>
          <a:bodyPr/>
          <a:lstStyle/>
          <a:p>
            <a:fld id="{7BB25926-C6B6-4AB9-869C-87514173DECB}"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14</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19141"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3738028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additive="base">
                                        <p:cTn id="7"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3">
                                            <p:txEl>
                                              <p:pRg st="1" end="1"/>
                                            </p:txEl>
                                          </p:spTgt>
                                        </p:tgtEl>
                                        <p:attrNameLst>
                                          <p:attrName>style.visibility</p:attrName>
                                        </p:attrNameLst>
                                      </p:cBhvr>
                                      <p:to>
                                        <p:strVal val="visible"/>
                                      </p:to>
                                    </p:set>
                                    <p:anim calcmode="lin" valueType="num">
                                      <p:cBhvr additive="base">
                                        <p:cTn id="13" dur="500" fill="hold"/>
                                        <p:tgtEl>
                                          <p:spTgt spid="1024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3">
                                            <p:txEl>
                                              <p:pRg st="2" end="2"/>
                                            </p:txEl>
                                          </p:spTgt>
                                        </p:tgtEl>
                                        <p:attrNameLst>
                                          <p:attrName>style.visibility</p:attrName>
                                        </p:attrNameLst>
                                      </p:cBhvr>
                                      <p:to>
                                        <p:strVal val="visible"/>
                                      </p:to>
                                    </p:set>
                                    <p:anim calcmode="lin" valueType="num">
                                      <p:cBhvr additive="base">
                                        <p:cTn id="19" dur="500" fill="hold"/>
                                        <p:tgtEl>
                                          <p:spTgt spid="1024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243">
                                            <p:txEl>
                                              <p:pRg st="3" end="3"/>
                                            </p:txEl>
                                          </p:spTgt>
                                        </p:tgtEl>
                                        <p:attrNameLst>
                                          <p:attrName>style.visibility</p:attrName>
                                        </p:attrNameLst>
                                      </p:cBhvr>
                                      <p:to>
                                        <p:strVal val="visible"/>
                                      </p:to>
                                    </p:set>
                                    <p:anim calcmode="lin" valueType="num">
                                      <p:cBhvr additive="base">
                                        <p:cTn id="25" dur="500" fill="hold"/>
                                        <p:tgtEl>
                                          <p:spTgt spid="1024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24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243">
                                            <p:txEl>
                                              <p:pRg st="4" end="4"/>
                                            </p:txEl>
                                          </p:spTgt>
                                        </p:tgtEl>
                                        <p:attrNameLst>
                                          <p:attrName>style.visibility</p:attrName>
                                        </p:attrNameLst>
                                      </p:cBhvr>
                                      <p:to>
                                        <p:strVal val="visible"/>
                                      </p:to>
                                    </p:set>
                                    <p:anim calcmode="lin" valueType="num">
                                      <p:cBhvr additive="base">
                                        <p:cTn id="31" dur="500" fill="hold"/>
                                        <p:tgtEl>
                                          <p:spTgt spid="1024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24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243">
                                            <p:txEl>
                                              <p:pRg st="5" end="5"/>
                                            </p:txEl>
                                          </p:spTgt>
                                        </p:tgtEl>
                                        <p:attrNameLst>
                                          <p:attrName>style.visibility</p:attrName>
                                        </p:attrNameLst>
                                      </p:cBhvr>
                                      <p:to>
                                        <p:strVal val="visible"/>
                                      </p:to>
                                    </p:set>
                                    <p:anim calcmode="lin" valueType="num">
                                      <p:cBhvr additive="base">
                                        <p:cTn id="37" dur="500" fill="hold"/>
                                        <p:tgtEl>
                                          <p:spTgt spid="1024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24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262465" y="837128"/>
            <a:ext cx="3003974" cy="4739424"/>
          </a:xfrm>
        </p:spPr>
        <p:txBody>
          <a:bodyPr>
            <a:normAutofit/>
          </a:bodyPr>
          <a:lstStyle/>
          <a:p>
            <a:pPr>
              <a:lnSpc>
                <a:spcPct val="150000"/>
              </a:lnSpc>
            </a:pPr>
            <a:r>
              <a:rPr lang="en-IN" dirty="0">
                <a:solidFill>
                  <a:schemeClr val="tx1"/>
                </a:solidFill>
              </a:rPr>
              <a:t>Audit </a:t>
            </a:r>
            <a:r>
              <a:rPr lang="en-IN" dirty="0" smtClean="0">
                <a:solidFill>
                  <a:schemeClr val="tx1"/>
                </a:solidFill>
              </a:rPr>
              <a:t>Evidence</a:t>
            </a:r>
            <a:br>
              <a:rPr lang="en-IN" dirty="0" smtClean="0">
                <a:solidFill>
                  <a:schemeClr val="tx1"/>
                </a:solidFill>
              </a:rPr>
            </a:br>
            <a:r>
              <a:rPr lang="en-IN" altLang="en-US" sz="3200" dirty="0" smtClean="0">
                <a:solidFill>
                  <a:schemeClr val="tx1"/>
                </a:solidFill>
              </a:rPr>
              <a:t>ISSAI 1500–1580 </a:t>
            </a:r>
            <a:br>
              <a:rPr lang="en-IN" altLang="en-US" sz="3200" dirty="0" smtClean="0">
                <a:solidFill>
                  <a:schemeClr val="tx1"/>
                </a:solidFill>
              </a:rPr>
            </a:br>
            <a:endParaRPr lang="en-IN" altLang="en-US" dirty="0" smtClean="0">
              <a:solidFill>
                <a:schemeClr val="tx1"/>
              </a:solidFill>
            </a:endParaRPr>
          </a:p>
        </p:txBody>
      </p:sp>
      <p:sp>
        <p:nvSpPr>
          <p:cNvPr id="10243" name="Content Placeholder 2"/>
          <p:cNvSpPr>
            <a:spLocks noGrp="1"/>
          </p:cNvSpPr>
          <p:nvPr>
            <p:ph idx="1"/>
          </p:nvPr>
        </p:nvSpPr>
        <p:spPr>
          <a:xfrm>
            <a:off x="3989253" y="450762"/>
            <a:ext cx="7632700" cy="5932298"/>
          </a:xfrm>
        </p:spPr>
        <p:txBody>
          <a:bodyPr>
            <a:normAutofit fontScale="92500" lnSpcReduction="20000"/>
          </a:bodyPr>
          <a:lstStyle/>
          <a:p>
            <a:pPr algn="just">
              <a:lnSpc>
                <a:spcPct val="150000"/>
              </a:lnSpc>
            </a:pPr>
            <a:r>
              <a:rPr lang="en-IN" altLang="en-US" sz="1800" b="1" dirty="0" smtClean="0"/>
              <a:t>ISSAI </a:t>
            </a:r>
            <a:r>
              <a:rPr lang="en-IN" altLang="en-US" sz="1800" b="1" dirty="0"/>
              <a:t>1500 </a:t>
            </a:r>
            <a:r>
              <a:rPr lang="en-IN" altLang="en-US" sz="1800" dirty="0"/>
              <a:t>– Audit Evidence </a:t>
            </a:r>
          </a:p>
          <a:p>
            <a:pPr algn="just">
              <a:lnSpc>
                <a:spcPct val="150000"/>
              </a:lnSpc>
            </a:pPr>
            <a:r>
              <a:rPr lang="en-IN" altLang="en-US" sz="1800" b="1" dirty="0"/>
              <a:t>ISSAI 1501 </a:t>
            </a:r>
            <a:r>
              <a:rPr lang="en-IN" altLang="en-US" sz="1800" dirty="0"/>
              <a:t>– Audit Evidence – Specific Considerations for Selected Items </a:t>
            </a:r>
          </a:p>
          <a:p>
            <a:pPr algn="just">
              <a:lnSpc>
                <a:spcPct val="150000"/>
              </a:lnSpc>
            </a:pPr>
            <a:r>
              <a:rPr lang="en-IN" altLang="en-US" sz="1800" b="1" dirty="0"/>
              <a:t>ISSAI 1505 </a:t>
            </a:r>
            <a:r>
              <a:rPr lang="en-IN" altLang="en-US" sz="1800" dirty="0"/>
              <a:t>– External Confirmations </a:t>
            </a:r>
          </a:p>
          <a:p>
            <a:pPr algn="just">
              <a:lnSpc>
                <a:spcPct val="150000"/>
              </a:lnSpc>
            </a:pPr>
            <a:r>
              <a:rPr lang="en-IN" altLang="en-US" sz="1800" b="1" dirty="0"/>
              <a:t>ISSAI 1510 </a:t>
            </a:r>
            <a:r>
              <a:rPr lang="en-IN" altLang="en-US" sz="1800" dirty="0"/>
              <a:t>– Initial Audit Engagements – Opening Balances </a:t>
            </a:r>
          </a:p>
          <a:p>
            <a:pPr algn="just">
              <a:lnSpc>
                <a:spcPct val="150000"/>
              </a:lnSpc>
            </a:pPr>
            <a:r>
              <a:rPr lang="en-IN" altLang="en-US" sz="1800" b="1" dirty="0"/>
              <a:t>ISSAI 1520 </a:t>
            </a:r>
            <a:r>
              <a:rPr lang="en-IN" altLang="en-US" sz="1800" dirty="0"/>
              <a:t>– Analytical Procedures </a:t>
            </a:r>
          </a:p>
          <a:p>
            <a:pPr algn="just">
              <a:lnSpc>
                <a:spcPct val="150000"/>
              </a:lnSpc>
            </a:pPr>
            <a:r>
              <a:rPr lang="en-IN" altLang="en-US" sz="1800" b="1" dirty="0"/>
              <a:t>ISSAI 1530 </a:t>
            </a:r>
            <a:r>
              <a:rPr lang="en-IN" altLang="en-US" sz="1800" dirty="0"/>
              <a:t>– Audit Sampling </a:t>
            </a:r>
          </a:p>
          <a:p>
            <a:pPr algn="just">
              <a:lnSpc>
                <a:spcPct val="150000"/>
              </a:lnSpc>
            </a:pPr>
            <a:r>
              <a:rPr lang="en-IN" altLang="en-US" sz="1800" b="1" dirty="0"/>
              <a:t>ISSAI 1540 </a:t>
            </a:r>
            <a:r>
              <a:rPr lang="en-IN" altLang="en-US" sz="1800" dirty="0"/>
              <a:t>– Auditing Accounting Estimates, Including Fair Value Accounting Estimates, and Related Disclosures </a:t>
            </a:r>
          </a:p>
          <a:p>
            <a:pPr algn="just">
              <a:lnSpc>
                <a:spcPct val="150000"/>
              </a:lnSpc>
            </a:pPr>
            <a:r>
              <a:rPr lang="en-IN" altLang="en-US" sz="1800" b="1" dirty="0"/>
              <a:t>ISSAI 1550 </a:t>
            </a:r>
            <a:r>
              <a:rPr lang="en-IN" altLang="en-US" sz="1800" dirty="0"/>
              <a:t>– Related Parties </a:t>
            </a:r>
          </a:p>
          <a:p>
            <a:pPr algn="just">
              <a:lnSpc>
                <a:spcPct val="150000"/>
              </a:lnSpc>
            </a:pPr>
            <a:r>
              <a:rPr lang="en-IN" altLang="en-US" sz="1800" b="1" dirty="0"/>
              <a:t>ISSAI 1560 </a:t>
            </a:r>
            <a:r>
              <a:rPr lang="en-IN" altLang="en-US" sz="1800" dirty="0"/>
              <a:t>– Subsequent Events </a:t>
            </a:r>
          </a:p>
          <a:p>
            <a:pPr algn="just">
              <a:lnSpc>
                <a:spcPct val="150000"/>
              </a:lnSpc>
            </a:pPr>
            <a:r>
              <a:rPr lang="en-IN" altLang="en-US" sz="1800" b="1" dirty="0"/>
              <a:t>ISSAI 1570 </a:t>
            </a:r>
            <a:r>
              <a:rPr lang="en-IN" altLang="en-US" sz="1800" dirty="0"/>
              <a:t>– Going Concern </a:t>
            </a:r>
          </a:p>
          <a:p>
            <a:pPr algn="just">
              <a:lnSpc>
                <a:spcPct val="150000"/>
              </a:lnSpc>
            </a:pPr>
            <a:r>
              <a:rPr lang="en-IN" altLang="en-US" sz="1800" b="1" dirty="0" smtClean="0"/>
              <a:t>ISSAI 1580 </a:t>
            </a:r>
            <a:r>
              <a:rPr lang="en-IN" altLang="en-US" sz="1800" dirty="0" smtClean="0"/>
              <a:t>– </a:t>
            </a:r>
            <a:r>
              <a:rPr lang="en-IN" altLang="en-US" sz="1800" dirty="0"/>
              <a:t>Written Representations </a:t>
            </a:r>
          </a:p>
        </p:txBody>
      </p:sp>
      <p:sp>
        <p:nvSpPr>
          <p:cNvPr id="6" name="Date Placeholder 5"/>
          <p:cNvSpPr>
            <a:spLocks noGrp="1"/>
          </p:cNvSpPr>
          <p:nvPr>
            <p:ph type="dt" sz="half" idx="10"/>
          </p:nvPr>
        </p:nvSpPr>
        <p:spPr/>
        <p:txBody>
          <a:bodyPr/>
          <a:lstStyle/>
          <a:p>
            <a:fld id="{57F64D2E-519E-4585-A737-BF3E92F4760D}"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15</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20165"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40856398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additive="base">
                                        <p:cTn id="7"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3">
                                            <p:txEl>
                                              <p:pRg st="1" end="1"/>
                                            </p:txEl>
                                          </p:spTgt>
                                        </p:tgtEl>
                                        <p:attrNameLst>
                                          <p:attrName>style.visibility</p:attrName>
                                        </p:attrNameLst>
                                      </p:cBhvr>
                                      <p:to>
                                        <p:strVal val="visible"/>
                                      </p:to>
                                    </p:set>
                                    <p:anim calcmode="lin" valueType="num">
                                      <p:cBhvr additive="base">
                                        <p:cTn id="13" dur="500" fill="hold"/>
                                        <p:tgtEl>
                                          <p:spTgt spid="1024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3">
                                            <p:txEl>
                                              <p:pRg st="2" end="2"/>
                                            </p:txEl>
                                          </p:spTgt>
                                        </p:tgtEl>
                                        <p:attrNameLst>
                                          <p:attrName>style.visibility</p:attrName>
                                        </p:attrNameLst>
                                      </p:cBhvr>
                                      <p:to>
                                        <p:strVal val="visible"/>
                                      </p:to>
                                    </p:set>
                                    <p:anim calcmode="lin" valueType="num">
                                      <p:cBhvr additive="base">
                                        <p:cTn id="19" dur="500" fill="hold"/>
                                        <p:tgtEl>
                                          <p:spTgt spid="1024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243">
                                            <p:txEl>
                                              <p:pRg st="3" end="3"/>
                                            </p:txEl>
                                          </p:spTgt>
                                        </p:tgtEl>
                                        <p:attrNameLst>
                                          <p:attrName>style.visibility</p:attrName>
                                        </p:attrNameLst>
                                      </p:cBhvr>
                                      <p:to>
                                        <p:strVal val="visible"/>
                                      </p:to>
                                    </p:set>
                                    <p:anim calcmode="lin" valueType="num">
                                      <p:cBhvr additive="base">
                                        <p:cTn id="25" dur="500" fill="hold"/>
                                        <p:tgtEl>
                                          <p:spTgt spid="1024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24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243">
                                            <p:txEl>
                                              <p:pRg st="4" end="4"/>
                                            </p:txEl>
                                          </p:spTgt>
                                        </p:tgtEl>
                                        <p:attrNameLst>
                                          <p:attrName>style.visibility</p:attrName>
                                        </p:attrNameLst>
                                      </p:cBhvr>
                                      <p:to>
                                        <p:strVal val="visible"/>
                                      </p:to>
                                    </p:set>
                                    <p:anim calcmode="lin" valueType="num">
                                      <p:cBhvr additive="base">
                                        <p:cTn id="31" dur="500" fill="hold"/>
                                        <p:tgtEl>
                                          <p:spTgt spid="1024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24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243">
                                            <p:txEl>
                                              <p:pRg st="5" end="5"/>
                                            </p:txEl>
                                          </p:spTgt>
                                        </p:tgtEl>
                                        <p:attrNameLst>
                                          <p:attrName>style.visibility</p:attrName>
                                        </p:attrNameLst>
                                      </p:cBhvr>
                                      <p:to>
                                        <p:strVal val="visible"/>
                                      </p:to>
                                    </p:set>
                                    <p:anim calcmode="lin" valueType="num">
                                      <p:cBhvr additive="base">
                                        <p:cTn id="37" dur="500" fill="hold"/>
                                        <p:tgtEl>
                                          <p:spTgt spid="1024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24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243">
                                            <p:txEl>
                                              <p:pRg st="6" end="6"/>
                                            </p:txEl>
                                          </p:spTgt>
                                        </p:tgtEl>
                                        <p:attrNameLst>
                                          <p:attrName>style.visibility</p:attrName>
                                        </p:attrNameLst>
                                      </p:cBhvr>
                                      <p:to>
                                        <p:strVal val="visible"/>
                                      </p:to>
                                    </p:set>
                                    <p:anim calcmode="lin" valueType="num">
                                      <p:cBhvr additive="base">
                                        <p:cTn id="43" dur="500" fill="hold"/>
                                        <p:tgtEl>
                                          <p:spTgt spid="1024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24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243">
                                            <p:txEl>
                                              <p:pRg st="7" end="7"/>
                                            </p:txEl>
                                          </p:spTgt>
                                        </p:tgtEl>
                                        <p:attrNameLst>
                                          <p:attrName>style.visibility</p:attrName>
                                        </p:attrNameLst>
                                      </p:cBhvr>
                                      <p:to>
                                        <p:strVal val="visible"/>
                                      </p:to>
                                    </p:set>
                                    <p:anim calcmode="lin" valueType="num">
                                      <p:cBhvr additive="base">
                                        <p:cTn id="49" dur="500" fill="hold"/>
                                        <p:tgtEl>
                                          <p:spTgt spid="1024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024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243">
                                            <p:txEl>
                                              <p:pRg st="8" end="8"/>
                                            </p:txEl>
                                          </p:spTgt>
                                        </p:tgtEl>
                                        <p:attrNameLst>
                                          <p:attrName>style.visibility</p:attrName>
                                        </p:attrNameLst>
                                      </p:cBhvr>
                                      <p:to>
                                        <p:strVal val="visible"/>
                                      </p:to>
                                    </p:set>
                                    <p:anim calcmode="lin" valueType="num">
                                      <p:cBhvr additive="base">
                                        <p:cTn id="55" dur="500" fill="hold"/>
                                        <p:tgtEl>
                                          <p:spTgt spid="1024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024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0243">
                                            <p:txEl>
                                              <p:pRg st="9" end="9"/>
                                            </p:txEl>
                                          </p:spTgt>
                                        </p:tgtEl>
                                        <p:attrNameLst>
                                          <p:attrName>style.visibility</p:attrName>
                                        </p:attrNameLst>
                                      </p:cBhvr>
                                      <p:to>
                                        <p:strVal val="visible"/>
                                      </p:to>
                                    </p:set>
                                    <p:anim calcmode="lin" valueType="num">
                                      <p:cBhvr additive="base">
                                        <p:cTn id="61" dur="500" fill="hold"/>
                                        <p:tgtEl>
                                          <p:spTgt spid="1024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024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0243">
                                            <p:txEl>
                                              <p:pRg st="10" end="10"/>
                                            </p:txEl>
                                          </p:spTgt>
                                        </p:tgtEl>
                                        <p:attrNameLst>
                                          <p:attrName>style.visibility</p:attrName>
                                        </p:attrNameLst>
                                      </p:cBhvr>
                                      <p:to>
                                        <p:strVal val="visible"/>
                                      </p:to>
                                    </p:set>
                                    <p:anim calcmode="lin" valueType="num">
                                      <p:cBhvr additive="base">
                                        <p:cTn id="67" dur="500" fill="hold"/>
                                        <p:tgtEl>
                                          <p:spTgt spid="1024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024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1"/>
          </p:nvPr>
        </p:nvSpPr>
        <p:spPr>
          <a:xfrm>
            <a:off x="3541689" y="836614"/>
            <a:ext cx="8203843" cy="5761037"/>
          </a:xfrm>
        </p:spPr>
        <p:txBody>
          <a:bodyPr>
            <a:normAutofit/>
          </a:bodyPr>
          <a:lstStyle/>
          <a:p>
            <a:pPr algn="just">
              <a:lnSpc>
                <a:spcPct val="150000"/>
              </a:lnSpc>
            </a:pPr>
            <a:r>
              <a:rPr lang="en-IN" altLang="en-US" sz="1800" b="1" dirty="0"/>
              <a:t>ISSAI 1600 </a:t>
            </a:r>
            <a:r>
              <a:rPr lang="en-IN" altLang="en-US" sz="1800" dirty="0"/>
              <a:t>– Special Considerations – Audits of Group Financial </a:t>
            </a:r>
            <a:r>
              <a:rPr lang="en-IN" altLang="en-US" sz="1800" dirty="0" smtClean="0"/>
              <a:t>Statements (Including </a:t>
            </a:r>
            <a:r>
              <a:rPr lang="en-IN" altLang="en-US" sz="1800" dirty="0"/>
              <a:t>the Work of Component Auditors) </a:t>
            </a:r>
          </a:p>
          <a:p>
            <a:pPr algn="just">
              <a:lnSpc>
                <a:spcPct val="150000"/>
              </a:lnSpc>
            </a:pPr>
            <a:r>
              <a:rPr lang="en-IN" altLang="en-US" sz="1800" b="1" dirty="0"/>
              <a:t>ISSAI 1610 </a:t>
            </a:r>
            <a:r>
              <a:rPr lang="en-IN" altLang="en-US" sz="1800" dirty="0"/>
              <a:t>– Using the Work of Internal Auditors </a:t>
            </a:r>
          </a:p>
          <a:p>
            <a:pPr algn="just">
              <a:lnSpc>
                <a:spcPct val="150000"/>
              </a:lnSpc>
            </a:pPr>
            <a:r>
              <a:rPr lang="en-IN" altLang="en-US" sz="1800" b="1" dirty="0"/>
              <a:t>ISSAI 1620 </a:t>
            </a:r>
            <a:r>
              <a:rPr lang="en-IN" altLang="en-US" sz="1800" dirty="0"/>
              <a:t>– Using the Work of an Auditor’s Expert </a:t>
            </a:r>
          </a:p>
          <a:p>
            <a:pPr algn="just">
              <a:lnSpc>
                <a:spcPct val="150000"/>
              </a:lnSpc>
            </a:pPr>
            <a:endParaRPr lang="en-IN" altLang="en-US" sz="1800" dirty="0"/>
          </a:p>
        </p:txBody>
      </p:sp>
      <p:sp>
        <p:nvSpPr>
          <p:cNvPr id="6" name="Date Placeholder 5"/>
          <p:cNvSpPr>
            <a:spLocks noGrp="1"/>
          </p:cNvSpPr>
          <p:nvPr>
            <p:ph type="dt" sz="half" idx="10"/>
          </p:nvPr>
        </p:nvSpPr>
        <p:spPr/>
        <p:txBody>
          <a:bodyPr/>
          <a:lstStyle/>
          <a:p>
            <a:fld id="{AD674F02-8B44-4507-BDBB-0982A977C9D6}"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16</a:t>
            </a:fld>
            <a:endParaRPr lang="en-US" dirty="0">
              <a:solidFill>
                <a:srgbClr val="00C6BB"/>
              </a:solidFill>
            </a:endParaRPr>
          </a:p>
        </p:txBody>
      </p:sp>
      <p:sp>
        <p:nvSpPr>
          <p:cNvPr id="2" name="TextBox 1"/>
          <p:cNvSpPr txBox="1"/>
          <p:nvPr/>
        </p:nvSpPr>
        <p:spPr>
          <a:xfrm>
            <a:off x="262464" y="1532586"/>
            <a:ext cx="2983011" cy="2232021"/>
          </a:xfrm>
          <a:prstGeom prst="rect">
            <a:avLst/>
          </a:prstGeom>
          <a:noFill/>
        </p:spPr>
        <p:txBody>
          <a:bodyPr wrap="square" rtlCol="0">
            <a:spAutoFit/>
          </a:bodyPr>
          <a:lstStyle/>
          <a:p>
            <a:pPr>
              <a:lnSpc>
                <a:spcPct val="150000"/>
              </a:lnSpc>
            </a:pPr>
            <a:r>
              <a:rPr lang="en-IN" sz="3200" dirty="0">
                <a:solidFill>
                  <a:prstClr val="black"/>
                </a:solidFill>
              </a:rPr>
              <a:t>Using Work of </a:t>
            </a:r>
            <a:r>
              <a:rPr lang="en-IN" sz="3200" dirty="0" smtClean="0">
                <a:solidFill>
                  <a:prstClr val="black"/>
                </a:solidFill>
              </a:rPr>
              <a:t>Others</a:t>
            </a:r>
          </a:p>
          <a:p>
            <a:pPr>
              <a:lnSpc>
                <a:spcPct val="150000"/>
              </a:lnSpc>
            </a:pPr>
            <a:r>
              <a:rPr lang="en-IN" sz="3200" dirty="0" smtClean="0">
                <a:solidFill>
                  <a:prstClr val="black"/>
                </a:solidFill>
              </a:rPr>
              <a:t>ISSAI 1600-1620</a:t>
            </a:r>
            <a:endParaRPr lang="en-IN" sz="3200" dirty="0">
              <a:solidFill>
                <a:prstClr val="black"/>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21189"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1334953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7">
                                            <p:txEl>
                                              <p:pRg st="1" end="1"/>
                                            </p:txEl>
                                          </p:spTgt>
                                        </p:tgtEl>
                                        <p:attrNameLst>
                                          <p:attrName>style.visibility</p:attrName>
                                        </p:attrNameLst>
                                      </p:cBhvr>
                                      <p:to>
                                        <p:strVal val="visible"/>
                                      </p:to>
                                    </p:set>
                                    <p:anim calcmode="lin" valueType="num">
                                      <p:cBhvr additive="base">
                                        <p:cTn id="13" dur="5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67">
                                            <p:txEl>
                                              <p:pRg st="2" end="2"/>
                                            </p:txEl>
                                          </p:spTgt>
                                        </p:tgtEl>
                                        <p:attrNameLst>
                                          <p:attrName>style.visibility</p:attrName>
                                        </p:attrNameLst>
                                      </p:cBhvr>
                                      <p:to>
                                        <p:strVal val="visible"/>
                                      </p:to>
                                    </p:set>
                                    <p:anim calcmode="lin" valueType="num">
                                      <p:cBhvr additive="base">
                                        <p:cTn id="19" dur="5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2855913" y="260351"/>
            <a:ext cx="7366000" cy="576263"/>
          </a:xfrm>
        </p:spPr>
        <p:txBody>
          <a:bodyPr>
            <a:normAutofit fontScale="90000"/>
          </a:bodyPr>
          <a:lstStyle/>
          <a:p>
            <a:r>
              <a:rPr lang="en-IN" altLang="en-US" smtClean="0"/>
              <a:t/>
            </a:r>
            <a:br>
              <a:rPr lang="en-IN" altLang="en-US" smtClean="0"/>
            </a:br>
            <a:r>
              <a:rPr lang="en-IN" altLang="en-US" smtClean="0"/>
              <a:t>ISSAIs 1600–1810</a:t>
            </a:r>
            <a:br>
              <a:rPr lang="en-IN" altLang="en-US" smtClean="0"/>
            </a:br>
            <a:endParaRPr lang="en-IN" altLang="en-US" smtClean="0"/>
          </a:p>
        </p:txBody>
      </p:sp>
      <p:sp>
        <p:nvSpPr>
          <p:cNvPr id="11267" name="Content Placeholder 2"/>
          <p:cNvSpPr>
            <a:spLocks noGrp="1"/>
          </p:cNvSpPr>
          <p:nvPr>
            <p:ph idx="1"/>
          </p:nvPr>
        </p:nvSpPr>
        <p:spPr>
          <a:xfrm>
            <a:off x="3541689" y="836614"/>
            <a:ext cx="8203843" cy="5761037"/>
          </a:xfrm>
        </p:spPr>
        <p:txBody>
          <a:bodyPr>
            <a:normAutofit/>
          </a:bodyPr>
          <a:lstStyle/>
          <a:p>
            <a:pPr algn="just">
              <a:lnSpc>
                <a:spcPct val="150000"/>
              </a:lnSpc>
            </a:pPr>
            <a:r>
              <a:rPr lang="en-IN" altLang="en-US" sz="1800" b="1" dirty="0" smtClean="0"/>
              <a:t>ISSAI </a:t>
            </a:r>
            <a:r>
              <a:rPr lang="en-IN" altLang="en-US" sz="1800" b="1" dirty="0"/>
              <a:t>1700 </a:t>
            </a:r>
            <a:r>
              <a:rPr lang="en-IN" altLang="en-US" sz="1800" dirty="0"/>
              <a:t>– Forming an Opinion and Reporting on Financial Statements </a:t>
            </a:r>
          </a:p>
          <a:p>
            <a:pPr algn="just">
              <a:lnSpc>
                <a:spcPct val="150000"/>
              </a:lnSpc>
            </a:pPr>
            <a:r>
              <a:rPr lang="en-IN" altLang="en-US" sz="1800" b="1" dirty="0"/>
              <a:t>ISSAI 1705 </a:t>
            </a:r>
            <a:r>
              <a:rPr lang="en-IN" altLang="en-US" sz="1800" dirty="0"/>
              <a:t>– Modifications to the Opinion in the Independent Auditor’s Report </a:t>
            </a:r>
          </a:p>
          <a:p>
            <a:pPr algn="just">
              <a:lnSpc>
                <a:spcPct val="150000"/>
              </a:lnSpc>
            </a:pPr>
            <a:r>
              <a:rPr lang="en-IN" altLang="en-US" sz="1800" b="1" dirty="0"/>
              <a:t>ISSAI 1706 </a:t>
            </a:r>
            <a:r>
              <a:rPr lang="en-IN" altLang="en-US" sz="1800" dirty="0"/>
              <a:t>– Emphasis of Matter Paragraphs and Other Matter Paragraphs in the Independent Auditor’s Report </a:t>
            </a:r>
          </a:p>
          <a:p>
            <a:pPr algn="just">
              <a:lnSpc>
                <a:spcPct val="150000"/>
              </a:lnSpc>
            </a:pPr>
            <a:r>
              <a:rPr lang="en-IN" altLang="en-US" sz="1800" b="1" dirty="0"/>
              <a:t>ISSAI 1710 </a:t>
            </a:r>
            <a:r>
              <a:rPr lang="en-IN" altLang="en-US" sz="1800" dirty="0"/>
              <a:t>– Comparative Information – Corresponding Figures and Comparative Financial Statements </a:t>
            </a:r>
          </a:p>
          <a:p>
            <a:pPr algn="just">
              <a:lnSpc>
                <a:spcPct val="150000"/>
              </a:lnSpc>
            </a:pPr>
            <a:r>
              <a:rPr lang="en-IN" altLang="en-US" sz="1800" b="1" dirty="0"/>
              <a:t>ISSAI 1720 </a:t>
            </a:r>
            <a:r>
              <a:rPr lang="en-IN" altLang="en-US" sz="1800" dirty="0"/>
              <a:t>– The Auditor’s Responsibilities Relating to Other Information in Documents Containing Audited Financial Statements </a:t>
            </a:r>
          </a:p>
        </p:txBody>
      </p:sp>
      <p:sp>
        <p:nvSpPr>
          <p:cNvPr id="6" name="Date Placeholder 5"/>
          <p:cNvSpPr>
            <a:spLocks noGrp="1"/>
          </p:cNvSpPr>
          <p:nvPr>
            <p:ph type="dt" sz="half" idx="10"/>
          </p:nvPr>
        </p:nvSpPr>
        <p:spPr/>
        <p:txBody>
          <a:bodyPr/>
          <a:lstStyle/>
          <a:p>
            <a:fld id="{27B8E146-6087-484C-9816-F0E79E84D342}"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17</a:t>
            </a:fld>
            <a:endParaRPr lang="en-US" dirty="0">
              <a:solidFill>
                <a:srgbClr val="00C6BB"/>
              </a:solidFill>
            </a:endParaRPr>
          </a:p>
        </p:txBody>
      </p:sp>
      <p:sp>
        <p:nvSpPr>
          <p:cNvPr id="2" name="TextBox 1"/>
          <p:cNvSpPr txBox="1"/>
          <p:nvPr/>
        </p:nvSpPr>
        <p:spPr>
          <a:xfrm>
            <a:off x="262464" y="1532586"/>
            <a:ext cx="2983011" cy="3046988"/>
          </a:xfrm>
          <a:prstGeom prst="rect">
            <a:avLst/>
          </a:prstGeom>
          <a:noFill/>
        </p:spPr>
        <p:txBody>
          <a:bodyPr wrap="square" rtlCol="0">
            <a:spAutoFit/>
          </a:bodyPr>
          <a:lstStyle/>
          <a:p>
            <a:pPr>
              <a:lnSpc>
                <a:spcPct val="150000"/>
              </a:lnSpc>
            </a:pPr>
            <a:r>
              <a:rPr lang="en-IN" sz="3200" dirty="0">
                <a:solidFill>
                  <a:prstClr val="black"/>
                </a:solidFill>
              </a:rPr>
              <a:t>Audit Conclusions and </a:t>
            </a:r>
            <a:r>
              <a:rPr lang="en-IN" sz="3200" dirty="0" smtClean="0">
                <a:solidFill>
                  <a:prstClr val="black"/>
                </a:solidFill>
              </a:rPr>
              <a:t>Reporting</a:t>
            </a:r>
          </a:p>
          <a:p>
            <a:pPr>
              <a:lnSpc>
                <a:spcPct val="150000"/>
              </a:lnSpc>
            </a:pPr>
            <a:r>
              <a:rPr lang="en-IN" sz="3200" dirty="0" smtClean="0">
                <a:solidFill>
                  <a:prstClr val="black"/>
                </a:solidFill>
              </a:rPr>
              <a:t>ISSAI 1700-1720</a:t>
            </a:r>
            <a:endParaRPr lang="en-IN" sz="3200" dirty="0">
              <a:solidFill>
                <a:prstClr val="black"/>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22213"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9766610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7">
                                            <p:txEl>
                                              <p:pRg st="1" end="1"/>
                                            </p:txEl>
                                          </p:spTgt>
                                        </p:tgtEl>
                                        <p:attrNameLst>
                                          <p:attrName>style.visibility</p:attrName>
                                        </p:attrNameLst>
                                      </p:cBhvr>
                                      <p:to>
                                        <p:strVal val="visible"/>
                                      </p:to>
                                    </p:set>
                                    <p:anim calcmode="lin" valueType="num">
                                      <p:cBhvr additive="base">
                                        <p:cTn id="13" dur="5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67">
                                            <p:txEl>
                                              <p:pRg st="2" end="2"/>
                                            </p:txEl>
                                          </p:spTgt>
                                        </p:tgtEl>
                                        <p:attrNameLst>
                                          <p:attrName>style.visibility</p:attrName>
                                        </p:attrNameLst>
                                      </p:cBhvr>
                                      <p:to>
                                        <p:strVal val="visible"/>
                                      </p:to>
                                    </p:set>
                                    <p:anim calcmode="lin" valueType="num">
                                      <p:cBhvr additive="base">
                                        <p:cTn id="19" dur="5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267">
                                            <p:txEl>
                                              <p:pRg st="3" end="3"/>
                                            </p:txEl>
                                          </p:spTgt>
                                        </p:tgtEl>
                                        <p:attrNameLst>
                                          <p:attrName>style.visibility</p:attrName>
                                        </p:attrNameLst>
                                      </p:cBhvr>
                                      <p:to>
                                        <p:strVal val="visible"/>
                                      </p:to>
                                    </p:set>
                                    <p:anim calcmode="lin" valueType="num">
                                      <p:cBhvr additive="base">
                                        <p:cTn id="25" dur="500" fill="hold"/>
                                        <p:tgtEl>
                                          <p:spTgt spid="1126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267">
                                            <p:txEl>
                                              <p:pRg st="4" end="4"/>
                                            </p:txEl>
                                          </p:spTgt>
                                        </p:tgtEl>
                                        <p:attrNameLst>
                                          <p:attrName>style.visibility</p:attrName>
                                        </p:attrNameLst>
                                      </p:cBhvr>
                                      <p:to>
                                        <p:strVal val="visible"/>
                                      </p:to>
                                    </p:set>
                                    <p:anim calcmode="lin" valueType="num">
                                      <p:cBhvr additive="base">
                                        <p:cTn id="31" dur="500" fill="hold"/>
                                        <p:tgtEl>
                                          <p:spTgt spid="1126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26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2855913" y="260351"/>
            <a:ext cx="7366000" cy="576263"/>
          </a:xfrm>
        </p:spPr>
        <p:txBody>
          <a:bodyPr>
            <a:normAutofit fontScale="90000"/>
          </a:bodyPr>
          <a:lstStyle/>
          <a:p>
            <a:r>
              <a:rPr lang="en-IN" altLang="en-US" smtClean="0"/>
              <a:t/>
            </a:r>
            <a:br>
              <a:rPr lang="en-IN" altLang="en-US" smtClean="0"/>
            </a:br>
            <a:r>
              <a:rPr lang="en-IN" altLang="en-US" smtClean="0"/>
              <a:t>ISSAIs 1600–1810</a:t>
            </a:r>
            <a:br>
              <a:rPr lang="en-IN" altLang="en-US" smtClean="0"/>
            </a:br>
            <a:endParaRPr lang="en-IN" altLang="en-US" smtClean="0"/>
          </a:p>
        </p:txBody>
      </p:sp>
      <p:sp>
        <p:nvSpPr>
          <p:cNvPr id="11267" name="Content Placeholder 2"/>
          <p:cNvSpPr>
            <a:spLocks noGrp="1"/>
          </p:cNvSpPr>
          <p:nvPr>
            <p:ph idx="1"/>
          </p:nvPr>
        </p:nvSpPr>
        <p:spPr>
          <a:xfrm>
            <a:off x="3541689" y="836614"/>
            <a:ext cx="8203843" cy="5761037"/>
          </a:xfrm>
        </p:spPr>
        <p:txBody>
          <a:bodyPr>
            <a:normAutofit/>
          </a:bodyPr>
          <a:lstStyle/>
          <a:p>
            <a:pPr algn="just">
              <a:lnSpc>
                <a:spcPct val="150000"/>
              </a:lnSpc>
            </a:pPr>
            <a:r>
              <a:rPr lang="en-IN" altLang="en-US" sz="1800" b="1" dirty="0" smtClean="0"/>
              <a:t>ISSAI </a:t>
            </a:r>
            <a:r>
              <a:rPr lang="en-IN" altLang="en-US" sz="1800" b="1" dirty="0"/>
              <a:t>1800 </a:t>
            </a:r>
            <a:r>
              <a:rPr lang="en-IN" altLang="en-US" sz="1800" dirty="0"/>
              <a:t>– Special Considerations – Audits of Financial Statements Prepared in Accordance with Special Purpose Frameworks </a:t>
            </a:r>
          </a:p>
          <a:p>
            <a:pPr algn="just">
              <a:lnSpc>
                <a:spcPct val="150000"/>
              </a:lnSpc>
            </a:pPr>
            <a:r>
              <a:rPr lang="en-IN" altLang="en-US" sz="1800" b="1" dirty="0"/>
              <a:t>ISSAI 1805 </a:t>
            </a:r>
            <a:r>
              <a:rPr lang="en-IN" altLang="en-US" sz="1800" dirty="0"/>
              <a:t>– Special Considerations – Audits of Single Financial Statements and Specific Elements, Accounts or Items of a Financial Statement </a:t>
            </a:r>
          </a:p>
          <a:p>
            <a:pPr algn="just">
              <a:lnSpc>
                <a:spcPct val="150000"/>
              </a:lnSpc>
            </a:pPr>
            <a:r>
              <a:rPr lang="en-IN" altLang="en-US" sz="1800" b="1" dirty="0"/>
              <a:t>ISSAI 1810 </a:t>
            </a:r>
            <a:r>
              <a:rPr lang="en-IN" altLang="en-US" sz="1800" dirty="0"/>
              <a:t>– Engagements to Report on Summary Financial Statements </a:t>
            </a:r>
          </a:p>
          <a:p>
            <a:pPr algn="just">
              <a:lnSpc>
                <a:spcPct val="150000"/>
              </a:lnSpc>
            </a:pPr>
            <a:endParaRPr lang="en-IN" altLang="en-US" sz="1800" dirty="0"/>
          </a:p>
        </p:txBody>
      </p:sp>
      <p:sp>
        <p:nvSpPr>
          <p:cNvPr id="6" name="Date Placeholder 5"/>
          <p:cNvSpPr>
            <a:spLocks noGrp="1"/>
          </p:cNvSpPr>
          <p:nvPr>
            <p:ph type="dt" sz="half" idx="10"/>
          </p:nvPr>
        </p:nvSpPr>
        <p:spPr/>
        <p:txBody>
          <a:bodyPr/>
          <a:lstStyle/>
          <a:p>
            <a:fld id="{D008B93A-4846-4267-B055-FF2192717D4C}"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18</a:t>
            </a:fld>
            <a:endParaRPr lang="en-US" dirty="0">
              <a:solidFill>
                <a:srgbClr val="00C6BB"/>
              </a:solidFill>
            </a:endParaRPr>
          </a:p>
        </p:txBody>
      </p:sp>
      <p:sp>
        <p:nvSpPr>
          <p:cNvPr id="2" name="TextBox 1"/>
          <p:cNvSpPr txBox="1"/>
          <p:nvPr/>
        </p:nvSpPr>
        <p:spPr>
          <a:xfrm>
            <a:off x="262464" y="1532586"/>
            <a:ext cx="2983011" cy="2308324"/>
          </a:xfrm>
          <a:prstGeom prst="rect">
            <a:avLst/>
          </a:prstGeom>
          <a:noFill/>
        </p:spPr>
        <p:txBody>
          <a:bodyPr wrap="square" rtlCol="0">
            <a:spAutoFit/>
          </a:bodyPr>
          <a:lstStyle/>
          <a:p>
            <a:pPr>
              <a:lnSpc>
                <a:spcPct val="150000"/>
              </a:lnSpc>
            </a:pPr>
            <a:r>
              <a:rPr lang="en-IN" sz="3200" dirty="0">
                <a:solidFill>
                  <a:prstClr val="black"/>
                </a:solidFill>
              </a:rPr>
              <a:t>Specialized </a:t>
            </a:r>
            <a:r>
              <a:rPr lang="en-IN" sz="3200" dirty="0" smtClean="0">
                <a:solidFill>
                  <a:prstClr val="black"/>
                </a:solidFill>
              </a:rPr>
              <a:t>Areas</a:t>
            </a:r>
          </a:p>
          <a:p>
            <a:pPr>
              <a:lnSpc>
                <a:spcPct val="150000"/>
              </a:lnSpc>
            </a:pPr>
            <a:r>
              <a:rPr lang="en-IN" sz="3200" dirty="0" smtClean="0">
                <a:solidFill>
                  <a:prstClr val="black"/>
                </a:solidFill>
              </a:rPr>
              <a:t>ISSAI 1800-1810</a:t>
            </a:r>
            <a:endParaRPr lang="en-IN" sz="3200" dirty="0">
              <a:solidFill>
                <a:prstClr val="black"/>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23237"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8069628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7">
                                            <p:txEl>
                                              <p:pRg st="1" end="1"/>
                                            </p:txEl>
                                          </p:spTgt>
                                        </p:tgtEl>
                                        <p:attrNameLst>
                                          <p:attrName>style.visibility</p:attrName>
                                        </p:attrNameLst>
                                      </p:cBhvr>
                                      <p:to>
                                        <p:strVal val="visible"/>
                                      </p:to>
                                    </p:set>
                                    <p:anim calcmode="lin" valueType="num">
                                      <p:cBhvr additive="base">
                                        <p:cTn id="13" dur="5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67">
                                            <p:txEl>
                                              <p:pRg st="2" end="2"/>
                                            </p:txEl>
                                          </p:spTgt>
                                        </p:tgtEl>
                                        <p:attrNameLst>
                                          <p:attrName>style.visibility</p:attrName>
                                        </p:attrNameLst>
                                      </p:cBhvr>
                                      <p:to>
                                        <p:strVal val="visible"/>
                                      </p:to>
                                    </p:set>
                                    <p:anim calcmode="lin" valueType="num">
                                      <p:cBhvr additive="base">
                                        <p:cTn id="19" dur="5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Audit techniques and audit evidence</a:t>
            </a:r>
            <a:endParaRPr lang="en-IN" dirty="0"/>
          </a:p>
        </p:txBody>
      </p:sp>
      <p:sp>
        <p:nvSpPr>
          <p:cNvPr id="4" name="Date Placeholder 3"/>
          <p:cNvSpPr>
            <a:spLocks noGrp="1"/>
          </p:cNvSpPr>
          <p:nvPr>
            <p:ph type="dt" sz="half" idx="10"/>
          </p:nvPr>
        </p:nvSpPr>
        <p:spPr>
          <a:xfrm>
            <a:off x="7678736" y="6248400"/>
            <a:ext cx="2743200" cy="365125"/>
          </a:xfrm>
        </p:spPr>
        <p:txBody>
          <a:bodyPr/>
          <a:lstStyle/>
          <a:p>
            <a:fld id="{32F5B160-D594-46A2-AA8F-97FC95121E12}" type="datetime2">
              <a:rPr lang="en-US" smtClean="0"/>
              <a:t>Monday, February 05, 2018</a:t>
            </a:fld>
            <a:endParaRPr lang="en-US" dirty="0"/>
          </a:p>
        </p:txBody>
      </p:sp>
      <p:sp>
        <p:nvSpPr>
          <p:cNvPr id="9" name="Footer Placeholder 8"/>
          <p:cNvSpPr>
            <a:spLocks noGrp="1"/>
          </p:cNvSpPr>
          <p:nvPr>
            <p:ph type="ftr" sz="quarter" idx="11"/>
          </p:nvPr>
        </p:nvSpPr>
        <p:spPr>
          <a:xfrm>
            <a:off x="703210" y="6248400"/>
            <a:ext cx="6672887" cy="365125"/>
          </a:xfrm>
        </p:spPr>
        <p:txBody>
          <a:bodyPr/>
          <a:lstStyle/>
          <a:p>
            <a:r>
              <a:rPr lang="en-US" dirty="0" smtClean="0"/>
              <a:t>Regional Training Institute, IA&amp;AD, Kolkata</a:t>
            </a:r>
            <a:endParaRPr lang="en-US" dirty="0"/>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1552"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11" name="Slide Number Placeholder 10"/>
          <p:cNvSpPr>
            <a:spLocks noGrp="1"/>
          </p:cNvSpPr>
          <p:nvPr>
            <p:ph type="sldNum" sz="quarter" idx="12"/>
          </p:nvPr>
        </p:nvSpPr>
        <p:spPr/>
        <p:txBody>
          <a:bodyPr/>
          <a:lstStyle/>
          <a:p>
            <a:fld id="{6D22F896-40B5-4ADD-8801-0D06FADFA095}" type="slidenum">
              <a:rPr lang="en-US" smtClean="0"/>
              <a:t>19</a:t>
            </a:fld>
            <a:endParaRPr lang="en-US" dirty="0"/>
          </a:p>
        </p:txBody>
      </p:sp>
      <p:sp>
        <p:nvSpPr>
          <p:cNvPr id="6" name="Rounded Rectangle 5"/>
          <p:cNvSpPr/>
          <p:nvPr/>
        </p:nvSpPr>
        <p:spPr>
          <a:xfrm>
            <a:off x="1313645" y="1690688"/>
            <a:ext cx="10040155" cy="40532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sz="3600" b="1" dirty="0" smtClean="0">
                <a:solidFill>
                  <a:schemeClr val="tx1"/>
                </a:solidFill>
              </a:rPr>
              <a:t>Techniques</a:t>
            </a:r>
            <a:endParaRPr lang="en-IN" sz="3600" b="1" dirty="0">
              <a:solidFill>
                <a:schemeClr val="tx1"/>
              </a:solidFill>
            </a:endParaRPr>
          </a:p>
        </p:txBody>
      </p:sp>
      <p:sp>
        <p:nvSpPr>
          <p:cNvPr id="10" name="Rounded Rectangle 9"/>
          <p:cNvSpPr/>
          <p:nvPr/>
        </p:nvSpPr>
        <p:spPr>
          <a:xfrm>
            <a:off x="1929147" y="2524260"/>
            <a:ext cx="8809150" cy="3103808"/>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sz="3600" b="1" dirty="0" smtClean="0">
                <a:solidFill>
                  <a:schemeClr val="tx1"/>
                </a:solidFill>
              </a:rPr>
              <a:t>Evidence</a:t>
            </a:r>
            <a:endParaRPr lang="en-IN" sz="3600" b="1" dirty="0">
              <a:solidFill>
                <a:schemeClr val="tx1"/>
              </a:solidFill>
            </a:endParaRPr>
          </a:p>
        </p:txBody>
      </p:sp>
      <p:sp>
        <p:nvSpPr>
          <p:cNvPr id="12" name="Rounded Rectangle 11"/>
          <p:cNvSpPr/>
          <p:nvPr/>
        </p:nvSpPr>
        <p:spPr>
          <a:xfrm>
            <a:off x="2560212" y="3400024"/>
            <a:ext cx="7547020" cy="2047740"/>
          </a:xfrm>
          <a:prstGeom prst="round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sz="3600" b="1" dirty="0" smtClean="0">
                <a:solidFill>
                  <a:schemeClr val="tx1"/>
                </a:solidFill>
              </a:rPr>
              <a:t>Audit Findings</a:t>
            </a:r>
            <a:endParaRPr lang="en-IN" sz="3600" b="1" dirty="0">
              <a:solidFill>
                <a:schemeClr val="tx1"/>
              </a:solidFill>
            </a:endParaRPr>
          </a:p>
        </p:txBody>
      </p:sp>
      <p:sp>
        <p:nvSpPr>
          <p:cNvPr id="13" name="Rounded Rectangle 12"/>
          <p:cNvSpPr/>
          <p:nvPr/>
        </p:nvSpPr>
        <p:spPr>
          <a:xfrm>
            <a:off x="3374265" y="4153436"/>
            <a:ext cx="6143222" cy="1120462"/>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3600" b="1" dirty="0" smtClean="0">
                <a:solidFill>
                  <a:schemeClr val="tx1"/>
                </a:solidFill>
              </a:rPr>
              <a:t>Audit</a:t>
            </a:r>
            <a:r>
              <a:rPr lang="en-IN" sz="3200" b="1" dirty="0" smtClean="0">
                <a:solidFill>
                  <a:schemeClr val="tx1"/>
                </a:solidFill>
              </a:rPr>
              <a:t> </a:t>
            </a:r>
            <a:r>
              <a:rPr lang="en-IN" sz="3600" b="1" dirty="0" smtClean="0">
                <a:solidFill>
                  <a:schemeClr val="tx1"/>
                </a:solidFill>
              </a:rPr>
              <a:t>Report</a:t>
            </a:r>
            <a:endParaRPr lang="en-IN" sz="3600" b="1" dirty="0">
              <a:solidFill>
                <a:schemeClr val="tx1"/>
              </a:solidFill>
            </a:endParaRPr>
          </a:p>
        </p:txBody>
      </p:sp>
    </p:spTree>
    <p:extLst>
      <p:ext uri="{BB962C8B-B14F-4D97-AF65-F5344CB8AC3E}">
        <p14:creationId xmlns:p14="http://schemas.microsoft.com/office/powerpoint/2010/main" val="6888692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50000"/>
              </a:lnSpc>
            </a:pPr>
            <a:r>
              <a:rPr lang="en-IN" altLang="en-US" dirty="0" smtClean="0">
                <a:solidFill>
                  <a:schemeClr val="tx1"/>
                </a:solidFill>
              </a:rPr>
              <a:t>International Standards for Supreme Audit Institutions:</a:t>
            </a:r>
            <a:br>
              <a:rPr lang="en-IN" altLang="en-US" dirty="0" smtClean="0">
                <a:solidFill>
                  <a:schemeClr val="tx1"/>
                </a:solidFill>
              </a:rPr>
            </a:br>
            <a:r>
              <a:rPr lang="en-IN" altLang="en-US" b="1" dirty="0" smtClean="0">
                <a:solidFill>
                  <a:schemeClr val="tx1"/>
                </a:solidFill>
              </a:rPr>
              <a:t>Framework</a:t>
            </a:r>
            <a:endParaRPr lang="en-IN" b="1" dirty="0">
              <a:solidFill>
                <a:schemeClr val="tx1"/>
              </a:solidFill>
            </a:endParaRPr>
          </a:p>
        </p:txBody>
      </p:sp>
      <p:sp>
        <p:nvSpPr>
          <p:cNvPr id="3" name="Content Placeholder 2"/>
          <p:cNvSpPr>
            <a:spLocks noGrp="1"/>
          </p:cNvSpPr>
          <p:nvPr>
            <p:ph idx="1"/>
          </p:nvPr>
        </p:nvSpPr>
        <p:spPr>
          <a:xfrm>
            <a:off x="3869268" y="864108"/>
            <a:ext cx="7837458" cy="5120640"/>
          </a:xfrm>
        </p:spPr>
        <p:txBody>
          <a:bodyPr>
            <a:normAutofit/>
          </a:bodyPr>
          <a:lstStyle/>
          <a:p>
            <a:pPr>
              <a:lnSpc>
                <a:spcPct val="150000"/>
              </a:lnSpc>
            </a:pPr>
            <a:r>
              <a:rPr lang="en-IN" sz="2800" dirty="0"/>
              <a:t>Level 1- Founding Principles (ISSAI1)</a:t>
            </a:r>
          </a:p>
          <a:p>
            <a:pPr>
              <a:lnSpc>
                <a:spcPct val="150000"/>
              </a:lnSpc>
            </a:pPr>
            <a:r>
              <a:rPr lang="en-IN" sz="2800" dirty="0"/>
              <a:t>Level 2- Prerequisites for the functioning of SAIs (ISSAIs 10-99)</a:t>
            </a:r>
          </a:p>
          <a:p>
            <a:pPr>
              <a:lnSpc>
                <a:spcPct val="150000"/>
              </a:lnSpc>
            </a:pPr>
            <a:r>
              <a:rPr lang="en-IN" sz="2800" dirty="0"/>
              <a:t>Level 3- Fundamental Auditing Principles (ISSAIs 100-999)</a:t>
            </a:r>
          </a:p>
          <a:p>
            <a:pPr>
              <a:lnSpc>
                <a:spcPct val="150000"/>
              </a:lnSpc>
            </a:pPr>
            <a:r>
              <a:rPr lang="en-IN" sz="2800" dirty="0"/>
              <a:t>Level 4- Auditing Guidelines (ISSAIs 1000-5999</a:t>
            </a:r>
            <a:r>
              <a:rPr lang="en-IN" sz="2800" dirty="0" smtClean="0"/>
              <a:t>)</a:t>
            </a:r>
            <a:endParaRPr lang="en-IN" sz="2800" dirty="0"/>
          </a:p>
        </p:txBody>
      </p:sp>
      <p:sp>
        <p:nvSpPr>
          <p:cNvPr id="4" name="Date Placeholder 3"/>
          <p:cNvSpPr>
            <a:spLocks noGrp="1"/>
          </p:cNvSpPr>
          <p:nvPr>
            <p:ph type="dt" sz="half" idx="10"/>
          </p:nvPr>
        </p:nvSpPr>
        <p:spPr/>
        <p:txBody>
          <a:bodyPr/>
          <a:lstStyle/>
          <a:p>
            <a:fld id="{89199890-9672-4CAD-A242-1645A69CB626}"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00C6BB"/>
                </a:solidFill>
              </a:rPr>
              <a:pPr/>
              <a:t>2</a:t>
            </a:fld>
            <a:endParaRPr lang="en-US" dirty="0">
              <a:solidFill>
                <a:srgbClr val="00C6BB"/>
              </a:solidFill>
            </a:endParaRPr>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07877"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1983454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sz="5300" b="1" dirty="0" smtClean="0"/>
              <a:t>Audit techniques </a:t>
            </a:r>
            <a:br>
              <a:rPr lang="en-IN" sz="5300" b="1" dirty="0" smtClean="0"/>
            </a:br>
            <a:r>
              <a:rPr lang="en-IN" sz="3600" cap="none" dirty="0" smtClean="0"/>
              <a:t>to gather sufficient, competent, relevant, useful evidence</a:t>
            </a:r>
            <a:r>
              <a:rPr lang="en-IN" sz="3600" dirty="0"/>
              <a:t/>
            </a:r>
            <a:br>
              <a:rPr lang="en-IN" sz="3600" dirty="0"/>
            </a:br>
            <a:endParaRPr lang="en-IN" dirty="0"/>
          </a:p>
        </p:txBody>
      </p:sp>
      <p:sp>
        <p:nvSpPr>
          <p:cNvPr id="4" name="Date Placeholder 3"/>
          <p:cNvSpPr>
            <a:spLocks noGrp="1"/>
          </p:cNvSpPr>
          <p:nvPr>
            <p:ph type="dt" sz="half" idx="10"/>
          </p:nvPr>
        </p:nvSpPr>
        <p:spPr>
          <a:xfrm>
            <a:off x="7395401" y="6372672"/>
            <a:ext cx="2743200" cy="365125"/>
          </a:xfrm>
        </p:spPr>
        <p:txBody>
          <a:bodyPr/>
          <a:lstStyle/>
          <a:p>
            <a:fld id="{A725C488-3E80-465A-A33F-B18831E7EA5A}" type="datetime2">
              <a:rPr lang="en-US" smtClean="0"/>
              <a:t>Monday, February 05, 2018</a:t>
            </a:fld>
            <a:endParaRPr lang="en-US" dirty="0"/>
          </a:p>
        </p:txBody>
      </p:sp>
      <p:sp>
        <p:nvSpPr>
          <p:cNvPr id="5" name="Footer Placeholder 4"/>
          <p:cNvSpPr>
            <a:spLocks noGrp="1"/>
          </p:cNvSpPr>
          <p:nvPr>
            <p:ph type="ftr" sz="quarter" idx="11"/>
          </p:nvPr>
        </p:nvSpPr>
        <p:spPr>
          <a:xfrm>
            <a:off x="0" y="6372672"/>
            <a:ext cx="6672887" cy="365125"/>
          </a:xfrm>
        </p:spPr>
        <p:txBody>
          <a:bodyPr/>
          <a:lstStyle/>
          <a:p>
            <a:r>
              <a:rPr lang="en-US" smtClean="0"/>
              <a:t>Regional Training Institute, IA&amp;AD, Kolkata</a:t>
            </a:r>
            <a:endParaRPr lang="en-US" dirty="0"/>
          </a:p>
        </p:txBody>
      </p:sp>
      <p:grpSp>
        <p:nvGrpSpPr>
          <p:cNvPr id="10" name="Group 9"/>
          <p:cNvGrpSpPr/>
          <p:nvPr/>
        </p:nvGrpSpPr>
        <p:grpSpPr>
          <a:xfrm>
            <a:off x="913775" y="2533089"/>
            <a:ext cx="2408634" cy="1445180"/>
            <a:chOff x="3036" y="146506"/>
            <a:chExt cx="2408634" cy="1445180"/>
          </a:xfrm>
          <a:scene3d>
            <a:camera prst="orthographicFront"/>
            <a:lightRig rig="flat" dir="t"/>
          </a:scene3d>
        </p:grpSpPr>
        <p:sp>
          <p:nvSpPr>
            <p:cNvPr id="32" name="Rectangle 31"/>
            <p:cNvSpPr/>
            <p:nvPr/>
          </p:nvSpPr>
          <p:spPr>
            <a:xfrm>
              <a:off x="3036" y="146506"/>
              <a:ext cx="2408634" cy="1445180"/>
            </a:xfrm>
            <a:prstGeom prst="rect">
              <a:avLst/>
            </a:prstGeom>
            <a:sp3d prstMaterial="plastic">
              <a:bevelT w="120900" h="88900"/>
              <a:bevelB w="88900" h="3175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33" name="Rectangle 32"/>
            <p:cNvSpPr/>
            <p:nvPr/>
          </p:nvSpPr>
          <p:spPr>
            <a:xfrm>
              <a:off x="3036" y="146506"/>
              <a:ext cx="2408634" cy="144518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IN" sz="3400" kern="1200" dirty="0" smtClean="0">
                  <a:solidFill>
                    <a:schemeClr val="tx1"/>
                  </a:solidFill>
                </a:rPr>
                <a:t>Inspection</a:t>
              </a:r>
              <a:endParaRPr lang="en-IN" sz="3400" kern="1200" dirty="0">
                <a:solidFill>
                  <a:schemeClr val="tx1"/>
                </a:solidFill>
              </a:endParaRPr>
            </a:p>
          </p:txBody>
        </p:sp>
      </p:grpSp>
      <p:grpSp>
        <p:nvGrpSpPr>
          <p:cNvPr id="11" name="Group 10"/>
          <p:cNvGrpSpPr/>
          <p:nvPr/>
        </p:nvGrpSpPr>
        <p:grpSpPr>
          <a:xfrm>
            <a:off x="3563272" y="2533089"/>
            <a:ext cx="2408634" cy="1445180"/>
            <a:chOff x="2652533" y="146506"/>
            <a:chExt cx="2408634" cy="1445180"/>
          </a:xfrm>
          <a:scene3d>
            <a:camera prst="orthographicFront"/>
            <a:lightRig rig="flat" dir="t"/>
          </a:scene3d>
        </p:grpSpPr>
        <p:sp>
          <p:nvSpPr>
            <p:cNvPr id="30" name="Rectangle 29"/>
            <p:cNvSpPr/>
            <p:nvPr/>
          </p:nvSpPr>
          <p:spPr>
            <a:xfrm>
              <a:off x="2652533" y="146506"/>
              <a:ext cx="2408634" cy="1445180"/>
            </a:xfrm>
            <a:prstGeom prst="rect">
              <a:avLst/>
            </a:prstGeom>
            <a:sp3d prstMaterial="plastic">
              <a:bevelT w="120900" h="88900"/>
              <a:bevelB w="88900" h="31750" prst="angle"/>
            </a:sp3d>
          </p:spPr>
          <p:style>
            <a:lnRef idx="0">
              <a:schemeClr val="lt1">
                <a:hueOff val="0"/>
                <a:satOff val="0"/>
                <a:lumOff val="0"/>
                <a:alphaOff val="0"/>
              </a:schemeClr>
            </a:lnRef>
            <a:fillRef idx="3">
              <a:schemeClr val="accent5">
                <a:hueOff val="2198259"/>
                <a:satOff val="-785"/>
                <a:lumOff val="1261"/>
                <a:alphaOff val="0"/>
              </a:schemeClr>
            </a:fillRef>
            <a:effectRef idx="2">
              <a:schemeClr val="accent5">
                <a:hueOff val="2198259"/>
                <a:satOff val="-785"/>
                <a:lumOff val="1261"/>
                <a:alphaOff val="0"/>
              </a:schemeClr>
            </a:effectRef>
            <a:fontRef idx="minor">
              <a:schemeClr val="lt1"/>
            </a:fontRef>
          </p:style>
        </p:sp>
        <p:sp>
          <p:nvSpPr>
            <p:cNvPr id="31" name="Rectangle 30"/>
            <p:cNvSpPr/>
            <p:nvPr/>
          </p:nvSpPr>
          <p:spPr>
            <a:xfrm>
              <a:off x="2652533" y="146506"/>
              <a:ext cx="2408634" cy="144518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IN" sz="3400" kern="1200" dirty="0" smtClean="0">
                  <a:solidFill>
                    <a:schemeClr val="tx1"/>
                  </a:solidFill>
                </a:rPr>
                <a:t>Observation</a:t>
              </a:r>
              <a:endParaRPr lang="en-IN" sz="3400" kern="1200" dirty="0">
                <a:solidFill>
                  <a:schemeClr val="tx1"/>
                </a:solidFill>
              </a:endParaRPr>
            </a:p>
          </p:txBody>
        </p:sp>
      </p:grpSp>
      <p:grpSp>
        <p:nvGrpSpPr>
          <p:cNvPr id="12" name="Group 11"/>
          <p:cNvGrpSpPr/>
          <p:nvPr/>
        </p:nvGrpSpPr>
        <p:grpSpPr>
          <a:xfrm>
            <a:off x="6212770" y="2533089"/>
            <a:ext cx="2408634" cy="1445180"/>
            <a:chOff x="5302031" y="146506"/>
            <a:chExt cx="2408634" cy="1445180"/>
          </a:xfrm>
          <a:scene3d>
            <a:camera prst="orthographicFront"/>
            <a:lightRig rig="flat" dir="t"/>
          </a:scene3d>
        </p:grpSpPr>
        <p:sp>
          <p:nvSpPr>
            <p:cNvPr id="28" name="Rectangle 27"/>
            <p:cNvSpPr/>
            <p:nvPr/>
          </p:nvSpPr>
          <p:spPr>
            <a:xfrm>
              <a:off x="5302031" y="146506"/>
              <a:ext cx="2408634" cy="1445180"/>
            </a:xfrm>
            <a:prstGeom prst="rect">
              <a:avLst/>
            </a:prstGeom>
            <a:sp3d prstMaterial="plastic">
              <a:bevelT w="120900" h="88900"/>
              <a:bevelB w="88900" h="31750" prst="angle"/>
            </a:sp3d>
          </p:spPr>
          <p:style>
            <a:lnRef idx="0">
              <a:schemeClr val="lt1">
                <a:hueOff val="0"/>
                <a:satOff val="0"/>
                <a:lumOff val="0"/>
                <a:alphaOff val="0"/>
              </a:schemeClr>
            </a:lnRef>
            <a:fillRef idx="3">
              <a:schemeClr val="accent5">
                <a:hueOff val="4396518"/>
                <a:satOff val="-1570"/>
                <a:lumOff val="2521"/>
                <a:alphaOff val="0"/>
              </a:schemeClr>
            </a:fillRef>
            <a:effectRef idx="2">
              <a:schemeClr val="accent5">
                <a:hueOff val="4396518"/>
                <a:satOff val="-1570"/>
                <a:lumOff val="2521"/>
                <a:alphaOff val="0"/>
              </a:schemeClr>
            </a:effectRef>
            <a:fontRef idx="minor">
              <a:schemeClr val="lt1"/>
            </a:fontRef>
          </p:style>
        </p:sp>
        <p:sp>
          <p:nvSpPr>
            <p:cNvPr id="29" name="Rectangle 28"/>
            <p:cNvSpPr/>
            <p:nvPr/>
          </p:nvSpPr>
          <p:spPr>
            <a:xfrm>
              <a:off x="5302031" y="146506"/>
              <a:ext cx="2408634" cy="144518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IN" sz="2800" kern="1200" dirty="0" smtClean="0">
                  <a:solidFill>
                    <a:schemeClr val="tx1"/>
                  </a:solidFill>
                </a:rPr>
                <a:t>External Confirmation</a:t>
              </a:r>
              <a:endParaRPr lang="en-IN" sz="2800" kern="1200" dirty="0">
                <a:solidFill>
                  <a:schemeClr val="tx1"/>
                </a:solidFill>
              </a:endParaRPr>
            </a:p>
          </p:txBody>
        </p:sp>
      </p:grpSp>
      <p:grpSp>
        <p:nvGrpSpPr>
          <p:cNvPr id="13" name="Group 12"/>
          <p:cNvGrpSpPr/>
          <p:nvPr/>
        </p:nvGrpSpPr>
        <p:grpSpPr>
          <a:xfrm>
            <a:off x="8862268" y="2533089"/>
            <a:ext cx="2408634" cy="1445180"/>
            <a:chOff x="7951529" y="146506"/>
            <a:chExt cx="2408634" cy="1445180"/>
          </a:xfrm>
          <a:scene3d>
            <a:camera prst="orthographicFront"/>
            <a:lightRig rig="flat" dir="t"/>
          </a:scene3d>
        </p:grpSpPr>
        <p:sp>
          <p:nvSpPr>
            <p:cNvPr id="26" name="Rectangle 25"/>
            <p:cNvSpPr/>
            <p:nvPr/>
          </p:nvSpPr>
          <p:spPr>
            <a:xfrm>
              <a:off x="7951529" y="146506"/>
              <a:ext cx="2408634" cy="1445180"/>
            </a:xfrm>
            <a:prstGeom prst="rect">
              <a:avLst/>
            </a:prstGeom>
            <a:sp3d prstMaterial="plastic">
              <a:bevelT w="120900" h="88900"/>
              <a:bevelB w="88900" h="31750" prst="angle"/>
            </a:sp3d>
          </p:spPr>
          <p:style>
            <a:lnRef idx="0">
              <a:schemeClr val="lt1">
                <a:hueOff val="0"/>
                <a:satOff val="0"/>
                <a:lumOff val="0"/>
                <a:alphaOff val="0"/>
              </a:schemeClr>
            </a:lnRef>
            <a:fillRef idx="3">
              <a:schemeClr val="accent5">
                <a:hueOff val="6594776"/>
                <a:satOff val="-2355"/>
                <a:lumOff val="3782"/>
                <a:alphaOff val="0"/>
              </a:schemeClr>
            </a:fillRef>
            <a:effectRef idx="2">
              <a:schemeClr val="accent5">
                <a:hueOff val="6594776"/>
                <a:satOff val="-2355"/>
                <a:lumOff val="3782"/>
                <a:alphaOff val="0"/>
              </a:schemeClr>
            </a:effectRef>
            <a:fontRef idx="minor">
              <a:schemeClr val="lt1"/>
            </a:fontRef>
          </p:style>
        </p:sp>
        <p:sp>
          <p:nvSpPr>
            <p:cNvPr id="27" name="Rectangle 26"/>
            <p:cNvSpPr/>
            <p:nvPr/>
          </p:nvSpPr>
          <p:spPr>
            <a:xfrm>
              <a:off x="7951529" y="146506"/>
              <a:ext cx="2408634" cy="144518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IN" sz="2800" kern="1200" dirty="0" smtClean="0">
                  <a:solidFill>
                    <a:schemeClr val="tx1"/>
                  </a:solidFill>
                </a:rPr>
                <a:t>Re-calculation</a:t>
              </a:r>
              <a:endParaRPr lang="en-IN" sz="2800" kern="1200" dirty="0">
                <a:solidFill>
                  <a:schemeClr val="tx1"/>
                </a:solidFill>
              </a:endParaRPr>
            </a:p>
          </p:txBody>
        </p:sp>
      </p:grpSp>
      <p:grpSp>
        <p:nvGrpSpPr>
          <p:cNvPr id="14" name="Group 13"/>
          <p:cNvGrpSpPr/>
          <p:nvPr/>
        </p:nvGrpSpPr>
        <p:grpSpPr>
          <a:xfrm>
            <a:off x="913775" y="4219133"/>
            <a:ext cx="2408634" cy="1445180"/>
            <a:chOff x="3036" y="1832550"/>
            <a:chExt cx="2408634" cy="1445180"/>
          </a:xfrm>
          <a:scene3d>
            <a:camera prst="orthographicFront"/>
            <a:lightRig rig="flat" dir="t"/>
          </a:scene3d>
        </p:grpSpPr>
        <p:sp>
          <p:nvSpPr>
            <p:cNvPr id="24" name="Rectangle 23"/>
            <p:cNvSpPr/>
            <p:nvPr/>
          </p:nvSpPr>
          <p:spPr>
            <a:xfrm>
              <a:off x="3036" y="1832550"/>
              <a:ext cx="2408634" cy="1445180"/>
            </a:xfrm>
            <a:prstGeom prst="rect">
              <a:avLst/>
            </a:prstGeom>
            <a:sp3d prstMaterial="plastic">
              <a:bevelT w="120900" h="88900"/>
              <a:bevelB w="88900" h="31750" prst="angle"/>
            </a:sp3d>
          </p:spPr>
          <p:style>
            <a:lnRef idx="0">
              <a:schemeClr val="lt1">
                <a:hueOff val="0"/>
                <a:satOff val="0"/>
                <a:lumOff val="0"/>
                <a:alphaOff val="0"/>
              </a:schemeClr>
            </a:lnRef>
            <a:fillRef idx="3">
              <a:schemeClr val="accent5">
                <a:hueOff val="8793036"/>
                <a:satOff val="-3141"/>
                <a:lumOff val="5043"/>
                <a:alphaOff val="0"/>
              </a:schemeClr>
            </a:fillRef>
            <a:effectRef idx="2">
              <a:schemeClr val="accent5">
                <a:hueOff val="8793036"/>
                <a:satOff val="-3141"/>
                <a:lumOff val="5043"/>
                <a:alphaOff val="0"/>
              </a:schemeClr>
            </a:effectRef>
            <a:fontRef idx="minor">
              <a:schemeClr val="lt1"/>
            </a:fontRef>
          </p:style>
        </p:sp>
        <p:sp>
          <p:nvSpPr>
            <p:cNvPr id="25" name="Rectangle 24"/>
            <p:cNvSpPr/>
            <p:nvPr/>
          </p:nvSpPr>
          <p:spPr>
            <a:xfrm>
              <a:off x="3036" y="1832550"/>
              <a:ext cx="2408634" cy="144518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IN" sz="2400" kern="1200" dirty="0" smtClean="0">
                  <a:solidFill>
                    <a:schemeClr val="tx1"/>
                  </a:solidFill>
                </a:rPr>
                <a:t>Re-Performance</a:t>
              </a:r>
              <a:endParaRPr lang="en-IN" sz="2400" kern="1200" dirty="0">
                <a:solidFill>
                  <a:schemeClr val="tx1"/>
                </a:solidFill>
              </a:endParaRPr>
            </a:p>
          </p:txBody>
        </p:sp>
      </p:grpSp>
      <p:grpSp>
        <p:nvGrpSpPr>
          <p:cNvPr id="15" name="Group 14"/>
          <p:cNvGrpSpPr/>
          <p:nvPr/>
        </p:nvGrpSpPr>
        <p:grpSpPr>
          <a:xfrm>
            <a:off x="3638256" y="4219133"/>
            <a:ext cx="2408634" cy="1445180"/>
            <a:chOff x="2652533" y="1832550"/>
            <a:chExt cx="2408634" cy="1445180"/>
          </a:xfrm>
          <a:scene3d>
            <a:camera prst="orthographicFront"/>
            <a:lightRig rig="flat" dir="t"/>
          </a:scene3d>
        </p:grpSpPr>
        <p:sp>
          <p:nvSpPr>
            <p:cNvPr id="22" name="Rectangle 21"/>
            <p:cNvSpPr/>
            <p:nvPr/>
          </p:nvSpPr>
          <p:spPr>
            <a:xfrm>
              <a:off x="2652533" y="1832550"/>
              <a:ext cx="2408634" cy="1445180"/>
            </a:xfrm>
            <a:prstGeom prst="rect">
              <a:avLst/>
            </a:prstGeom>
            <a:sp3d prstMaterial="plastic">
              <a:bevelT w="120900" h="88900"/>
              <a:bevelB w="88900" h="31750" prst="angle"/>
            </a:sp3d>
          </p:spPr>
          <p:style>
            <a:lnRef idx="0">
              <a:schemeClr val="lt1">
                <a:hueOff val="0"/>
                <a:satOff val="0"/>
                <a:lumOff val="0"/>
                <a:alphaOff val="0"/>
              </a:schemeClr>
            </a:lnRef>
            <a:fillRef idx="3">
              <a:schemeClr val="accent5">
                <a:hueOff val="10991295"/>
                <a:satOff val="-3926"/>
                <a:lumOff val="6304"/>
                <a:alphaOff val="0"/>
              </a:schemeClr>
            </a:fillRef>
            <a:effectRef idx="2">
              <a:schemeClr val="accent5">
                <a:hueOff val="10991295"/>
                <a:satOff val="-3926"/>
                <a:lumOff val="6304"/>
                <a:alphaOff val="0"/>
              </a:schemeClr>
            </a:effectRef>
            <a:fontRef idx="minor">
              <a:schemeClr val="lt1"/>
            </a:fontRef>
          </p:style>
          <p:txBody>
            <a:bodyPr anchor="ctr"/>
            <a:lstStyle/>
            <a:p>
              <a:pPr algn="ctr"/>
              <a:r>
                <a:rPr lang="en-IN" sz="3200" dirty="0" smtClean="0">
                  <a:solidFill>
                    <a:schemeClr val="tx1"/>
                  </a:solidFill>
                </a:rPr>
                <a:t>Inquiry</a:t>
              </a:r>
              <a:endParaRPr lang="en-IN" sz="3200" dirty="0">
                <a:solidFill>
                  <a:schemeClr val="tx1"/>
                </a:solidFill>
              </a:endParaRPr>
            </a:p>
          </p:txBody>
        </p:sp>
        <p:sp>
          <p:nvSpPr>
            <p:cNvPr id="23" name="Rectangle 22"/>
            <p:cNvSpPr/>
            <p:nvPr/>
          </p:nvSpPr>
          <p:spPr>
            <a:xfrm>
              <a:off x="2652533" y="1832550"/>
              <a:ext cx="2408634" cy="144518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endParaRPr lang="en-IN" sz="4800" kern="1200" dirty="0">
                <a:solidFill>
                  <a:schemeClr val="tx1"/>
                </a:solidFill>
              </a:endParaRPr>
            </a:p>
          </p:txBody>
        </p:sp>
      </p:grpSp>
      <p:grpSp>
        <p:nvGrpSpPr>
          <p:cNvPr id="16" name="Group 15"/>
          <p:cNvGrpSpPr/>
          <p:nvPr/>
        </p:nvGrpSpPr>
        <p:grpSpPr>
          <a:xfrm>
            <a:off x="6212770" y="4219133"/>
            <a:ext cx="2408634" cy="1445180"/>
            <a:chOff x="5302031" y="1832550"/>
            <a:chExt cx="2408634" cy="1445180"/>
          </a:xfrm>
          <a:scene3d>
            <a:camera prst="orthographicFront"/>
            <a:lightRig rig="flat" dir="t"/>
          </a:scene3d>
        </p:grpSpPr>
        <p:sp>
          <p:nvSpPr>
            <p:cNvPr id="20" name="Rectangle 19"/>
            <p:cNvSpPr/>
            <p:nvPr/>
          </p:nvSpPr>
          <p:spPr>
            <a:xfrm>
              <a:off x="5302031" y="1832550"/>
              <a:ext cx="2408634" cy="1445180"/>
            </a:xfrm>
            <a:prstGeom prst="rect">
              <a:avLst/>
            </a:prstGeom>
            <a:sp3d prstMaterial="plastic">
              <a:bevelT w="120900" h="88900"/>
              <a:bevelB w="88900" h="31750" prst="angle"/>
            </a:sp3d>
          </p:spPr>
          <p:style>
            <a:lnRef idx="0">
              <a:schemeClr val="lt1">
                <a:hueOff val="0"/>
                <a:satOff val="0"/>
                <a:lumOff val="0"/>
                <a:alphaOff val="0"/>
              </a:schemeClr>
            </a:lnRef>
            <a:fillRef idx="3">
              <a:schemeClr val="accent5">
                <a:hueOff val="13189553"/>
                <a:satOff val="-4711"/>
                <a:lumOff val="7564"/>
                <a:alphaOff val="0"/>
              </a:schemeClr>
            </a:fillRef>
            <a:effectRef idx="2">
              <a:schemeClr val="accent5">
                <a:hueOff val="13189553"/>
                <a:satOff val="-4711"/>
                <a:lumOff val="7564"/>
                <a:alphaOff val="0"/>
              </a:schemeClr>
            </a:effectRef>
            <a:fontRef idx="minor">
              <a:schemeClr val="lt1"/>
            </a:fontRef>
          </p:style>
          <p:txBody>
            <a:bodyPr anchor="ctr"/>
            <a:lstStyle/>
            <a:p>
              <a:pPr algn="ctr"/>
              <a:r>
                <a:rPr lang="en-IN" sz="3600" dirty="0" smtClean="0">
                  <a:solidFill>
                    <a:schemeClr val="tx1"/>
                  </a:solidFill>
                </a:rPr>
                <a:t>Sampling</a:t>
              </a:r>
              <a:endParaRPr lang="en-IN" sz="3600" dirty="0">
                <a:solidFill>
                  <a:schemeClr val="tx1"/>
                </a:solidFill>
              </a:endParaRPr>
            </a:p>
          </p:txBody>
        </p:sp>
        <p:sp>
          <p:nvSpPr>
            <p:cNvPr id="21" name="Rectangle 20"/>
            <p:cNvSpPr/>
            <p:nvPr/>
          </p:nvSpPr>
          <p:spPr>
            <a:xfrm>
              <a:off x="5302031" y="1832550"/>
              <a:ext cx="2408634" cy="144518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endParaRPr lang="en-IN" sz="3400" kern="1200" dirty="0">
                <a:solidFill>
                  <a:schemeClr val="tx1"/>
                </a:solidFill>
              </a:endParaRPr>
            </a:p>
          </p:txBody>
        </p:sp>
      </p:grpSp>
      <p:grpSp>
        <p:nvGrpSpPr>
          <p:cNvPr id="17" name="Group 16"/>
          <p:cNvGrpSpPr/>
          <p:nvPr/>
        </p:nvGrpSpPr>
        <p:grpSpPr>
          <a:xfrm>
            <a:off x="8862268" y="4219133"/>
            <a:ext cx="2408634" cy="1445180"/>
            <a:chOff x="7951529" y="1832550"/>
            <a:chExt cx="2408634" cy="1445180"/>
          </a:xfrm>
          <a:scene3d>
            <a:camera prst="orthographicFront"/>
            <a:lightRig rig="flat" dir="t"/>
          </a:scene3d>
        </p:grpSpPr>
        <p:sp>
          <p:nvSpPr>
            <p:cNvPr id="18" name="Rectangle 17"/>
            <p:cNvSpPr/>
            <p:nvPr/>
          </p:nvSpPr>
          <p:spPr>
            <a:xfrm>
              <a:off x="7951529" y="1832550"/>
              <a:ext cx="2408634" cy="1445180"/>
            </a:xfrm>
            <a:prstGeom prst="rect">
              <a:avLst/>
            </a:prstGeom>
            <a:sp3d prstMaterial="plastic">
              <a:bevelT w="120900" h="88900"/>
              <a:bevelB w="88900" h="31750" prst="angle"/>
            </a:sp3d>
          </p:spPr>
          <p:style>
            <a:lnRef idx="0">
              <a:schemeClr val="lt1">
                <a:hueOff val="0"/>
                <a:satOff val="0"/>
                <a:lumOff val="0"/>
                <a:alphaOff val="0"/>
              </a:schemeClr>
            </a:lnRef>
            <a:fillRef idx="3">
              <a:schemeClr val="accent5">
                <a:hueOff val="15387812"/>
                <a:satOff val="-5496"/>
                <a:lumOff val="8825"/>
                <a:alphaOff val="0"/>
              </a:schemeClr>
            </a:fillRef>
            <a:effectRef idx="2">
              <a:schemeClr val="accent5">
                <a:hueOff val="15387812"/>
                <a:satOff val="-5496"/>
                <a:lumOff val="8825"/>
                <a:alphaOff val="0"/>
              </a:schemeClr>
            </a:effectRef>
            <a:fontRef idx="minor">
              <a:schemeClr val="lt1"/>
            </a:fontRef>
          </p:style>
        </p:sp>
        <p:sp>
          <p:nvSpPr>
            <p:cNvPr id="19" name="Rectangle 18"/>
            <p:cNvSpPr/>
            <p:nvPr/>
          </p:nvSpPr>
          <p:spPr>
            <a:xfrm>
              <a:off x="7951529" y="1832550"/>
              <a:ext cx="2408634" cy="144518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IN" sz="3400" kern="1200" dirty="0" smtClean="0">
                  <a:solidFill>
                    <a:schemeClr val="tx1"/>
                  </a:solidFill>
                </a:rPr>
                <a:t>Analytical Procedures</a:t>
              </a:r>
              <a:endParaRPr lang="en-IN" sz="3400" kern="1200" dirty="0">
                <a:solidFill>
                  <a:schemeClr val="tx1"/>
                </a:solidFill>
              </a:endParaRPr>
            </a:p>
          </p:txBody>
        </p:sp>
      </p:grpSp>
      <p:graphicFrame>
        <p:nvGraphicFramePr>
          <p:cNvPr id="34" name="Object 33"/>
          <p:cNvGraphicFramePr>
            <a:graphicFrameLocks noChangeAspect="1"/>
          </p:cNvGraphicFramePr>
          <p:nvPr>
            <p:extLst>
              <p:ext uri="{D42A27DB-BD31-4B8C-83A1-F6EECF244321}">
                <p14:modId xmlns:p14="http://schemas.microsoft.com/office/powerpoint/2010/main" val="4244277759"/>
              </p:ext>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5181"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35" name="Picture 34"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39" name="Slide Number Placeholder 38"/>
          <p:cNvSpPr>
            <a:spLocks noGrp="1"/>
          </p:cNvSpPr>
          <p:nvPr>
            <p:ph type="sldNum" sz="quarter" idx="12"/>
          </p:nvPr>
        </p:nvSpPr>
        <p:spPr/>
        <p:txBody>
          <a:bodyPr/>
          <a:lstStyle/>
          <a:p>
            <a:fld id="{6D22F896-40B5-4ADD-8801-0D06FADFA095}" type="slidenum">
              <a:rPr lang="en-US" smtClean="0"/>
              <a:t>20</a:t>
            </a:fld>
            <a:endParaRPr lang="en-US" dirty="0"/>
          </a:p>
        </p:txBody>
      </p:sp>
    </p:spTree>
    <p:extLst>
      <p:ext uri="{BB962C8B-B14F-4D97-AF65-F5344CB8AC3E}">
        <p14:creationId xmlns:p14="http://schemas.microsoft.com/office/powerpoint/2010/main" val="24536617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153929"/>
            <a:ext cx="10364451" cy="798490"/>
          </a:xfrm>
        </p:spPr>
        <p:txBody>
          <a:bodyPr anchor="t">
            <a:normAutofit fontScale="90000"/>
          </a:bodyPr>
          <a:lstStyle/>
          <a:p>
            <a:r>
              <a:rPr lang="en-IN" b="1" dirty="0"/>
              <a:t>Inspection</a:t>
            </a:r>
            <a:br>
              <a:rPr lang="en-IN" b="1" dirty="0"/>
            </a:br>
            <a:endParaRPr lang="en-IN" b="1" dirty="0"/>
          </a:p>
        </p:txBody>
      </p:sp>
      <p:sp>
        <p:nvSpPr>
          <p:cNvPr id="3" name="Content Placeholder 2"/>
          <p:cNvSpPr>
            <a:spLocks noGrp="1"/>
          </p:cNvSpPr>
          <p:nvPr>
            <p:ph idx="1"/>
          </p:nvPr>
        </p:nvSpPr>
        <p:spPr>
          <a:xfrm>
            <a:off x="1030309" y="952419"/>
            <a:ext cx="10363826" cy="4093584"/>
          </a:xfrm>
        </p:spPr>
        <p:txBody>
          <a:bodyPr>
            <a:noAutofit/>
          </a:bodyPr>
          <a:lstStyle/>
          <a:p>
            <a:pPr>
              <a:lnSpc>
                <a:spcPct val="150000"/>
              </a:lnSpc>
              <a:buFont typeface="Wingdings" panose="05000000000000000000" pitchFamily="2" charset="2"/>
              <a:buChar char="v"/>
            </a:pPr>
            <a:r>
              <a:rPr lang="en-IN" sz="2100" cap="none" dirty="0" smtClean="0"/>
              <a:t>Inspection involves examining records or documents, whether internal or external, in paper form, electronic form, or other media, or a physical examination of an asset. An example of inspection used as a test of controls is inspection of records for evidence of authorization. </a:t>
            </a:r>
          </a:p>
          <a:p>
            <a:pPr>
              <a:lnSpc>
                <a:spcPct val="150000"/>
              </a:lnSpc>
              <a:buFont typeface="Wingdings" panose="05000000000000000000" pitchFamily="2" charset="2"/>
              <a:buChar char="v"/>
            </a:pPr>
            <a:r>
              <a:rPr lang="en-IN" sz="2100" cap="none" dirty="0" smtClean="0"/>
              <a:t>Some documents represent direct audit evidence of the existence of an asset. Inspection of such documents may not necessarily provide audit evidence about ownership or value. In addition, inspecting an executed contract may provide audit evidence relevant to the entity’s application of policies. </a:t>
            </a:r>
          </a:p>
          <a:p>
            <a:pPr>
              <a:lnSpc>
                <a:spcPct val="150000"/>
              </a:lnSpc>
              <a:buFont typeface="Wingdings" panose="05000000000000000000" pitchFamily="2" charset="2"/>
              <a:buChar char="v"/>
            </a:pPr>
            <a:r>
              <a:rPr lang="en-IN" sz="2100" cap="none" dirty="0" smtClean="0"/>
              <a:t>Inspection of tangible assets may provide reliable audit evidence with respect to their existence, but not necessarily about the entity’s rights and obligations or the valuation of the assets. Inspection of individual inventory items may accompany the observation of inventory counting.</a:t>
            </a:r>
            <a:endParaRPr lang="en-IN" sz="2100" cap="none" dirty="0"/>
          </a:p>
        </p:txBody>
      </p:sp>
      <p:sp>
        <p:nvSpPr>
          <p:cNvPr id="4" name="Date Placeholder 3"/>
          <p:cNvSpPr>
            <a:spLocks noGrp="1"/>
          </p:cNvSpPr>
          <p:nvPr>
            <p:ph type="dt" sz="half" idx="10"/>
          </p:nvPr>
        </p:nvSpPr>
        <p:spPr>
          <a:xfrm>
            <a:off x="7678737" y="6385551"/>
            <a:ext cx="2743200" cy="365125"/>
          </a:xfrm>
        </p:spPr>
        <p:txBody>
          <a:bodyPr/>
          <a:lstStyle/>
          <a:p>
            <a:fld id="{6FEB3F54-CCD8-48FF-8DB0-49E1DA65798E}" type="datetime2">
              <a:rPr lang="en-US" smtClean="0"/>
              <a:t>Monday, February 05, 2018</a:t>
            </a:fld>
            <a:endParaRPr lang="en-US" dirty="0"/>
          </a:p>
        </p:txBody>
      </p:sp>
      <p:sp>
        <p:nvSpPr>
          <p:cNvPr id="5" name="Footer Placeholder 4"/>
          <p:cNvSpPr>
            <a:spLocks noGrp="1"/>
          </p:cNvSpPr>
          <p:nvPr>
            <p:ph type="ftr" sz="quarter" idx="11"/>
          </p:nvPr>
        </p:nvSpPr>
        <p:spPr>
          <a:xfrm>
            <a:off x="2759556" y="6385550"/>
            <a:ext cx="6672887" cy="365125"/>
          </a:xfrm>
        </p:spPr>
        <p:txBody>
          <a:bodyPr/>
          <a:lstStyle/>
          <a:p>
            <a:r>
              <a:rPr lang="en-US" dirty="0" smtClean="0"/>
              <a:t>Regional Training Institute, IA&amp;AD, Kolkata</a:t>
            </a:r>
            <a:endParaRPr lang="en-US" dirty="0"/>
          </a:p>
        </p:txBody>
      </p:sp>
      <p:graphicFrame>
        <p:nvGraphicFramePr>
          <p:cNvPr id="7" name="Object 6"/>
          <p:cNvGraphicFramePr>
            <a:graphicFrameLocks noChangeAspect="1"/>
          </p:cNvGraphicFramePr>
          <p:nvPr>
            <p:extLst>
              <p:ext uri="{D42A27DB-BD31-4B8C-83A1-F6EECF244321}">
                <p14:modId xmlns:p14="http://schemas.microsoft.com/office/powerpoint/2010/main" val="4244277759"/>
              </p:ext>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6204"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9" name="Slide Number Placeholder 8"/>
          <p:cNvSpPr>
            <a:spLocks noGrp="1"/>
          </p:cNvSpPr>
          <p:nvPr>
            <p:ph type="sldNum" sz="quarter" idx="12"/>
          </p:nvPr>
        </p:nvSpPr>
        <p:spPr/>
        <p:txBody>
          <a:bodyPr/>
          <a:lstStyle/>
          <a:p>
            <a:fld id="{6D22F896-40B5-4ADD-8801-0D06FADFA095}" type="slidenum">
              <a:rPr lang="en-US" smtClean="0"/>
              <a:t>21</a:t>
            </a:fld>
            <a:endParaRPr lang="en-US" dirty="0"/>
          </a:p>
        </p:txBody>
      </p:sp>
    </p:spTree>
    <p:extLst>
      <p:ext uri="{BB962C8B-B14F-4D97-AF65-F5344CB8AC3E}">
        <p14:creationId xmlns:p14="http://schemas.microsoft.com/office/powerpoint/2010/main" val="16511748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8352" y="0"/>
            <a:ext cx="10515600" cy="1325563"/>
          </a:xfrm>
        </p:spPr>
        <p:txBody>
          <a:bodyPr/>
          <a:lstStyle/>
          <a:p>
            <a:r>
              <a:rPr lang="en-IN" b="1" dirty="0" smtClean="0"/>
              <a:t>Observation</a:t>
            </a:r>
            <a:endParaRPr lang="en-IN" b="1" dirty="0"/>
          </a:p>
        </p:txBody>
      </p:sp>
      <p:sp>
        <p:nvSpPr>
          <p:cNvPr id="3" name="Content Placeholder 2"/>
          <p:cNvSpPr>
            <a:spLocks noGrp="1"/>
          </p:cNvSpPr>
          <p:nvPr>
            <p:ph idx="1"/>
          </p:nvPr>
        </p:nvSpPr>
        <p:spPr>
          <a:xfrm>
            <a:off x="928352" y="1739027"/>
            <a:ext cx="10515600" cy="4799885"/>
          </a:xfrm>
        </p:spPr>
        <p:txBody>
          <a:bodyPr>
            <a:normAutofit/>
          </a:bodyPr>
          <a:lstStyle/>
          <a:p>
            <a:pPr>
              <a:lnSpc>
                <a:spcPct val="150000"/>
              </a:lnSpc>
              <a:buFont typeface="Wingdings" panose="05000000000000000000" pitchFamily="2" charset="2"/>
              <a:buChar char="v"/>
            </a:pPr>
            <a:r>
              <a:rPr lang="en-IN" sz="2100" dirty="0"/>
              <a:t>Observation consists of looking at a process or procedure being performed </a:t>
            </a:r>
            <a:r>
              <a:rPr lang="en-IN" sz="2100" dirty="0" smtClean="0"/>
              <a:t>by others</a:t>
            </a:r>
            <a:r>
              <a:rPr lang="en-IN" sz="2100" dirty="0"/>
              <a:t>, for example, the auditor’s observation of inventory counting by the </a:t>
            </a:r>
            <a:r>
              <a:rPr lang="en-IN" sz="2100" dirty="0" smtClean="0"/>
              <a:t>entity’s personnel</a:t>
            </a:r>
            <a:r>
              <a:rPr lang="en-IN" sz="2100" dirty="0"/>
              <a:t>, or of the performance of control activities. </a:t>
            </a:r>
            <a:endParaRPr lang="en-IN" sz="2100" dirty="0" smtClean="0"/>
          </a:p>
          <a:p>
            <a:pPr>
              <a:lnSpc>
                <a:spcPct val="150000"/>
              </a:lnSpc>
              <a:buFont typeface="Wingdings" panose="05000000000000000000" pitchFamily="2" charset="2"/>
              <a:buChar char="v"/>
            </a:pPr>
            <a:r>
              <a:rPr lang="en-IN" sz="2100" dirty="0" smtClean="0"/>
              <a:t>Observation </a:t>
            </a:r>
            <a:r>
              <a:rPr lang="en-IN" sz="2100" dirty="0"/>
              <a:t>provides </a:t>
            </a:r>
            <a:r>
              <a:rPr lang="en-IN" sz="2100" dirty="0" smtClean="0"/>
              <a:t>audit evidence </a:t>
            </a:r>
            <a:r>
              <a:rPr lang="en-IN" sz="2100" dirty="0"/>
              <a:t>about the performance of a process or procedure, but is limited to </a:t>
            </a:r>
            <a:r>
              <a:rPr lang="en-IN" sz="2100" dirty="0" smtClean="0"/>
              <a:t>the point </a:t>
            </a:r>
            <a:r>
              <a:rPr lang="en-IN" sz="2100" dirty="0"/>
              <a:t>in time at which the observation </a:t>
            </a:r>
            <a:r>
              <a:rPr lang="en-IN" sz="2100" dirty="0" smtClean="0"/>
              <a:t>takes </a:t>
            </a:r>
            <a:r>
              <a:rPr lang="en-IN" sz="2100" dirty="0"/>
              <a:t>place, and by the fact that the act </a:t>
            </a:r>
            <a:r>
              <a:rPr lang="en-IN" sz="2100" dirty="0" smtClean="0"/>
              <a:t>of being </a:t>
            </a:r>
            <a:r>
              <a:rPr lang="en-IN" sz="2100" dirty="0"/>
              <a:t>observed may affect how the process or procedure is performed. </a:t>
            </a:r>
          </a:p>
        </p:txBody>
      </p:sp>
      <p:sp>
        <p:nvSpPr>
          <p:cNvPr id="4" name="Date Placeholder 3"/>
          <p:cNvSpPr>
            <a:spLocks noGrp="1"/>
          </p:cNvSpPr>
          <p:nvPr>
            <p:ph type="dt" sz="half" idx="10"/>
          </p:nvPr>
        </p:nvSpPr>
        <p:spPr/>
        <p:txBody>
          <a:bodyPr/>
          <a:lstStyle/>
          <a:p>
            <a:fld id="{BA46779C-5679-49DC-B57D-BF0336FD8C0F}" type="datetime2">
              <a:rPr lang="en-US" smtClean="0"/>
              <a:t>Monday, February 05, 2018</a:t>
            </a:fld>
            <a:endParaRPr lang="en-US" dirty="0"/>
          </a:p>
        </p:txBody>
      </p:sp>
      <p:sp>
        <p:nvSpPr>
          <p:cNvPr id="5" name="Footer Placeholder 4"/>
          <p:cNvSpPr>
            <a:spLocks noGrp="1"/>
          </p:cNvSpPr>
          <p:nvPr>
            <p:ph type="ftr" sz="quarter" idx="11"/>
          </p:nvPr>
        </p:nvSpPr>
        <p:spPr/>
        <p:txBody>
          <a:bodyPr/>
          <a:lstStyle/>
          <a:p>
            <a:r>
              <a:rPr lang="en-US" smtClean="0"/>
              <a:t>Regional Training Institute, IA&amp;AD, Kolkata</a:t>
            </a:r>
            <a:endParaRPr lang="en-US" dirty="0"/>
          </a:p>
        </p:txBody>
      </p:sp>
      <p:graphicFrame>
        <p:nvGraphicFramePr>
          <p:cNvPr id="7" name="Object 6"/>
          <p:cNvGraphicFramePr>
            <a:graphicFrameLocks noChangeAspect="1"/>
          </p:cNvGraphicFramePr>
          <p:nvPr>
            <p:extLst>
              <p:ext uri="{D42A27DB-BD31-4B8C-83A1-F6EECF244321}">
                <p14:modId xmlns:p14="http://schemas.microsoft.com/office/powerpoint/2010/main" val="4244277759"/>
              </p:ext>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7228"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9" name="Slide Number Placeholder 8"/>
          <p:cNvSpPr>
            <a:spLocks noGrp="1"/>
          </p:cNvSpPr>
          <p:nvPr>
            <p:ph type="sldNum" sz="quarter" idx="12"/>
          </p:nvPr>
        </p:nvSpPr>
        <p:spPr/>
        <p:txBody>
          <a:bodyPr/>
          <a:lstStyle/>
          <a:p>
            <a:fld id="{6D22F896-40B5-4ADD-8801-0D06FADFA095}" type="slidenum">
              <a:rPr lang="en-US" smtClean="0"/>
              <a:t>22</a:t>
            </a:fld>
            <a:endParaRPr lang="en-US" dirty="0"/>
          </a:p>
        </p:txBody>
      </p:sp>
    </p:spTree>
    <p:extLst>
      <p:ext uri="{BB962C8B-B14F-4D97-AF65-F5344CB8AC3E}">
        <p14:creationId xmlns:p14="http://schemas.microsoft.com/office/powerpoint/2010/main" val="16278491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06852"/>
          </a:xfrm>
        </p:spPr>
        <p:txBody>
          <a:bodyPr anchor="t"/>
          <a:lstStyle/>
          <a:p>
            <a:r>
              <a:rPr lang="en-IN" b="1" dirty="0"/>
              <a:t>External Confirmation</a:t>
            </a:r>
          </a:p>
        </p:txBody>
      </p:sp>
      <p:sp>
        <p:nvSpPr>
          <p:cNvPr id="3" name="Content Placeholder 2"/>
          <p:cNvSpPr>
            <a:spLocks noGrp="1"/>
          </p:cNvSpPr>
          <p:nvPr>
            <p:ph idx="1"/>
          </p:nvPr>
        </p:nvSpPr>
        <p:spPr>
          <a:xfrm>
            <a:off x="941231" y="1421070"/>
            <a:ext cx="10515600" cy="4351338"/>
          </a:xfrm>
        </p:spPr>
        <p:txBody>
          <a:bodyPr>
            <a:noAutofit/>
          </a:bodyPr>
          <a:lstStyle/>
          <a:p>
            <a:pPr marL="0" indent="0">
              <a:lnSpc>
                <a:spcPct val="160000"/>
              </a:lnSpc>
              <a:buNone/>
            </a:pPr>
            <a:r>
              <a:rPr lang="en-IN" sz="2100" dirty="0"/>
              <a:t>An external confirmation represents audit evidence obtained by the auditor as </a:t>
            </a:r>
            <a:r>
              <a:rPr lang="en-IN" sz="2100" dirty="0" smtClean="0"/>
              <a:t>a direct </a:t>
            </a:r>
            <a:r>
              <a:rPr lang="en-IN" sz="2100" dirty="0"/>
              <a:t>written response to the auditor from a third party (the confirming party</a:t>
            </a:r>
            <a:r>
              <a:rPr lang="en-IN" sz="2100" dirty="0" smtClean="0"/>
              <a:t>), in </a:t>
            </a:r>
            <a:r>
              <a:rPr lang="en-IN" sz="2100" dirty="0"/>
              <a:t>paper form, or by electronic or other medium. External </a:t>
            </a:r>
            <a:r>
              <a:rPr lang="en-IN" sz="2100" dirty="0" smtClean="0"/>
              <a:t>confirmation procedures </a:t>
            </a:r>
            <a:r>
              <a:rPr lang="en-IN" sz="2100" dirty="0"/>
              <a:t>frequently are relevant when addressing assertions associated </a:t>
            </a:r>
            <a:r>
              <a:rPr lang="en-IN" sz="2100" dirty="0" smtClean="0"/>
              <a:t>with certain </a:t>
            </a:r>
            <a:r>
              <a:rPr lang="en-IN" sz="2100" dirty="0"/>
              <a:t>account balances and their elements. </a:t>
            </a:r>
            <a:endParaRPr lang="en-IN" sz="2100" dirty="0" smtClean="0"/>
          </a:p>
          <a:p>
            <a:pPr marL="0" indent="0">
              <a:lnSpc>
                <a:spcPct val="160000"/>
              </a:lnSpc>
              <a:buNone/>
            </a:pPr>
            <a:r>
              <a:rPr lang="en-IN" sz="2100" dirty="0" smtClean="0"/>
              <a:t>However</a:t>
            </a:r>
            <a:r>
              <a:rPr lang="en-IN" sz="2100" dirty="0"/>
              <a:t>, external </a:t>
            </a:r>
            <a:r>
              <a:rPr lang="en-IN" sz="2100" dirty="0" smtClean="0"/>
              <a:t>confirmations </a:t>
            </a:r>
            <a:r>
              <a:rPr lang="en-IN" sz="2100" dirty="0"/>
              <a:t>need not be restricted to account balances only. For example, the auditor </a:t>
            </a:r>
            <a:r>
              <a:rPr lang="en-IN" sz="2100" dirty="0" smtClean="0"/>
              <a:t>may request </a:t>
            </a:r>
            <a:r>
              <a:rPr lang="en-IN" sz="2100" dirty="0"/>
              <a:t>confirmation of the terms of agreements or transactions an entity </a:t>
            </a:r>
            <a:r>
              <a:rPr lang="en-IN" sz="2100" dirty="0" smtClean="0"/>
              <a:t>has with </a:t>
            </a:r>
            <a:r>
              <a:rPr lang="en-IN" sz="2100" dirty="0"/>
              <a:t>third parties; the confirmation request may be designed to ask if </a:t>
            </a:r>
            <a:r>
              <a:rPr lang="en-IN" sz="2100" dirty="0" smtClean="0"/>
              <a:t>any modifications </a:t>
            </a:r>
            <a:r>
              <a:rPr lang="en-IN" sz="2100" dirty="0"/>
              <a:t>have been made to the agreement and, if so, what the </a:t>
            </a:r>
            <a:r>
              <a:rPr lang="en-IN" sz="2100" dirty="0" smtClean="0"/>
              <a:t>relevant details </a:t>
            </a:r>
            <a:r>
              <a:rPr lang="en-IN" sz="2100" dirty="0"/>
              <a:t>are. External confirmation procedures also are used to obtain </a:t>
            </a:r>
            <a:r>
              <a:rPr lang="en-IN" sz="2100" dirty="0" smtClean="0"/>
              <a:t>audit evidence </a:t>
            </a:r>
            <a:r>
              <a:rPr lang="en-IN" sz="2100" dirty="0"/>
              <a:t>about the absence of certain </a:t>
            </a:r>
            <a:r>
              <a:rPr lang="en-IN" sz="2100" dirty="0" smtClean="0"/>
              <a:t>conditions.</a:t>
            </a:r>
            <a:endParaRPr lang="en-IN" sz="2100" dirty="0"/>
          </a:p>
        </p:txBody>
      </p:sp>
      <p:sp>
        <p:nvSpPr>
          <p:cNvPr id="4" name="Date Placeholder 3"/>
          <p:cNvSpPr>
            <a:spLocks noGrp="1"/>
          </p:cNvSpPr>
          <p:nvPr>
            <p:ph type="dt" sz="half" idx="10"/>
          </p:nvPr>
        </p:nvSpPr>
        <p:spPr/>
        <p:txBody>
          <a:bodyPr/>
          <a:lstStyle/>
          <a:p>
            <a:fld id="{4C24C155-FC8A-4980-A50E-1B4FCE0D3D80}" type="datetime2">
              <a:rPr lang="en-US" smtClean="0"/>
              <a:t>Monday, February 05, 2018</a:t>
            </a:fld>
            <a:endParaRPr lang="en-US" dirty="0"/>
          </a:p>
        </p:txBody>
      </p:sp>
      <p:sp>
        <p:nvSpPr>
          <p:cNvPr id="5" name="Footer Placeholder 4"/>
          <p:cNvSpPr>
            <a:spLocks noGrp="1"/>
          </p:cNvSpPr>
          <p:nvPr>
            <p:ph type="ftr" sz="quarter" idx="11"/>
          </p:nvPr>
        </p:nvSpPr>
        <p:spPr/>
        <p:txBody>
          <a:bodyPr/>
          <a:lstStyle/>
          <a:p>
            <a:r>
              <a:rPr lang="en-US" smtClean="0"/>
              <a:t>Regional Training Institute, IA&amp;AD, Kolkata</a:t>
            </a:r>
            <a:endParaRPr lang="en-US" dirty="0"/>
          </a:p>
        </p:txBody>
      </p:sp>
      <p:graphicFrame>
        <p:nvGraphicFramePr>
          <p:cNvPr id="7" name="Object 6"/>
          <p:cNvGraphicFramePr>
            <a:graphicFrameLocks noChangeAspect="1"/>
          </p:cNvGraphicFramePr>
          <p:nvPr>
            <p:extLst>
              <p:ext uri="{D42A27DB-BD31-4B8C-83A1-F6EECF244321}">
                <p14:modId xmlns:p14="http://schemas.microsoft.com/office/powerpoint/2010/main" val="4244277759"/>
              </p:ext>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8253"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9" name="Slide Number Placeholder 8"/>
          <p:cNvSpPr>
            <a:spLocks noGrp="1"/>
          </p:cNvSpPr>
          <p:nvPr>
            <p:ph type="sldNum" sz="quarter" idx="12"/>
          </p:nvPr>
        </p:nvSpPr>
        <p:spPr/>
        <p:txBody>
          <a:bodyPr/>
          <a:lstStyle/>
          <a:p>
            <a:fld id="{6D22F896-40B5-4ADD-8801-0D06FADFA095}" type="slidenum">
              <a:rPr lang="en-US" smtClean="0"/>
              <a:t>23</a:t>
            </a:fld>
            <a:endParaRPr lang="en-US" dirty="0"/>
          </a:p>
        </p:txBody>
      </p:sp>
    </p:spTree>
    <p:extLst>
      <p:ext uri="{BB962C8B-B14F-4D97-AF65-F5344CB8AC3E}">
        <p14:creationId xmlns:p14="http://schemas.microsoft.com/office/powerpoint/2010/main" val="2107132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7700"/>
            <a:ext cx="10515600" cy="819731"/>
          </a:xfrm>
        </p:spPr>
        <p:txBody>
          <a:bodyPr anchor="t"/>
          <a:lstStyle/>
          <a:p>
            <a:r>
              <a:rPr lang="en-IN" b="1" dirty="0" smtClean="0"/>
              <a:t>Re-calculation </a:t>
            </a:r>
            <a:r>
              <a:rPr lang="en-IN" sz="3600" b="1" dirty="0" smtClean="0"/>
              <a:t>and</a:t>
            </a:r>
            <a:r>
              <a:rPr lang="en-IN" b="1" dirty="0" smtClean="0"/>
              <a:t> Re-performance</a:t>
            </a:r>
            <a:endParaRPr lang="en-IN" b="1" dirty="0"/>
          </a:p>
        </p:txBody>
      </p:sp>
      <p:sp>
        <p:nvSpPr>
          <p:cNvPr id="3" name="Content Placeholder 2"/>
          <p:cNvSpPr>
            <a:spLocks noGrp="1"/>
          </p:cNvSpPr>
          <p:nvPr>
            <p:ph idx="1"/>
          </p:nvPr>
        </p:nvSpPr>
        <p:spPr>
          <a:xfrm>
            <a:off x="838200" y="1455313"/>
            <a:ext cx="10515600" cy="4373921"/>
          </a:xfrm>
        </p:spPr>
        <p:txBody>
          <a:bodyPr anchor="ctr">
            <a:normAutofit/>
          </a:bodyPr>
          <a:lstStyle/>
          <a:p>
            <a:pPr>
              <a:lnSpc>
                <a:spcPct val="150000"/>
              </a:lnSpc>
              <a:buFont typeface="Wingdings" panose="05000000000000000000" pitchFamily="2" charset="2"/>
              <a:buChar char="v"/>
            </a:pPr>
            <a:r>
              <a:rPr lang="en-IN" sz="2100" dirty="0" smtClean="0"/>
              <a:t>Re-calculation </a:t>
            </a:r>
            <a:r>
              <a:rPr lang="en-IN" sz="2100" dirty="0"/>
              <a:t>consists of checking the mathematical accuracy of documents </a:t>
            </a:r>
            <a:r>
              <a:rPr lang="en-IN" sz="2100" dirty="0" smtClean="0"/>
              <a:t>or records</a:t>
            </a:r>
            <a:r>
              <a:rPr lang="en-IN" sz="2100" dirty="0"/>
              <a:t>. Recalculation may be performed manually or electronically</a:t>
            </a:r>
            <a:r>
              <a:rPr lang="en-IN" sz="2100" dirty="0" smtClean="0"/>
              <a:t>.</a:t>
            </a:r>
          </a:p>
          <a:p>
            <a:pPr marL="0" indent="0">
              <a:lnSpc>
                <a:spcPct val="150000"/>
              </a:lnSpc>
              <a:buNone/>
            </a:pPr>
            <a:endParaRPr lang="en-IN" sz="2100" dirty="0" smtClean="0"/>
          </a:p>
          <a:p>
            <a:pPr>
              <a:lnSpc>
                <a:spcPct val="150000"/>
              </a:lnSpc>
              <a:buFont typeface="Wingdings" panose="05000000000000000000" pitchFamily="2" charset="2"/>
              <a:buChar char="v"/>
            </a:pPr>
            <a:r>
              <a:rPr lang="en-IN" sz="2100" dirty="0" smtClean="0"/>
              <a:t>Re-performance </a:t>
            </a:r>
            <a:r>
              <a:rPr lang="en-IN" sz="2100" dirty="0"/>
              <a:t>involves the auditor’s independent execution of procedures </a:t>
            </a:r>
            <a:r>
              <a:rPr lang="en-IN" sz="2100" dirty="0" smtClean="0"/>
              <a:t>or controls </a:t>
            </a:r>
            <a:r>
              <a:rPr lang="en-IN" sz="2100" dirty="0"/>
              <a:t>that were originally performed as part of the entity’s internal control</a:t>
            </a:r>
          </a:p>
        </p:txBody>
      </p:sp>
      <p:sp>
        <p:nvSpPr>
          <p:cNvPr id="4" name="Date Placeholder 3"/>
          <p:cNvSpPr>
            <a:spLocks noGrp="1"/>
          </p:cNvSpPr>
          <p:nvPr>
            <p:ph type="dt" sz="half" idx="10"/>
          </p:nvPr>
        </p:nvSpPr>
        <p:spPr/>
        <p:txBody>
          <a:bodyPr/>
          <a:lstStyle/>
          <a:p>
            <a:fld id="{8312ACF4-9328-4ADC-8222-5F42AEDBBDA5}" type="datetime2">
              <a:rPr lang="en-US" smtClean="0"/>
              <a:t>Monday, February 05, 2018</a:t>
            </a:fld>
            <a:endParaRPr lang="en-US" dirty="0"/>
          </a:p>
        </p:txBody>
      </p:sp>
      <p:sp>
        <p:nvSpPr>
          <p:cNvPr id="5" name="Footer Placeholder 4"/>
          <p:cNvSpPr>
            <a:spLocks noGrp="1"/>
          </p:cNvSpPr>
          <p:nvPr>
            <p:ph type="ftr" sz="quarter" idx="11"/>
          </p:nvPr>
        </p:nvSpPr>
        <p:spPr/>
        <p:txBody>
          <a:bodyPr/>
          <a:lstStyle/>
          <a:p>
            <a:r>
              <a:rPr lang="en-US" smtClean="0"/>
              <a:t>Regional Training Institute, IA&amp;AD, Kolkata</a:t>
            </a:r>
            <a:endParaRPr lang="en-US" dirty="0"/>
          </a:p>
        </p:txBody>
      </p:sp>
      <p:sp>
        <p:nvSpPr>
          <p:cNvPr id="7" name="Date Placeholder 3"/>
          <p:cNvSpPr txBox="1">
            <a:spLocks/>
          </p:cNvSpPr>
          <p:nvPr/>
        </p:nvSpPr>
        <p:spPr>
          <a:xfrm>
            <a:off x="838200" y="6356350"/>
            <a:ext cx="27432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2AF4D25-B051-4172-A1EF-A0FBF7977FD1}" type="datetime2">
              <a:rPr lang="en-US" smtClean="0"/>
              <a:pPr/>
              <a:t>Monday, February 05, 2018</a:t>
            </a:fld>
            <a:endParaRPr lang="en-US" dirty="0"/>
          </a:p>
        </p:txBody>
      </p:sp>
      <p:sp>
        <p:nvSpPr>
          <p:cNvPr id="8" name="Footer Placeholder 4"/>
          <p:cNvSpPr txBox="1">
            <a:spLocks/>
          </p:cNvSpPr>
          <p:nvPr/>
        </p:nvSpPr>
        <p:spPr>
          <a:xfrm>
            <a:off x="4038600" y="6356350"/>
            <a:ext cx="4114800"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mtClean="0"/>
              <a:t>Regional Training Institute, IA&amp;AD, Kolkata</a:t>
            </a:r>
            <a:endParaRPr lang="en-US" dirty="0"/>
          </a:p>
        </p:txBody>
      </p:sp>
      <p:graphicFrame>
        <p:nvGraphicFramePr>
          <p:cNvPr id="9" name="Object 8"/>
          <p:cNvGraphicFramePr>
            <a:graphicFrameLocks noChangeAspect="1"/>
          </p:cNvGraphicFramePr>
          <p:nvPr>
            <p:extLst>
              <p:ext uri="{D42A27DB-BD31-4B8C-83A1-F6EECF244321}">
                <p14:modId xmlns:p14="http://schemas.microsoft.com/office/powerpoint/2010/main" val="3077421506"/>
              </p:ext>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0299"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11" name="Slide Number Placeholder 10"/>
          <p:cNvSpPr>
            <a:spLocks noGrp="1"/>
          </p:cNvSpPr>
          <p:nvPr>
            <p:ph type="sldNum" sz="quarter" idx="12"/>
          </p:nvPr>
        </p:nvSpPr>
        <p:spPr/>
        <p:txBody>
          <a:bodyPr/>
          <a:lstStyle/>
          <a:p>
            <a:fld id="{6D22F896-40B5-4ADD-8801-0D06FADFA095}" type="slidenum">
              <a:rPr lang="en-US" smtClean="0"/>
              <a:t>24</a:t>
            </a:fld>
            <a:endParaRPr lang="en-US" dirty="0"/>
          </a:p>
        </p:txBody>
      </p:sp>
    </p:spTree>
    <p:extLst>
      <p:ext uri="{BB962C8B-B14F-4D97-AF65-F5344CB8AC3E}">
        <p14:creationId xmlns:p14="http://schemas.microsoft.com/office/powerpoint/2010/main" val="4787917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0614" y="171942"/>
            <a:ext cx="10143186" cy="639427"/>
          </a:xfrm>
        </p:spPr>
        <p:txBody>
          <a:bodyPr anchor="t">
            <a:normAutofit fontScale="90000"/>
          </a:bodyPr>
          <a:lstStyle/>
          <a:p>
            <a:r>
              <a:rPr lang="en-IN" b="1" dirty="0" smtClean="0"/>
              <a:t>Inquiry</a:t>
            </a:r>
            <a:endParaRPr lang="en-IN" b="1" dirty="0"/>
          </a:p>
        </p:txBody>
      </p:sp>
      <p:sp>
        <p:nvSpPr>
          <p:cNvPr id="3" name="Content Placeholder 2"/>
          <p:cNvSpPr>
            <a:spLocks noGrp="1"/>
          </p:cNvSpPr>
          <p:nvPr>
            <p:ph idx="1"/>
          </p:nvPr>
        </p:nvSpPr>
        <p:spPr>
          <a:xfrm>
            <a:off x="437883" y="1313645"/>
            <a:ext cx="11397802" cy="4863317"/>
          </a:xfrm>
        </p:spPr>
        <p:txBody>
          <a:bodyPr>
            <a:noAutofit/>
          </a:bodyPr>
          <a:lstStyle/>
          <a:p>
            <a:pPr>
              <a:lnSpc>
                <a:spcPct val="150000"/>
              </a:lnSpc>
              <a:buFont typeface="Wingdings" panose="05000000000000000000" pitchFamily="2" charset="2"/>
              <a:buChar char="v"/>
            </a:pPr>
            <a:r>
              <a:rPr lang="en-IN" sz="2100" dirty="0"/>
              <a:t>Inquiry consists of seeking information of knowledgeable persons, </a:t>
            </a:r>
            <a:r>
              <a:rPr lang="en-IN" sz="2100" dirty="0" smtClean="0"/>
              <a:t>both financial </a:t>
            </a:r>
            <a:r>
              <a:rPr lang="en-IN" sz="2100" dirty="0"/>
              <a:t>and non-financial, within the entity or outside the entity. Inquiry </a:t>
            </a:r>
            <a:r>
              <a:rPr lang="en-IN" sz="2100" dirty="0" smtClean="0"/>
              <a:t>is used </a:t>
            </a:r>
            <a:r>
              <a:rPr lang="en-IN" sz="2100" dirty="0"/>
              <a:t>extensively throughout the audit in addition to other audit procedures</a:t>
            </a:r>
            <a:r>
              <a:rPr lang="en-IN" sz="2100" dirty="0" smtClean="0"/>
              <a:t>. Inquiries </a:t>
            </a:r>
            <a:r>
              <a:rPr lang="en-IN" sz="2100" dirty="0"/>
              <a:t>may range from formal written inquiries to informal oral inquiries</a:t>
            </a:r>
            <a:r>
              <a:rPr lang="en-IN" sz="2100" dirty="0" smtClean="0"/>
              <a:t>. Evaluating </a:t>
            </a:r>
            <a:r>
              <a:rPr lang="en-IN" sz="2100" dirty="0"/>
              <a:t>responses to inquiries is an integral part of the inquiry process.</a:t>
            </a:r>
          </a:p>
          <a:p>
            <a:pPr>
              <a:lnSpc>
                <a:spcPct val="150000"/>
              </a:lnSpc>
              <a:buFont typeface="Wingdings" panose="05000000000000000000" pitchFamily="2" charset="2"/>
              <a:buChar char="v"/>
            </a:pPr>
            <a:r>
              <a:rPr lang="en-IN" sz="2100" dirty="0" smtClean="0"/>
              <a:t>Responses </a:t>
            </a:r>
            <a:r>
              <a:rPr lang="en-IN" sz="2100" dirty="0"/>
              <a:t>to inquiries may provide the auditor with information not </a:t>
            </a:r>
            <a:r>
              <a:rPr lang="en-IN" sz="2100" dirty="0" smtClean="0"/>
              <a:t>previously possessed </a:t>
            </a:r>
            <a:r>
              <a:rPr lang="en-IN" sz="2100" dirty="0"/>
              <a:t>or with corroborative audit evidence. Alternatively, responses </a:t>
            </a:r>
            <a:r>
              <a:rPr lang="en-IN" sz="2100" dirty="0" smtClean="0"/>
              <a:t>might provide </a:t>
            </a:r>
            <a:r>
              <a:rPr lang="en-IN" sz="2100" dirty="0"/>
              <a:t>information that differs significantly from other information that </a:t>
            </a:r>
            <a:r>
              <a:rPr lang="en-IN" sz="2100" dirty="0" smtClean="0"/>
              <a:t>the auditor </a:t>
            </a:r>
            <a:r>
              <a:rPr lang="en-IN" sz="2100" dirty="0"/>
              <a:t>has obtained, for example, information regarding the possibility </a:t>
            </a:r>
            <a:r>
              <a:rPr lang="en-IN" sz="2100" dirty="0" smtClean="0"/>
              <a:t>of management </a:t>
            </a:r>
            <a:r>
              <a:rPr lang="en-IN" sz="2100" dirty="0"/>
              <a:t>override of controls. In some cases, responses to inquiries </a:t>
            </a:r>
            <a:r>
              <a:rPr lang="en-IN" sz="2100" dirty="0" smtClean="0"/>
              <a:t>provide a </a:t>
            </a:r>
            <a:r>
              <a:rPr lang="en-IN" sz="2100" dirty="0"/>
              <a:t>basis for the auditor to modify or perform additional audit procedures</a:t>
            </a:r>
            <a:r>
              <a:rPr lang="en-IN" sz="2100" dirty="0" smtClean="0"/>
              <a:t>.</a:t>
            </a:r>
            <a:endParaRPr lang="en-IN" sz="2100" dirty="0"/>
          </a:p>
        </p:txBody>
      </p:sp>
      <p:sp>
        <p:nvSpPr>
          <p:cNvPr id="7" name="Date Placeholder 3"/>
          <p:cNvSpPr>
            <a:spLocks noGrp="1"/>
          </p:cNvSpPr>
          <p:nvPr>
            <p:ph type="dt" sz="half" idx="10"/>
          </p:nvPr>
        </p:nvSpPr>
        <p:spPr>
          <a:xfrm>
            <a:off x="838200" y="6356350"/>
            <a:ext cx="2743200" cy="365125"/>
          </a:xfrm>
        </p:spPr>
        <p:txBody>
          <a:bodyPr/>
          <a:lstStyle/>
          <a:p>
            <a:fld id="{968A033E-6DD5-4F12-B3A9-4D60A52B6B1E}" type="datetime2">
              <a:rPr lang="en-US" smtClean="0"/>
              <a:t>Monday, February 05, 2018</a:t>
            </a:fld>
            <a:endParaRPr lang="en-US" dirty="0"/>
          </a:p>
        </p:txBody>
      </p:sp>
      <p:sp>
        <p:nvSpPr>
          <p:cNvPr id="8" name="Footer Placeholder 4"/>
          <p:cNvSpPr>
            <a:spLocks noGrp="1"/>
          </p:cNvSpPr>
          <p:nvPr>
            <p:ph type="ftr" sz="quarter" idx="11"/>
          </p:nvPr>
        </p:nvSpPr>
        <p:spPr>
          <a:xfrm>
            <a:off x="4038600" y="6356350"/>
            <a:ext cx="4114800" cy="365125"/>
          </a:xfrm>
        </p:spPr>
        <p:txBody>
          <a:bodyPr/>
          <a:lstStyle/>
          <a:p>
            <a:r>
              <a:rPr lang="en-US" smtClean="0"/>
              <a:t>Regional Training Institute, IA&amp;AD, Kolkata</a:t>
            </a:r>
            <a:endParaRPr lang="en-US" dirty="0"/>
          </a:p>
        </p:txBody>
      </p:sp>
      <p:graphicFrame>
        <p:nvGraphicFramePr>
          <p:cNvPr id="9" name="Object 8"/>
          <p:cNvGraphicFramePr>
            <a:graphicFrameLocks noChangeAspect="1"/>
          </p:cNvGraphicFramePr>
          <p:nvPr>
            <p:extLst>
              <p:ext uri="{D42A27DB-BD31-4B8C-83A1-F6EECF244321}">
                <p14:modId xmlns:p14="http://schemas.microsoft.com/office/powerpoint/2010/main" val="3077421506"/>
              </p:ext>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2347"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11" name="Slide Number Placeholder 10"/>
          <p:cNvSpPr>
            <a:spLocks noGrp="1"/>
          </p:cNvSpPr>
          <p:nvPr>
            <p:ph type="sldNum" sz="quarter" idx="12"/>
          </p:nvPr>
        </p:nvSpPr>
        <p:spPr/>
        <p:txBody>
          <a:bodyPr/>
          <a:lstStyle/>
          <a:p>
            <a:fld id="{6D22F896-40B5-4ADD-8801-0D06FADFA095}" type="slidenum">
              <a:rPr lang="en-US" smtClean="0"/>
              <a:t>25</a:t>
            </a:fld>
            <a:endParaRPr lang="en-US" dirty="0"/>
          </a:p>
        </p:txBody>
      </p:sp>
    </p:spTree>
    <p:extLst>
      <p:ext uri="{BB962C8B-B14F-4D97-AF65-F5344CB8AC3E}">
        <p14:creationId xmlns:p14="http://schemas.microsoft.com/office/powerpoint/2010/main" val="4661178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6524" y="171942"/>
            <a:ext cx="10027276" cy="639427"/>
          </a:xfrm>
        </p:spPr>
        <p:txBody>
          <a:bodyPr anchor="t">
            <a:normAutofit fontScale="90000"/>
          </a:bodyPr>
          <a:lstStyle/>
          <a:p>
            <a:r>
              <a:rPr lang="en-IN" b="1" dirty="0" smtClean="0"/>
              <a:t>Inquiry</a:t>
            </a:r>
            <a:endParaRPr lang="en-IN" b="1" dirty="0"/>
          </a:p>
        </p:txBody>
      </p:sp>
      <p:sp>
        <p:nvSpPr>
          <p:cNvPr id="3" name="Content Placeholder 2"/>
          <p:cNvSpPr>
            <a:spLocks noGrp="1"/>
          </p:cNvSpPr>
          <p:nvPr>
            <p:ph idx="1"/>
          </p:nvPr>
        </p:nvSpPr>
        <p:spPr>
          <a:xfrm>
            <a:off x="437883" y="1378039"/>
            <a:ext cx="11397802" cy="4798923"/>
          </a:xfrm>
        </p:spPr>
        <p:txBody>
          <a:bodyPr>
            <a:noAutofit/>
          </a:bodyPr>
          <a:lstStyle/>
          <a:p>
            <a:pPr>
              <a:lnSpc>
                <a:spcPct val="150000"/>
              </a:lnSpc>
              <a:buFont typeface="Wingdings" panose="05000000000000000000" pitchFamily="2" charset="2"/>
              <a:buChar char="v"/>
            </a:pPr>
            <a:r>
              <a:rPr lang="en-IN" sz="2100" dirty="0" smtClean="0"/>
              <a:t>Although </a:t>
            </a:r>
            <a:r>
              <a:rPr lang="en-IN" sz="2100" dirty="0"/>
              <a:t>corroboration of evidence obtained through inquiry is often of </a:t>
            </a:r>
            <a:r>
              <a:rPr lang="en-IN" sz="2100" dirty="0" smtClean="0"/>
              <a:t>particular importance</a:t>
            </a:r>
            <a:r>
              <a:rPr lang="en-IN" sz="2100" dirty="0"/>
              <a:t>, in the case of inquiries about management intent, the </a:t>
            </a:r>
            <a:r>
              <a:rPr lang="en-IN" sz="2100" dirty="0" smtClean="0"/>
              <a:t>information available </a:t>
            </a:r>
            <a:r>
              <a:rPr lang="en-IN" sz="2100" dirty="0"/>
              <a:t>to support management’s intent may be limited. In these cases</a:t>
            </a:r>
            <a:r>
              <a:rPr lang="en-IN" sz="2100" dirty="0" smtClean="0"/>
              <a:t>, </a:t>
            </a:r>
            <a:r>
              <a:rPr lang="en-IN" sz="2100" dirty="0"/>
              <a:t>understanding management’s past history of carrying out its stated intentions</a:t>
            </a:r>
            <a:r>
              <a:rPr lang="en-IN" sz="2100" dirty="0" smtClean="0"/>
              <a:t>, management’s </a:t>
            </a:r>
            <a:r>
              <a:rPr lang="en-IN" sz="2100" dirty="0"/>
              <a:t>stated reasons for choosing a particular course of action, </a:t>
            </a:r>
            <a:r>
              <a:rPr lang="en-IN" sz="2100" dirty="0" smtClean="0"/>
              <a:t>and management’s </a:t>
            </a:r>
            <a:r>
              <a:rPr lang="en-IN" sz="2100" dirty="0"/>
              <a:t>ability to pursue a specific course of action may provide </a:t>
            </a:r>
            <a:r>
              <a:rPr lang="en-IN" sz="2100" dirty="0" smtClean="0"/>
              <a:t>relevant information </a:t>
            </a:r>
            <a:r>
              <a:rPr lang="en-IN" sz="2100" dirty="0"/>
              <a:t>to corroborate the evidence obtained through inquiry.</a:t>
            </a:r>
          </a:p>
          <a:p>
            <a:pPr>
              <a:lnSpc>
                <a:spcPct val="150000"/>
              </a:lnSpc>
              <a:buFont typeface="Wingdings" panose="05000000000000000000" pitchFamily="2" charset="2"/>
              <a:buChar char="v"/>
            </a:pPr>
            <a:r>
              <a:rPr lang="en-IN" sz="2100" dirty="0" smtClean="0"/>
              <a:t>In </a:t>
            </a:r>
            <a:r>
              <a:rPr lang="en-IN" sz="2100" dirty="0"/>
              <a:t>respect of some matters, the auditor may consider it necessary to obtain </a:t>
            </a:r>
            <a:r>
              <a:rPr lang="en-IN" sz="2100" dirty="0" smtClean="0"/>
              <a:t>written representations </a:t>
            </a:r>
            <a:r>
              <a:rPr lang="en-IN" sz="2100" dirty="0"/>
              <a:t>from management and, where appropriate, those charged </a:t>
            </a:r>
            <a:r>
              <a:rPr lang="en-IN" sz="2100" dirty="0" smtClean="0"/>
              <a:t>with governance </a:t>
            </a:r>
            <a:r>
              <a:rPr lang="en-IN" sz="2100" dirty="0"/>
              <a:t>to confirm responses to oral inquiries.</a:t>
            </a:r>
          </a:p>
        </p:txBody>
      </p:sp>
      <p:sp>
        <p:nvSpPr>
          <p:cNvPr id="5" name="Date Placeholder 3"/>
          <p:cNvSpPr>
            <a:spLocks noGrp="1"/>
          </p:cNvSpPr>
          <p:nvPr>
            <p:ph type="dt" sz="half" idx="10"/>
          </p:nvPr>
        </p:nvSpPr>
        <p:spPr>
          <a:xfrm>
            <a:off x="838200" y="6356350"/>
            <a:ext cx="2743200" cy="365125"/>
          </a:xfrm>
        </p:spPr>
        <p:txBody>
          <a:bodyPr/>
          <a:lstStyle/>
          <a:p>
            <a:fld id="{CD53AB36-639C-4E6A-A741-A7E2FCF1FA72}" type="datetime2">
              <a:rPr lang="en-US" smtClean="0"/>
              <a:t>Monday, February 05, 2018</a:t>
            </a:fld>
            <a:endParaRPr lang="en-US" dirty="0"/>
          </a:p>
        </p:txBody>
      </p:sp>
      <p:sp>
        <p:nvSpPr>
          <p:cNvPr id="7" name="Footer Placeholder 4"/>
          <p:cNvSpPr>
            <a:spLocks noGrp="1"/>
          </p:cNvSpPr>
          <p:nvPr>
            <p:ph type="ftr" sz="quarter" idx="11"/>
          </p:nvPr>
        </p:nvSpPr>
        <p:spPr>
          <a:xfrm>
            <a:off x="4038600" y="6356350"/>
            <a:ext cx="4114800" cy="365125"/>
          </a:xfrm>
        </p:spPr>
        <p:txBody>
          <a:bodyPr/>
          <a:lstStyle/>
          <a:p>
            <a:r>
              <a:rPr lang="en-US" smtClean="0"/>
              <a:t>Regional Training Institute, IA&amp;AD, Kolkata</a:t>
            </a:r>
            <a:endParaRPr lang="en-US" dirty="0"/>
          </a:p>
        </p:txBody>
      </p:sp>
      <p:graphicFrame>
        <p:nvGraphicFramePr>
          <p:cNvPr id="8" name="Object 7"/>
          <p:cNvGraphicFramePr>
            <a:graphicFrameLocks noChangeAspect="1"/>
          </p:cNvGraphicFramePr>
          <p:nvPr>
            <p:extLst>
              <p:ext uri="{D42A27DB-BD31-4B8C-83A1-F6EECF244321}">
                <p14:modId xmlns:p14="http://schemas.microsoft.com/office/powerpoint/2010/main" val="3077421506"/>
              </p:ext>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3371"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9" name="Picture 8"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4" name="Slide Number Placeholder 3"/>
          <p:cNvSpPr>
            <a:spLocks noGrp="1"/>
          </p:cNvSpPr>
          <p:nvPr>
            <p:ph type="sldNum" sz="quarter" idx="12"/>
          </p:nvPr>
        </p:nvSpPr>
        <p:spPr/>
        <p:txBody>
          <a:bodyPr/>
          <a:lstStyle/>
          <a:p>
            <a:fld id="{6D22F896-40B5-4ADD-8801-0D06FADFA095}" type="slidenum">
              <a:rPr lang="en-US" smtClean="0"/>
              <a:t>26</a:t>
            </a:fld>
            <a:endParaRPr lang="en-US" dirty="0"/>
          </a:p>
        </p:txBody>
      </p:sp>
    </p:spTree>
    <p:extLst>
      <p:ext uri="{BB962C8B-B14F-4D97-AF65-F5344CB8AC3E}">
        <p14:creationId xmlns:p14="http://schemas.microsoft.com/office/powerpoint/2010/main" val="4569041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68216"/>
          </a:xfrm>
        </p:spPr>
        <p:txBody>
          <a:bodyPr anchor="t"/>
          <a:lstStyle/>
          <a:p>
            <a:r>
              <a:rPr lang="en-IN" b="1" dirty="0" smtClean="0"/>
              <a:t>Analytical procedures </a:t>
            </a:r>
            <a:endParaRPr lang="en-IN" b="1" dirty="0"/>
          </a:p>
        </p:txBody>
      </p:sp>
      <p:sp>
        <p:nvSpPr>
          <p:cNvPr id="3" name="Content Placeholder 2"/>
          <p:cNvSpPr>
            <a:spLocks noGrp="1"/>
          </p:cNvSpPr>
          <p:nvPr>
            <p:ph idx="1"/>
          </p:nvPr>
        </p:nvSpPr>
        <p:spPr>
          <a:xfrm>
            <a:off x="838200" y="2187574"/>
            <a:ext cx="10515600" cy="3672313"/>
          </a:xfrm>
        </p:spPr>
        <p:txBody>
          <a:bodyPr>
            <a:normAutofit/>
          </a:bodyPr>
          <a:lstStyle/>
          <a:p>
            <a:pPr marL="0" indent="0">
              <a:lnSpc>
                <a:spcPct val="150000"/>
              </a:lnSpc>
              <a:buNone/>
            </a:pPr>
            <a:r>
              <a:rPr lang="en-IN" sz="2100" dirty="0"/>
              <a:t>Analytical procedures consist of evaluations of financial information </a:t>
            </a:r>
            <a:r>
              <a:rPr lang="en-IN" sz="2100" dirty="0" smtClean="0"/>
              <a:t>through analysis </a:t>
            </a:r>
            <a:r>
              <a:rPr lang="en-IN" sz="2100" dirty="0"/>
              <a:t>of plausible relationships among both financial and non-financial data</a:t>
            </a:r>
            <a:r>
              <a:rPr lang="en-IN" sz="2100" dirty="0" smtClean="0"/>
              <a:t>. Analytical </a:t>
            </a:r>
            <a:r>
              <a:rPr lang="en-IN" sz="2100" dirty="0"/>
              <a:t>procedures also encompass such investigation as is necessary </a:t>
            </a:r>
            <a:r>
              <a:rPr lang="en-IN" sz="2100" dirty="0" smtClean="0"/>
              <a:t>of identified </a:t>
            </a:r>
            <a:r>
              <a:rPr lang="en-IN" sz="2100" dirty="0"/>
              <a:t>fluctuations or relationships that are inconsistent with other </a:t>
            </a:r>
            <a:r>
              <a:rPr lang="en-IN" sz="2100" dirty="0" smtClean="0"/>
              <a:t>relevant information </a:t>
            </a:r>
            <a:r>
              <a:rPr lang="en-IN" sz="2100" dirty="0"/>
              <a:t>or that differ from expected values by a significant amount.</a:t>
            </a:r>
          </a:p>
        </p:txBody>
      </p:sp>
      <p:sp>
        <p:nvSpPr>
          <p:cNvPr id="4" name="Date Placeholder 3"/>
          <p:cNvSpPr>
            <a:spLocks noGrp="1"/>
          </p:cNvSpPr>
          <p:nvPr>
            <p:ph type="dt" sz="half" idx="10"/>
          </p:nvPr>
        </p:nvSpPr>
        <p:spPr/>
        <p:txBody>
          <a:bodyPr/>
          <a:lstStyle/>
          <a:p>
            <a:fld id="{6927F8D8-713F-40F3-8089-986D24DFDECD}" type="datetime2">
              <a:rPr lang="en-US" smtClean="0"/>
              <a:t>Monday, February 05, 2018</a:t>
            </a:fld>
            <a:endParaRPr lang="en-US" dirty="0"/>
          </a:p>
        </p:txBody>
      </p:sp>
      <p:sp>
        <p:nvSpPr>
          <p:cNvPr id="5" name="Footer Placeholder 4"/>
          <p:cNvSpPr>
            <a:spLocks noGrp="1"/>
          </p:cNvSpPr>
          <p:nvPr>
            <p:ph type="ftr" sz="quarter" idx="11"/>
          </p:nvPr>
        </p:nvSpPr>
        <p:spPr/>
        <p:txBody>
          <a:bodyPr/>
          <a:lstStyle/>
          <a:p>
            <a:r>
              <a:rPr lang="en-US" smtClean="0"/>
              <a:t>Regional Training Institute, IA&amp;AD, Kolkata</a:t>
            </a:r>
            <a:endParaRPr lang="en-US" dirty="0"/>
          </a:p>
        </p:txBody>
      </p:sp>
      <p:sp>
        <p:nvSpPr>
          <p:cNvPr id="7" name="Date Placeholder 3"/>
          <p:cNvSpPr txBox="1">
            <a:spLocks/>
          </p:cNvSpPr>
          <p:nvPr/>
        </p:nvSpPr>
        <p:spPr>
          <a:xfrm>
            <a:off x="838200" y="6356350"/>
            <a:ext cx="27432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2AF4D25-B051-4172-A1EF-A0FBF7977FD1}" type="datetime2">
              <a:rPr lang="en-US" smtClean="0"/>
              <a:pPr/>
              <a:t>Monday, February 05, 2018</a:t>
            </a:fld>
            <a:endParaRPr lang="en-US" dirty="0"/>
          </a:p>
        </p:txBody>
      </p:sp>
      <p:sp>
        <p:nvSpPr>
          <p:cNvPr id="8" name="Footer Placeholder 4"/>
          <p:cNvSpPr txBox="1">
            <a:spLocks/>
          </p:cNvSpPr>
          <p:nvPr/>
        </p:nvSpPr>
        <p:spPr>
          <a:xfrm>
            <a:off x="4038600" y="6356350"/>
            <a:ext cx="4114800"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mtClean="0"/>
              <a:t>Regional Training Institute, IA&amp;AD, Kolkata</a:t>
            </a:r>
            <a:endParaRPr lang="en-US" dirty="0"/>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4392"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11" name="Slide Number Placeholder 10"/>
          <p:cNvSpPr>
            <a:spLocks noGrp="1"/>
          </p:cNvSpPr>
          <p:nvPr>
            <p:ph type="sldNum" sz="quarter" idx="12"/>
          </p:nvPr>
        </p:nvSpPr>
        <p:spPr/>
        <p:txBody>
          <a:bodyPr/>
          <a:lstStyle/>
          <a:p>
            <a:fld id="{6D22F896-40B5-4ADD-8801-0D06FADFA095}" type="slidenum">
              <a:rPr lang="en-US" smtClean="0"/>
              <a:t>27</a:t>
            </a:fld>
            <a:endParaRPr lang="en-US" dirty="0"/>
          </a:p>
        </p:txBody>
      </p:sp>
    </p:spTree>
    <p:extLst>
      <p:ext uri="{BB962C8B-B14F-4D97-AF65-F5344CB8AC3E}">
        <p14:creationId xmlns:p14="http://schemas.microsoft.com/office/powerpoint/2010/main" val="17362706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06852"/>
          </a:xfrm>
        </p:spPr>
        <p:txBody>
          <a:bodyPr anchor="t"/>
          <a:lstStyle/>
          <a:p>
            <a:r>
              <a:rPr lang="en-IN" b="1" dirty="0" smtClean="0"/>
              <a:t>Sampling</a:t>
            </a:r>
            <a:endParaRPr lang="en-IN" b="1" dirty="0"/>
          </a:p>
        </p:txBody>
      </p:sp>
      <p:sp>
        <p:nvSpPr>
          <p:cNvPr id="3" name="Content Placeholder 2"/>
          <p:cNvSpPr>
            <a:spLocks noGrp="1"/>
          </p:cNvSpPr>
          <p:nvPr>
            <p:ph idx="1"/>
          </p:nvPr>
        </p:nvSpPr>
        <p:spPr>
          <a:xfrm>
            <a:off x="838200" y="2005012"/>
            <a:ext cx="10515600" cy="3777602"/>
          </a:xfrm>
        </p:spPr>
        <p:txBody>
          <a:bodyPr/>
          <a:lstStyle/>
          <a:p>
            <a:pPr marL="0" indent="0">
              <a:lnSpc>
                <a:spcPct val="150000"/>
              </a:lnSpc>
              <a:buNone/>
            </a:pPr>
            <a:r>
              <a:rPr lang="en-IN" dirty="0"/>
              <a:t>The application of audit procedures </a:t>
            </a:r>
            <a:r>
              <a:rPr lang="en-IN" dirty="0" smtClean="0"/>
              <a:t>to less </a:t>
            </a:r>
            <a:r>
              <a:rPr lang="en-IN" dirty="0"/>
              <a:t>than 100% of items within a population of audit relevance </a:t>
            </a:r>
            <a:r>
              <a:rPr lang="en-IN" dirty="0" smtClean="0"/>
              <a:t>such that </a:t>
            </a:r>
            <a:r>
              <a:rPr lang="en-IN" dirty="0"/>
              <a:t>all sampling units have a chance of selection in order to </a:t>
            </a:r>
            <a:r>
              <a:rPr lang="en-IN" dirty="0" smtClean="0"/>
              <a:t>provide the </a:t>
            </a:r>
            <a:r>
              <a:rPr lang="en-IN" dirty="0"/>
              <a:t>auditor with a reasonable basis on which to draw </a:t>
            </a:r>
            <a:r>
              <a:rPr lang="en-IN" dirty="0" smtClean="0"/>
              <a:t>conclusions about </a:t>
            </a:r>
            <a:r>
              <a:rPr lang="en-IN" dirty="0"/>
              <a:t>the entire population.</a:t>
            </a:r>
          </a:p>
        </p:txBody>
      </p:sp>
      <p:sp>
        <p:nvSpPr>
          <p:cNvPr id="4" name="Date Placeholder 3"/>
          <p:cNvSpPr>
            <a:spLocks noGrp="1"/>
          </p:cNvSpPr>
          <p:nvPr>
            <p:ph type="dt" sz="half" idx="10"/>
          </p:nvPr>
        </p:nvSpPr>
        <p:spPr/>
        <p:txBody>
          <a:bodyPr/>
          <a:lstStyle/>
          <a:p>
            <a:fld id="{A0066B07-ADEB-4AD5-9966-70CB4F21AE0C}" type="datetime2">
              <a:rPr lang="en-US" smtClean="0"/>
              <a:t>Monday, February 05, 2018</a:t>
            </a:fld>
            <a:endParaRPr lang="en-US" dirty="0"/>
          </a:p>
        </p:txBody>
      </p:sp>
      <p:sp>
        <p:nvSpPr>
          <p:cNvPr id="5" name="Footer Placeholder 4"/>
          <p:cNvSpPr>
            <a:spLocks noGrp="1"/>
          </p:cNvSpPr>
          <p:nvPr>
            <p:ph type="ftr" sz="quarter" idx="11"/>
          </p:nvPr>
        </p:nvSpPr>
        <p:spPr/>
        <p:txBody>
          <a:bodyPr/>
          <a:lstStyle/>
          <a:p>
            <a:r>
              <a:rPr lang="en-US" smtClean="0"/>
              <a:t>Regional Training Institute, IA&amp;AD, Kolkata</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28</a:t>
            </a:fld>
            <a:endParaRPr lang="en-US" dirty="0"/>
          </a:p>
        </p:txBody>
      </p:sp>
    </p:spTree>
    <p:extLst>
      <p:ext uri="{BB962C8B-B14F-4D97-AF65-F5344CB8AC3E}">
        <p14:creationId xmlns:p14="http://schemas.microsoft.com/office/powerpoint/2010/main" val="38173122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149" y="386697"/>
            <a:ext cx="10364451" cy="1596177"/>
          </a:xfrm>
        </p:spPr>
        <p:txBody>
          <a:bodyPr/>
          <a:lstStyle/>
          <a:p>
            <a:r>
              <a:rPr lang="en-IN" b="1" dirty="0" smtClean="0"/>
              <a:t>AUDIT EVIDENCE</a:t>
            </a:r>
            <a:endParaRPr lang="en-IN" b="1" dirty="0"/>
          </a:p>
        </p:txBody>
      </p:sp>
      <p:sp>
        <p:nvSpPr>
          <p:cNvPr id="3" name="Content Placeholder 2"/>
          <p:cNvSpPr>
            <a:spLocks noGrp="1"/>
          </p:cNvSpPr>
          <p:nvPr>
            <p:ph idx="1"/>
          </p:nvPr>
        </p:nvSpPr>
        <p:spPr>
          <a:xfrm>
            <a:off x="837574" y="2187574"/>
            <a:ext cx="10515600" cy="3788223"/>
          </a:xfrm>
        </p:spPr>
        <p:txBody>
          <a:bodyPr>
            <a:normAutofit/>
          </a:bodyPr>
          <a:lstStyle/>
          <a:p>
            <a:pPr marL="0" indent="0">
              <a:lnSpc>
                <a:spcPct val="150000"/>
              </a:lnSpc>
              <a:buNone/>
            </a:pPr>
            <a:r>
              <a:rPr lang="en-IN" sz="2400" cap="none" dirty="0" smtClean="0"/>
              <a:t>Audit evidence is necessary to support the auditor’s opinion and report. It is cumulative in nature and is primarily obtained from audit procedures performed during the course of the audit. It may, however, also include information obtained from other sources such as previous audits.</a:t>
            </a:r>
            <a:endParaRPr lang="en-IN" sz="2400" cap="none" dirty="0"/>
          </a:p>
        </p:txBody>
      </p:sp>
      <p:sp>
        <p:nvSpPr>
          <p:cNvPr id="4" name="Date Placeholder 3"/>
          <p:cNvSpPr>
            <a:spLocks noGrp="1"/>
          </p:cNvSpPr>
          <p:nvPr>
            <p:ph type="dt" sz="half" idx="10"/>
          </p:nvPr>
        </p:nvSpPr>
        <p:spPr/>
        <p:txBody>
          <a:bodyPr/>
          <a:lstStyle/>
          <a:p>
            <a:fld id="{29E735B5-AD91-4D67-825D-5B284B6F10FE}" type="datetime2">
              <a:rPr lang="en-US" smtClean="0"/>
              <a:t>Monday, February 05, 2018</a:t>
            </a:fld>
            <a:endParaRPr lang="en-US" dirty="0"/>
          </a:p>
        </p:txBody>
      </p:sp>
      <p:sp>
        <p:nvSpPr>
          <p:cNvPr id="5" name="Footer Placeholder 4"/>
          <p:cNvSpPr>
            <a:spLocks noGrp="1"/>
          </p:cNvSpPr>
          <p:nvPr>
            <p:ph type="ftr" sz="quarter" idx="11"/>
          </p:nvPr>
        </p:nvSpPr>
        <p:spPr/>
        <p:txBody>
          <a:bodyPr/>
          <a:lstStyle/>
          <a:p>
            <a:r>
              <a:rPr lang="en-US" smtClean="0"/>
              <a:t>Regional Training Institute, IA&amp;AD, Kolkata</a:t>
            </a:r>
            <a:endParaRPr lang="en-US" dirty="0"/>
          </a:p>
        </p:txBody>
      </p:sp>
      <p:graphicFrame>
        <p:nvGraphicFramePr>
          <p:cNvPr id="7" name="Object 6"/>
          <p:cNvGraphicFramePr>
            <a:graphicFrameLocks noChangeAspect="1"/>
          </p:cNvGraphicFramePr>
          <p:nvPr>
            <p:extLst>
              <p:ext uri="{D42A27DB-BD31-4B8C-83A1-F6EECF244321}">
                <p14:modId xmlns:p14="http://schemas.microsoft.com/office/powerpoint/2010/main" val="4244277759"/>
              </p:ext>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9276"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9" name="Slide Number Placeholder 8"/>
          <p:cNvSpPr>
            <a:spLocks noGrp="1"/>
          </p:cNvSpPr>
          <p:nvPr>
            <p:ph type="sldNum" sz="quarter" idx="12"/>
          </p:nvPr>
        </p:nvSpPr>
        <p:spPr/>
        <p:txBody>
          <a:bodyPr/>
          <a:lstStyle/>
          <a:p>
            <a:fld id="{6D22F896-40B5-4ADD-8801-0D06FADFA095}" type="slidenum">
              <a:rPr lang="en-US" smtClean="0"/>
              <a:t>29</a:t>
            </a:fld>
            <a:endParaRPr lang="en-US" dirty="0"/>
          </a:p>
        </p:txBody>
      </p:sp>
    </p:spTree>
    <p:extLst>
      <p:ext uri="{BB962C8B-B14F-4D97-AF65-F5344CB8AC3E}">
        <p14:creationId xmlns:p14="http://schemas.microsoft.com/office/powerpoint/2010/main" val="28024719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50000"/>
              </a:lnSpc>
            </a:pPr>
            <a:r>
              <a:rPr lang="en-IN" sz="4400" dirty="0" smtClean="0">
                <a:solidFill>
                  <a:schemeClr val="tx1"/>
                </a:solidFill>
              </a:rPr>
              <a:t>Auditing Standards.</a:t>
            </a:r>
            <a:endParaRPr lang="en-IN" sz="4400" dirty="0">
              <a:solidFill>
                <a:schemeClr val="tx1"/>
              </a:solidFill>
            </a:endParaRPr>
          </a:p>
        </p:txBody>
      </p:sp>
      <p:sp>
        <p:nvSpPr>
          <p:cNvPr id="7" name="Text Placeholder 6"/>
          <p:cNvSpPr>
            <a:spLocks noGrp="1"/>
          </p:cNvSpPr>
          <p:nvPr>
            <p:ph type="body" idx="1"/>
          </p:nvPr>
        </p:nvSpPr>
        <p:spPr>
          <a:xfrm>
            <a:off x="3867912" y="31858"/>
            <a:ext cx="3474720" cy="496177"/>
          </a:xfrm>
        </p:spPr>
        <p:txBody>
          <a:bodyPr/>
          <a:lstStyle/>
          <a:p>
            <a:r>
              <a:rPr lang="en-IN" dirty="0" smtClean="0">
                <a:solidFill>
                  <a:schemeClr val="tx1"/>
                </a:solidFill>
              </a:rPr>
              <a:t>Issued by ICAI</a:t>
            </a:r>
            <a:endParaRPr lang="en-IN" dirty="0">
              <a:solidFill>
                <a:schemeClr val="tx1"/>
              </a:solidFill>
            </a:endParaRPr>
          </a:p>
        </p:txBody>
      </p:sp>
      <p:sp>
        <p:nvSpPr>
          <p:cNvPr id="8" name="Content Placeholder 7"/>
          <p:cNvSpPr>
            <a:spLocks noGrp="1"/>
          </p:cNvSpPr>
          <p:nvPr>
            <p:ph sz="half" idx="2"/>
          </p:nvPr>
        </p:nvSpPr>
        <p:spPr>
          <a:xfrm>
            <a:off x="3541689" y="1455313"/>
            <a:ext cx="4142229" cy="4636393"/>
          </a:xfrm>
        </p:spPr>
        <p:txBody>
          <a:bodyPr>
            <a:noAutofit/>
          </a:bodyPr>
          <a:lstStyle/>
          <a:p>
            <a:pPr>
              <a:lnSpc>
                <a:spcPct val="160000"/>
              </a:lnSpc>
            </a:pPr>
            <a:r>
              <a:rPr lang="en-IN" sz="1600" dirty="0" smtClean="0">
                <a:solidFill>
                  <a:schemeClr val="tx1"/>
                </a:solidFill>
              </a:rPr>
              <a:t>The Institute of Chartered Accountants of India.</a:t>
            </a:r>
          </a:p>
          <a:p>
            <a:pPr>
              <a:lnSpc>
                <a:spcPct val="160000"/>
              </a:lnSpc>
            </a:pPr>
            <a:r>
              <a:rPr lang="en-IN" sz="1600" dirty="0" smtClean="0">
                <a:solidFill>
                  <a:schemeClr val="tx1"/>
                </a:solidFill>
              </a:rPr>
              <a:t>Applicable to CAs.</a:t>
            </a:r>
          </a:p>
          <a:p>
            <a:pPr>
              <a:lnSpc>
                <a:spcPct val="160000"/>
              </a:lnSpc>
            </a:pPr>
            <a:r>
              <a:rPr lang="en-IN" sz="1600" dirty="0" smtClean="0">
                <a:solidFill>
                  <a:schemeClr val="tx1"/>
                </a:solidFill>
              </a:rPr>
              <a:t>Standards are available with only Financial Audit in mind, although other engagements of CA are addressed.</a:t>
            </a:r>
          </a:p>
          <a:p>
            <a:pPr>
              <a:lnSpc>
                <a:spcPct val="160000"/>
              </a:lnSpc>
            </a:pPr>
            <a:r>
              <a:rPr lang="en-IN" sz="1600" dirty="0" smtClean="0">
                <a:solidFill>
                  <a:schemeClr val="tx1"/>
                </a:solidFill>
              </a:rPr>
              <a:t>The standards are numbered as SA 200, SA 210 etc.</a:t>
            </a:r>
          </a:p>
          <a:p>
            <a:pPr>
              <a:lnSpc>
                <a:spcPct val="160000"/>
              </a:lnSpc>
            </a:pPr>
            <a:r>
              <a:rPr lang="en-IN" sz="1600" b="1" dirty="0" smtClean="0">
                <a:solidFill>
                  <a:schemeClr val="tx1"/>
                </a:solidFill>
              </a:rPr>
              <a:t>Similarity</a:t>
            </a:r>
            <a:r>
              <a:rPr lang="en-IN" sz="1600" dirty="0" smtClean="0">
                <a:solidFill>
                  <a:schemeClr val="tx1"/>
                </a:solidFill>
              </a:rPr>
              <a:t>: Almost copy of International Auditing Standards.</a:t>
            </a:r>
          </a:p>
          <a:p>
            <a:pPr>
              <a:lnSpc>
                <a:spcPct val="160000"/>
              </a:lnSpc>
            </a:pPr>
            <a:r>
              <a:rPr lang="en-IN" sz="1600" dirty="0" smtClean="0">
                <a:solidFill>
                  <a:schemeClr val="tx1"/>
                </a:solidFill>
              </a:rPr>
              <a:t>Remove ‘SA’ and you have the corresponding number of the International auditing standard.</a:t>
            </a:r>
          </a:p>
          <a:p>
            <a:pPr>
              <a:lnSpc>
                <a:spcPct val="160000"/>
              </a:lnSpc>
            </a:pPr>
            <a:endParaRPr lang="en-IN" sz="1600" dirty="0">
              <a:solidFill>
                <a:schemeClr val="tx1"/>
              </a:solidFill>
            </a:endParaRPr>
          </a:p>
        </p:txBody>
      </p:sp>
      <p:sp>
        <p:nvSpPr>
          <p:cNvPr id="9" name="Text Placeholder 8"/>
          <p:cNvSpPr>
            <a:spLocks noGrp="1"/>
          </p:cNvSpPr>
          <p:nvPr>
            <p:ph type="body" sz="quarter" idx="3"/>
          </p:nvPr>
        </p:nvSpPr>
        <p:spPr>
          <a:xfrm>
            <a:off x="7818463" y="31859"/>
            <a:ext cx="3474720" cy="496176"/>
          </a:xfrm>
        </p:spPr>
        <p:txBody>
          <a:bodyPr/>
          <a:lstStyle/>
          <a:p>
            <a:r>
              <a:rPr lang="en-IN" dirty="0" smtClean="0">
                <a:solidFill>
                  <a:schemeClr val="tx1"/>
                </a:solidFill>
              </a:rPr>
              <a:t>Guidelines issued by ISSAI</a:t>
            </a:r>
            <a:endParaRPr lang="en-IN" dirty="0">
              <a:solidFill>
                <a:schemeClr val="tx1"/>
              </a:solidFill>
            </a:endParaRPr>
          </a:p>
        </p:txBody>
      </p:sp>
      <p:sp>
        <p:nvSpPr>
          <p:cNvPr id="10" name="Content Placeholder 9"/>
          <p:cNvSpPr>
            <a:spLocks noGrp="1"/>
          </p:cNvSpPr>
          <p:nvPr>
            <p:ph sz="quarter" idx="4"/>
          </p:nvPr>
        </p:nvSpPr>
        <p:spPr>
          <a:xfrm>
            <a:off x="7683918" y="1930936"/>
            <a:ext cx="4113130" cy="4023360"/>
          </a:xfrm>
        </p:spPr>
        <p:txBody>
          <a:bodyPr>
            <a:noAutofit/>
          </a:bodyPr>
          <a:lstStyle/>
          <a:p>
            <a:pPr>
              <a:lnSpc>
                <a:spcPct val="170000"/>
              </a:lnSpc>
            </a:pPr>
            <a:r>
              <a:rPr lang="en-IN" sz="1400" dirty="0">
                <a:solidFill>
                  <a:schemeClr val="tx1"/>
                </a:solidFill>
              </a:rPr>
              <a:t>International Standards of Supreme Audit </a:t>
            </a:r>
            <a:r>
              <a:rPr lang="en-IN" sz="1400" dirty="0" smtClean="0">
                <a:solidFill>
                  <a:schemeClr val="tx1"/>
                </a:solidFill>
              </a:rPr>
              <a:t>Institutions</a:t>
            </a:r>
          </a:p>
          <a:p>
            <a:pPr>
              <a:lnSpc>
                <a:spcPct val="170000"/>
              </a:lnSpc>
            </a:pPr>
            <a:r>
              <a:rPr lang="en-IN" sz="1400" dirty="0" smtClean="0">
                <a:solidFill>
                  <a:schemeClr val="tx1"/>
                </a:solidFill>
              </a:rPr>
              <a:t>Applicable to us.</a:t>
            </a:r>
          </a:p>
          <a:p>
            <a:pPr>
              <a:lnSpc>
                <a:spcPct val="170000"/>
              </a:lnSpc>
            </a:pPr>
            <a:r>
              <a:rPr lang="en-IN" sz="1400" dirty="0" smtClean="0">
                <a:solidFill>
                  <a:schemeClr val="tx1"/>
                </a:solidFill>
              </a:rPr>
              <a:t>Standards are layered and available for Financial Audits as well as  Compliance and Performance Audit.</a:t>
            </a:r>
          </a:p>
          <a:p>
            <a:pPr>
              <a:lnSpc>
                <a:spcPct val="170000"/>
              </a:lnSpc>
            </a:pPr>
            <a:r>
              <a:rPr lang="en-IN" sz="1400" dirty="0" smtClean="0">
                <a:solidFill>
                  <a:schemeClr val="tx1"/>
                </a:solidFill>
              </a:rPr>
              <a:t>The  guidelines are numbered as ISSAI 1200, ISSAI 1210 etc.</a:t>
            </a:r>
          </a:p>
          <a:p>
            <a:pPr>
              <a:lnSpc>
                <a:spcPct val="170000"/>
              </a:lnSpc>
            </a:pPr>
            <a:r>
              <a:rPr lang="en-IN" sz="1400" b="1" dirty="0" smtClean="0">
                <a:solidFill>
                  <a:schemeClr val="tx1"/>
                </a:solidFill>
              </a:rPr>
              <a:t>Similarity</a:t>
            </a:r>
            <a:r>
              <a:rPr lang="en-IN" sz="1400" dirty="0" smtClean="0">
                <a:solidFill>
                  <a:schemeClr val="tx1"/>
                </a:solidFill>
              </a:rPr>
              <a:t>: International Auditing Standards are the operative part of ISSAI standards.</a:t>
            </a:r>
          </a:p>
          <a:p>
            <a:pPr>
              <a:lnSpc>
                <a:spcPct val="170000"/>
              </a:lnSpc>
            </a:pPr>
            <a:r>
              <a:rPr lang="en-IN" sz="1400" dirty="0">
                <a:solidFill>
                  <a:schemeClr val="tx1"/>
                </a:solidFill>
              </a:rPr>
              <a:t>Remove </a:t>
            </a:r>
            <a:r>
              <a:rPr lang="en-IN" sz="1400" dirty="0" smtClean="0">
                <a:solidFill>
                  <a:schemeClr val="tx1"/>
                </a:solidFill>
              </a:rPr>
              <a:t>‘ISSAI’ </a:t>
            </a:r>
            <a:r>
              <a:rPr lang="en-IN" sz="1400" dirty="0">
                <a:solidFill>
                  <a:schemeClr val="tx1"/>
                </a:solidFill>
              </a:rPr>
              <a:t>and </a:t>
            </a:r>
            <a:r>
              <a:rPr lang="en-IN" sz="1400" dirty="0" smtClean="0">
                <a:solidFill>
                  <a:schemeClr val="tx1"/>
                </a:solidFill>
              </a:rPr>
              <a:t>the digit in thousand’s place to get the </a:t>
            </a:r>
            <a:r>
              <a:rPr lang="en-IN" sz="1400" dirty="0">
                <a:solidFill>
                  <a:schemeClr val="tx1"/>
                </a:solidFill>
              </a:rPr>
              <a:t>corresponding number of the International auditing standard.</a:t>
            </a:r>
          </a:p>
          <a:p>
            <a:pPr>
              <a:lnSpc>
                <a:spcPct val="170000"/>
              </a:lnSpc>
            </a:pPr>
            <a:endParaRPr lang="en-IN" sz="1400" dirty="0">
              <a:solidFill>
                <a:schemeClr val="tx1"/>
              </a:solidFill>
            </a:endParaRPr>
          </a:p>
          <a:p>
            <a:pPr>
              <a:lnSpc>
                <a:spcPct val="170000"/>
              </a:lnSpc>
            </a:pPr>
            <a:endParaRPr lang="en-IN" sz="1400" dirty="0">
              <a:solidFill>
                <a:schemeClr val="tx1"/>
              </a:solidFill>
            </a:endParaRPr>
          </a:p>
        </p:txBody>
      </p:sp>
      <p:sp>
        <p:nvSpPr>
          <p:cNvPr id="4" name="Date Placeholder 3"/>
          <p:cNvSpPr>
            <a:spLocks noGrp="1"/>
          </p:cNvSpPr>
          <p:nvPr>
            <p:ph type="dt" sz="half" idx="10"/>
          </p:nvPr>
        </p:nvSpPr>
        <p:spPr/>
        <p:txBody>
          <a:bodyPr/>
          <a:lstStyle/>
          <a:p>
            <a:fld id="{A93D9E36-EBD7-4F29-A45A-6518E8008899}"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a:xfrm>
            <a:off x="3864143" y="6344744"/>
            <a:ext cx="5911517" cy="365125"/>
          </a:xfrm>
        </p:spPr>
        <p:txBody>
          <a:bodyPr/>
          <a:lstStyle/>
          <a:p>
            <a:pPr algn="r"/>
            <a:r>
              <a:rPr lang="en-US" dirty="0"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11" name="Slide Number Placeholder 10"/>
          <p:cNvSpPr>
            <a:spLocks noGrp="1"/>
          </p:cNvSpPr>
          <p:nvPr>
            <p:ph type="sldNum" sz="quarter" idx="12"/>
          </p:nvPr>
        </p:nvSpPr>
        <p:spPr/>
        <p:txBody>
          <a:bodyPr/>
          <a:lstStyle/>
          <a:p>
            <a:fld id="{6D22F896-40B5-4ADD-8801-0D06FADFA095}" type="slidenum">
              <a:rPr lang="en-US" smtClean="0">
                <a:solidFill>
                  <a:srgbClr val="00C6BB"/>
                </a:solidFill>
              </a:rPr>
              <a:pPr/>
              <a:t>3</a:t>
            </a:fld>
            <a:endParaRPr lang="en-US" dirty="0">
              <a:solidFill>
                <a:srgbClr val="00C6BB"/>
              </a:solidFill>
            </a:endParaRPr>
          </a:p>
        </p:txBody>
      </p:sp>
      <p:graphicFrame>
        <p:nvGraphicFramePr>
          <p:cNvPr id="12" name="Object 11"/>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08901" name="Bitmap Image" r:id="rId4" imgW="743054" imgH="847843" progId="Paint.Picture">
                  <p:embed/>
                </p:oleObj>
              </mc:Choice>
              <mc:Fallback>
                <p:oleObj name="Bitmap Image" r:id="rId4" imgW="743054" imgH="847843"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3" name="Picture 12" descr="RTI LOGO RAC copy"/>
          <p:cNvPicPr/>
          <p:nvPr/>
        </p:nvPicPr>
        <p:blipFill>
          <a:blip r:embed="rId6">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4681249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9"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4" y="409467"/>
            <a:ext cx="10364451" cy="695128"/>
          </a:xfrm>
        </p:spPr>
        <p:txBody>
          <a:bodyPr anchor="t"/>
          <a:lstStyle/>
          <a:p>
            <a:r>
              <a:rPr lang="en-IN" b="1" dirty="0" smtClean="0"/>
              <a:t>AUDIT EVIDENCE: Relevance</a:t>
            </a:r>
            <a:endParaRPr lang="en-IN" b="1" dirty="0"/>
          </a:p>
        </p:txBody>
      </p:sp>
      <p:sp>
        <p:nvSpPr>
          <p:cNvPr id="3" name="Content Placeholder 2"/>
          <p:cNvSpPr>
            <a:spLocks noGrp="1"/>
          </p:cNvSpPr>
          <p:nvPr>
            <p:ph idx="1"/>
          </p:nvPr>
        </p:nvSpPr>
        <p:spPr>
          <a:xfrm>
            <a:off x="762625" y="1440388"/>
            <a:ext cx="10515600" cy="4351338"/>
          </a:xfrm>
        </p:spPr>
        <p:txBody>
          <a:bodyPr>
            <a:noAutofit/>
          </a:bodyPr>
          <a:lstStyle/>
          <a:p>
            <a:pPr marL="0" indent="0">
              <a:lnSpc>
                <a:spcPct val="150000"/>
              </a:lnSpc>
              <a:buNone/>
            </a:pPr>
            <a:r>
              <a:rPr lang="en-IN" sz="2100" dirty="0"/>
              <a:t>Relevance deals with the logical connection with, or bearing upon, the purpose </a:t>
            </a:r>
            <a:r>
              <a:rPr lang="en-IN" sz="2100" dirty="0" smtClean="0"/>
              <a:t>of  the </a:t>
            </a:r>
            <a:r>
              <a:rPr lang="en-IN" sz="2100" dirty="0"/>
              <a:t>audit procedure and, where appropriate, the assertion under consideration. </a:t>
            </a:r>
            <a:r>
              <a:rPr lang="en-IN" sz="2100" dirty="0" smtClean="0"/>
              <a:t>The relevance </a:t>
            </a:r>
            <a:r>
              <a:rPr lang="en-IN" sz="2100" dirty="0"/>
              <a:t>of information to be used as audit evidence may be affected by </a:t>
            </a:r>
            <a:r>
              <a:rPr lang="en-IN" sz="2100" dirty="0" smtClean="0"/>
              <a:t>the direction </a:t>
            </a:r>
            <a:r>
              <a:rPr lang="en-IN" sz="2100" dirty="0"/>
              <a:t>of testing. For example, if the purpose of an audit procedure is to test </a:t>
            </a:r>
            <a:r>
              <a:rPr lang="en-IN" sz="2100" dirty="0" smtClean="0"/>
              <a:t>for overstatement </a:t>
            </a:r>
            <a:r>
              <a:rPr lang="en-IN" sz="2100" dirty="0"/>
              <a:t>in the existence or valuation of accounts payable, testing </a:t>
            </a:r>
            <a:r>
              <a:rPr lang="en-IN" sz="2100" dirty="0" smtClean="0"/>
              <a:t>the recorded </a:t>
            </a:r>
            <a:r>
              <a:rPr lang="en-IN" sz="2100" dirty="0"/>
              <a:t>accounts payable may be a relevant audit procedure. On the other hand</a:t>
            </a:r>
            <a:r>
              <a:rPr lang="en-IN" sz="2100" dirty="0" smtClean="0"/>
              <a:t>, when </a:t>
            </a:r>
            <a:r>
              <a:rPr lang="en-IN" sz="2100" dirty="0"/>
              <a:t>testing for understatement in the existence or valuation of accounts payable</a:t>
            </a:r>
            <a:r>
              <a:rPr lang="en-IN" sz="2100" dirty="0" smtClean="0"/>
              <a:t>, testing </a:t>
            </a:r>
            <a:r>
              <a:rPr lang="en-IN" sz="2100" dirty="0"/>
              <a:t>the recorded accounts payable would not be relevant, but testing </a:t>
            </a:r>
            <a:r>
              <a:rPr lang="en-IN" sz="2100" dirty="0" smtClean="0"/>
              <a:t>such information </a:t>
            </a:r>
            <a:r>
              <a:rPr lang="en-IN" sz="2100" dirty="0"/>
              <a:t>as subsequent disbursements, unpaid invoices, suppliers’ statements</a:t>
            </a:r>
            <a:r>
              <a:rPr lang="en-IN" sz="2100" dirty="0" smtClean="0"/>
              <a:t>, and </a:t>
            </a:r>
            <a:r>
              <a:rPr lang="en-IN" sz="2100" dirty="0"/>
              <a:t>unmatched receiving reports may be relevant</a:t>
            </a:r>
            <a:r>
              <a:rPr lang="en-IN" sz="2100" dirty="0" smtClean="0"/>
              <a:t>.</a:t>
            </a:r>
            <a:endParaRPr lang="en-IN" sz="2100" cap="none" dirty="0"/>
          </a:p>
        </p:txBody>
      </p:sp>
      <p:sp>
        <p:nvSpPr>
          <p:cNvPr id="4" name="Date Placeholder 3"/>
          <p:cNvSpPr>
            <a:spLocks noGrp="1"/>
          </p:cNvSpPr>
          <p:nvPr>
            <p:ph type="dt" sz="half" idx="10"/>
          </p:nvPr>
        </p:nvSpPr>
        <p:spPr/>
        <p:txBody>
          <a:bodyPr/>
          <a:lstStyle/>
          <a:p>
            <a:fld id="{FB782500-4533-49B6-848A-434BC9DDBA94}" type="datetime2">
              <a:rPr lang="en-US" smtClean="0"/>
              <a:t>Monday, February 05, 2018</a:t>
            </a:fld>
            <a:endParaRPr lang="en-US" dirty="0"/>
          </a:p>
        </p:txBody>
      </p:sp>
      <p:sp>
        <p:nvSpPr>
          <p:cNvPr id="5" name="Footer Placeholder 4"/>
          <p:cNvSpPr>
            <a:spLocks noGrp="1"/>
          </p:cNvSpPr>
          <p:nvPr>
            <p:ph type="ftr" sz="quarter" idx="11"/>
          </p:nvPr>
        </p:nvSpPr>
        <p:spPr/>
        <p:txBody>
          <a:bodyPr/>
          <a:lstStyle/>
          <a:p>
            <a:r>
              <a:rPr lang="en-US" dirty="0" smtClean="0"/>
              <a:t>Regional Training Institute, IA&amp;AD, Kolkata</a:t>
            </a:r>
            <a:endParaRPr lang="en-US" dirty="0"/>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5415" name="Bitmap Image" r:id="rId4" imgW="743054" imgH="847843" progId="Paint.Picture">
                  <p:embed/>
                </p:oleObj>
              </mc:Choice>
              <mc:Fallback>
                <p:oleObj name="Bitmap Image" r:id="rId4" imgW="743054" imgH="847843"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6">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9" name="Slide Number Placeholder 8"/>
          <p:cNvSpPr>
            <a:spLocks noGrp="1"/>
          </p:cNvSpPr>
          <p:nvPr>
            <p:ph type="sldNum" sz="quarter" idx="12"/>
          </p:nvPr>
        </p:nvSpPr>
        <p:spPr/>
        <p:txBody>
          <a:bodyPr/>
          <a:lstStyle/>
          <a:p>
            <a:fld id="{6D22F896-40B5-4ADD-8801-0D06FADFA095}" type="slidenum">
              <a:rPr lang="en-US" smtClean="0"/>
              <a:t>30</a:t>
            </a:fld>
            <a:endParaRPr lang="en-US" dirty="0"/>
          </a:p>
        </p:txBody>
      </p:sp>
    </p:spTree>
    <p:extLst>
      <p:ext uri="{BB962C8B-B14F-4D97-AF65-F5344CB8AC3E}">
        <p14:creationId xmlns:p14="http://schemas.microsoft.com/office/powerpoint/2010/main" val="33520575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4" y="409467"/>
            <a:ext cx="10364451" cy="695128"/>
          </a:xfrm>
        </p:spPr>
        <p:txBody>
          <a:bodyPr anchor="t"/>
          <a:lstStyle/>
          <a:p>
            <a:r>
              <a:rPr lang="en-IN" b="1" dirty="0" smtClean="0"/>
              <a:t>AUDIT EVIDENCE: Relevance</a:t>
            </a:r>
            <a:endParaRPr lang="en-IN" b="1" dirty="0"/>
          </a:p>
        </p:txBody>
      </p:sp>
      <p:sp>
        <p:nvSpPr>
          <p:cNvPr id="3" name="Content Placeholder 2"/>
          <p:cNvSpPr>
            <a:spLocks noGrp="1"/>
          </p:cNvSpPr>
          <p:nvPr>
            <p:ph idx="1"/>
          </p:nvPr>
        </p:nvSpPr>
        <p:spPr>
          <a:xfrm>
            <a:off x="838200" y="1619563"/>
            <a:ext cx="10515600" cy="4351338"/>
          </a:xfrm>
        </p:spPr>
        <p:txBody>
          <a:bodyPr>
            <a:noAutofit/>
          </a:bodyPr>
          <a:lstStyle/>
          <a:p>
            <a:pPr marL="0" indent="0">
              <a:lnSpc>
                <a:spcPct val="150000"/>
              </a:lnSpc>
              <a:buNone/>
            </a:pPr>
            <a:r>
              <a:rPr lang="en-IN" sz="2100" dirty="0" smtClean="0"/>
              <a:t>A </a:t>
            </a:r>
            <a:r>
              <a:rPr lang="en-IN" sz="2100" dirty="0"/>
              <a:t>given set of audit procedures may provide audit evidence that is relevant </a:t>
            </a:r>
            <a:r>
              <a:rPr lang="en-IN" sz="2100" dirty="0" smtClean="0"/>
              <a:t>to certain </a:t>
            </a:r>
            <a:r>
              <a:rPr lang="en-IN" sz="2100" dirty="0"/>
              <a:t>assertions, but not others. For example, inspection of documents </a:t>
            </a:r>
            <a:r>
              <a:rPr lang="en-IN" sz="2100" dirty="0" smtClean="0"/>
              <a:t>related to </a:t>
            </a:r>
            <a:r>
              <a:rPr lang="en-IN" sz="2100" dirty="0"/>
              <a:t>the collection of receivables after the period end may provide audit </a:t>
            </a:r>
            <a:r>
              <a:rPr lang="en-IN" sz="2100" dirty="0" smtClean="0"/>
              <a:t>evidence regarding </a:t>
            </a:r>
            <a:r>
              <a:rPr lang="en-IN" sz="2100" dirty="0"/>
              <a:t>existence and valuation, but not necessarily </a:t>
            </a:r>
            <a:r>
              <a:rPr lang="en-IN" sz="2100" dirty="0" smtClean="0"/>
              <a:t>cut off</a:t>
            </a:r>
            <a:r>
              <a:rPr lang="en-IN" sz="2100" dirty="0"/>
              <a:t>. Similarly</a:t>
            </a:r>
            <a:r>
              <a:rPr lang="en-IN" sz="2100" dirty="0" smtClean="0"/>
              <a:t>, obtaining </a:t>
            </a:r>
            <a:r>
              <a:rPr lang="en-IN" sz="2100" dirty="0"/>
              <a:t>audit evidence regarding a particular assertion, for example, </a:t>
            </a:r>
            <a:r>
              <a:rPr lang="en-IN" sz="2100" dirty="0" smtClean="0"/>
              <a:t>the existence </a:t>
            </a:r>
            <a:r>
              <a:rPr lang="en-IN" sz="2100" dirty="0"/>
              <a:t>of inventory, is not a substitute for obtaining audit evidence </a:t>
            </a:r>
            <a:r>
              <a:rPr lang="en-IN" sz="2100" dirty="0" smtClean="0"/>
              <a:t>regarding another </a:t>
            </a:r>
            <a:r>
              <a:rPr lang="en-IN" sz="2100" dirty="0"/>
              <a:t>assertion, for example, the valuation of that inventory. On </a:t>
            </a:r>
            <a:r>
              <a:rPr lang="en-IN" sz="2100" dirty="0" smtClean="0"/>
              <a:t>the other hand</a:t>
            </a:r>
            <a:r>
              <a:rPr lang="en-IN" sz="2100" dirty="0"/>
              <a:t>, audit evidence from different sources or of a different nature may </a:t>
            </a:r>
            <a:r>
              <a:rPr lang="en-IN" sz="2100" dirty="0" smtClean="0"/>
              <a:t>often be </a:t>
            </a:r>
            <a:r>
              <a:rPr lang="en-IN" sz="2100" dirty="0"/>
              <a:t>relevant to the same assertion.</a:t>
            </a:r>
            <a:endParaRPr lang="en-IN" sz="2100" cap="none" dirty="0"/>
          </a:p>
        </p:txBody>
      </p:sp>
      <p:sp>
        <p:nvSpPr>
          <p:cNvPr id="4" name="Date Placeholder 3"/>
          <p:cNvSpPr>
            <a:spLocks noGrp="1"/>
          </p:cNvSpPr>
          <p:nvPr>
            <p:ph type="dt" sz="half" idx="10"/>
          </p:nvPr>
        </p:nvSpPr>
        <p:spPr/>
        <p:txBody>
          <a:bodyPr/>
          <a:lstStyle/>
          <a:p>
            <a:fld id="{1F4D60F3-DB09-49F0-BB74-5A8D68D54064}" type="datetime2">
              <a:rPr lang="en-US" smtClean="0"/>
              <a:t>Monday, February 05, 2018</a:t>
            </a:fld>
            <a:endParaRPr lang="en-US" dirty="0"/>
          </a:p>
        </p:txBody>
      </p:sp>
      <p:sp>
        <p:nvSpPr>
          <p:cNvPr id="5" name="Footer Placeholder 4"/>
          <p:cNvSpPr>
            <a:spLocks noGrp="1"/>
          </p:cNvSpPr>
          <p:nvPr>
            <p:ph type="ftr" sz="quarter" idx="11"/>
          </p:nvPr>
        </p:nvSpPr>
        <p:spPr/>
        <p:txBody>
          <a:bodyPr/>
          <a:lstStyle/>
          <a:p>
            <a:r>
              <a:rPr lang="en-US" dirty="0" smtClean="0"/>
              <a:t>Regional Training Institute, IA&amp;AD, Kolkata</a:t>
            </a:r>
            <a:endParaRPr lang="en-US" dirty="0"/>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6439"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9" name="Slide Number Placeholder 8"/>
          <p:cNvSpPr>
            <a:spLocks noGrp="1"/>
          </p:cNvSpPr>
          <p:nvPr>
            <p:ph type="sldNum" sz="quarter" idx="12"/>
          </p:nvPr>
        </p:nvSpPr>
        <p:spPr/>
        <p:txBody>
          <a:bodyPr/>
          <a:lstStyle/>
          <a:p>
            <a:fld id="{6D22F896-40B5-4ADD-8801-0D06FADFA095}" type="slidenum">
              <a:rPr lang="en-US" smtClean="0"/>
              <a:t>31</a:t>
            </a:fld>
            <a:endParaRPr lang="en-US" dirty="0"/>
          </a:p>
        </p:txBody>
      </p:sp>
    </p:spTree>
    <p:extLst>
      <p:ext uri="{BB962C8B-B14F-4D97-AF65-F5344CB8AC3E}">
        <p14:creationId xmlns:p14="http://schemas.microsoft.com/office/powerpoint/2010/main" val="11360072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4" y="409467"/>
            <a:ext cx="10364451" cy="695128"/>
          </a:xfrm>
        </p:spPr>
        <p:txBody>
          <a:bodyPr anchor="t"/>
          <a:lstStyle/>
          <a:p>
            <a:r>
              <a:rPr lang="en-IN" b="1" dirty="0" smtClean="0"/>
              <a:t>AUDIT EVIDENCE: Reliability</a:t>
            </a:r>
            <a:endParaRPr lang="en-IN" b="1" dirty="0"/>
          </a:p>
        </p:txBody>
      </p:sp>
      <p:sp>
        <p:nvSpPr>
          <p:cNvPr id="3" name="Content Placeholder 2"/>
          <p:cNvSpPr>
            <a:spLocks noGrp="1"/>
          </p:cNvSpPr>
          <p:nvPr>
            <p:ph idx="1"/>
          </p:nvPr>
        </p:nvSpPr>
        <p:spPr>
          <a:xfrm>
            <a:off x="913774" y="1633571"/>
            <a:ext cx="10515600" cy="4351338"/>
          </a:xfrm>
        </p:spPr>
        <p:txBody>
          <a:bodyPr>
            <a:noAutofit/>
          </a:bodyPr>
          <a:lstStyle/>
          <a:p>
            <a:pPr marL="0" indent="0">
              <a:lnSpc>
                <a:spcPct val="150000"/>
              </a:lnSpc>
              <a:buNone/>
            </a:pPr>
            <a:r>
              <a:rPr lang="en-IN" sz="2100" dirty="0"/>
              <a:t>The reliability of information to be used as audit evidence, and therefore of </a:t>
            </a:r>
            <a:r>
              <a:rPr lang="en-IN" sz="2100" dirty="0" smtClean="0"/>
              <a:t>the audit </a:t>
            </a:r>
            <a:r>
              <a:rPr lang="en-IN" sz="2100" dirty="0"/>
              <a:t>evidence itself, is influenced by its source and its nature, and </a:t>
            </a:r>
            <a:r>
              <a:rPr lang="en-IN" sz="2100" dirty="0" smtClean="0"/>
              <a:t>the circumstances </a:t>
            </a:r>
            <a:r>
              <a:rPr lang="en-IN" sz="2100" dirty="0"/>
              <a:t>under which it is obtained, including the controls over its </a:t>
            </a:r>
            <a:r>
              <a:rPr lang="en-IN" sz="2100" dirty="0" smtClean="0"/>
              <a:t>preparation and </a:t>
            </a:r>
            <a:r>
              <a:rPr lang="en-IN" sz="2100" dirty="0"/>
              <a:t>maintenance where relevant</a:t>
            </a:r>
            <a:r>
              <a:rPr lang="en-IN" sz="2100" dirty="0" smtClean="0"/>
              <a:t>.</a:t>
            </a:r>
          </a:p>
          <a:p>
            <a:pPr marL="0" indent="0">
              <a:lnSpc>
                <a:spcPct val="150000"/>
              </a:lnSpc>
              <a:buNone/>
            </a:pPr>
            <a:r>
              <a:rPr lang="en-IN" sz="2100" dirty="0" smtClean="0"/>
              <a:t> </a:t>
            </a:r>
            <a:r>
              <a:rPr lang="en-IN" sz="2100" dirty="0"/>
              <a:t>Therefore, generalizations about the reliability </a:t>
            </a:r>
            <a:r>
              <a:rPr lang="en-IN" sz="2100" dirty="0" smtClean="0"/>
              <a:t>of various </a:t>
            </a:r>
            <a:r>
              <a:rPr lang="en-IN" sz="2100" dirty="0"/>
              <a:t>kinds of audit evidence are subject to important exceptions. Even </a:t>
            </a:r>
            <a:r>
              <a:rPr lang="en-IN" sz="2100" dirty="0" smtClean="0"/>
              <a:t>when information </a:t>
            </a:r>
            <a:r>
              <a:rPr lang="en-IN" sz="2100" dirty="0"/>
              <a:t>to be used as audit evidence is obtained from sources external to </a:t>
            </a:r>
            <a:r>
              <a:rPr lang="en-IN" sz="2100" dirty="0" smtClean="0"/>
              <a:t>the entity</a:t>
            </a:r>
            <a:r>
              <a:rPr lang="en-IN" sz="2100" dirty="0"/>
              <a:t>, circumstances may exist that could affect its reliability. For example</a:t>
            </a:r>
            <a:r>
              <a:rPr lang="en-IN" sz="2100" dirty="0" smtClean="0"/>
              <a:t>, information </a:t>
            </a:r>
            <a:r>
              <a:rPr lang="en-IN" sz="2100" dirty="0"/>
              <a:t>obtained from an independent external source may not be reliable if </a:t>
            </a:r>
            <a:r>
              <a:rPr lang="en-IN" sz="2100" dirty="0" smtClean="0"/>
              <a:t>the source </a:t>
            </a:r>
            <a:r>
              <a:rPr lang="en-IN" sz="2100" dirty="0"/>
              <a:t>is not knowledgeable, or a management’s expert may lack objectivity.</a:t>
            </a:r>
            <a:endParaRPr lang="en-IN" sz="2100" cap="none" dirty="0"/>
          </a:p>
        </p:txBody>
      </p:sp>
      <p:sp>
        <p:nvSpPr>
          <p:cNvPr id="4" name="Date Placeholder 3"/>
          <p:cNvSpPr>
            <a:spLocks noGrp="1"/>
          </p:cNvSpPr>
          <p:nvPr>
            <p:ph type="dt" sz="half" idx="10"/>
          </p:nvPr>
        </p:nvSpPr>
        <p:spPr/>
        <p:txBody>
          <a:bodyPr/>
          <a:lstStyle/>
          <a:p>
            <a:fld id="{B24055C1-E4AC-4754-9A65-203675114AA8}" type="datetime2">
              <a:rPr lang="en-US" smtClean="0"/>
              <a:t>Monday, February 05, 2018</a:t>
            </a:fld>
            <a:endParaRPr lang="en-US" dirty="0"/>
          </a:p>
        </p:txBody>
      </p:sp>
      <p:sp>
        <p:nvSpPr>
          <p:cNvPr id="5" name="Footer Placeholder 4"/>
          <p:cNvSpPr>
            <a:spLocks noGrp="1"/>
          </p:cNvSpPr>
          <p:nvPr>
            <p:ph type="ftr" sz="quarter" idx="11"/>
          </p:nvPr>
        </p:nvSpPr>
        <p:spPr/>
        <p:txBody>
          <a:bodyPr/>
          <a:lstStyle/>
          <a:p>
            <a:r>
              <a:rPr lang="en-US" dirty="0" smtClean="0"/>
              <a:t>Regional Training Institute, IA&amp;AD, Kolkata</a:t>
            </a:r>
            <a:endParaRPr lang="en-US" dirty="0"/>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7463"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9" name="Slide Number Placeholder 8"/>
          <p:cNvSpPr>
            <a:spLocks noGrp="1"/>
          </p:cNvSpPr>
          <p:nvPr>
            <p:ph type="sldNum" sz="quarter" idx="12"/>
          </p:nvPr>
        </p:nvSpPr>
        <p:spPr/>
        <p:txBody>
          <a:bodyPr/>
          <a:lstStyle/>
          <a:p>
            <a:fld id="{6D22F896-40B5-4ADD-8801-0D06FADFA095}" type="slidenum">
              <a:rPr lang="en-US" smtClean="0"/>
              <a:t>32</a:t>
            </a:fld>
            <a:endParaRPr lang="en-US" dirty="0"/>
          </a:p>
        </p:txBody>
      </p:sp>
    </p:spTree>
    <p:extLst>
      <p:ext uri="{BB962C8B-B14F-4D97-AF65-F5344CB8AC3E}">
        <p14:creationId xmlns:p14="http://schemas.microsoft.com/office/powerpoint/2010/main" val="4016024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8764" y="543989"/>
            <a:ext cx="10364451" cy="695128"/>
          </a:xfrm>
        </p:spPr>
        <p:txBody>
          <a:bodyPr anchor="t"/>
          <a:lstStyle/>
          <a:p>
            <a:r>
              <a:rPr lang="en-IN" b="1" dirty="0" smtClean="0"/>
              <a:t>AUDIT EVIDENCE: Reliability</a:t>
            </a:r>
            <a:endParaRPr lang="en-IN" b="1" dirty="0"/>
          </a:p>
        </p:txBody>
      </p:sp>
      <p:sp>
        <p:nvSpPr>
          <p:cNvPr id="3" name="Content Placeholder 2"/>
          <p:cNvSpPr>
            <a:spLocks noGrp="1"/>
          </p:cNvSpPr>
          <p:nvPr>
            <p:ph idx="1"/>
          </p:nvPr>
        </p:nvSpPr>
        <p:spPr>
          <a:xfrm>
            <a:off x="973190" y="1721611"/>
            <a:ext cx="10515600" cy="4351338"/>
          </a:xfrm>
        </p:spPr>
        <p:txBody>
          <a:bodyPr>
            <a:noAutofit/>
          </a:bodyPr>
          <a:lstStyle/>
          <a:p>
            <a:pPr>
              <a:lnSpc>
                <a:spcPct val="150000"/>
              </a:lnSpc>
              <a:buFont typeface="Wingdings" panose="05000000000000000000" pitchFamily="2" charset="2"/>
              <a:buChar char="v"/>
            </a:pPr>
            <a:r>
              <a:rPr lang="en-IN" sz="2100" dirty="0" smtClean="0"/>
              <a:t>The </a:t>
            </a:r>
            <a:r>
              <a:rPr lang="en-IN" sz="2100" dirty="0"/>
              <a:t>reliability of audit evidence is increased when it is obtained </a:t>
            </a:r>
            <a:r>
              <a:rPr lang="en-IN" sz="2100" dirty="0" smtClean="0"/>
              <a:t>from independent </a:t>
            </a:r>
            <a:r>
              <a:rPr lang="en-IN" sz="2100" dirty="0"/>
              <a:t>sources outside the entity.</a:t>
            </a:r>
          </a:p>
          <a:p>
            <a:pPr>
              <a:lnSpc>
                <a:spcPct val="150000"/>
              </a:lnSpc>
              <a:buFont typeface="Wingdings" panose="05000000000000000000" pitchFamily="2" charset="2"/>
              <a:buChar char="v"/>
            </a:pPr>
            <a:r>
              <a:rPr lang="en-IN" sz="2100" dirty="0" smtClean="0"/>
              <a:t>The </a:t>
            </a:r>
            <a:r>
              <a:rPr lang="en-IN" sz="2100" dirty="0"/>
              <a:t>reliability of audit evidence that is generated internally is </a:t>
            </a:r>
            <a:r>
              <a:rPr lang="en-IN" sz="2100" dirty="0" smtClean="0"/>
              <a:t>increased when </a:t>
            </a:r>
            <a:r>
              <a:rPr lang="en-IN" sz="2100" dirty="0"/>
              <a:t>the related controls, including those over its preparation </a:t>
            </a:r>
            <a:r>
              <a:rPr lang="en-IN" sz="2100" dirty="0" smtClean="0"/>
              <a:t>and maintenance</a:t>
            </a:r>
            <a:r>
              <a:rPr lang="en-IN" sz="2100" dirty="0"/>
              <a:t>, imposed by the entity are effective.</a:t>
            </a:r>
          </a:p>
          <a:p>
            <a:pPr>
              <a:lnSpc>
                <a:spcPct val="150000"/>
              </a:lnSpc>
              <a:buFont typeface="Wingdings" panose="05000000000000000000" pitchFamily="2" charset="2"/>
              <a:buChar char="v"/>
            </a:pPr>
            <a:r>
              <a:rPr lang="en-IN" sz="2100" dirty="0" smtClean="0"/>
              <a:t>Audit </a:t>
            </a:r>
            <a:r>
              <a:rPr lang="en-IN" sz="2100" dirty="0"/>
              <a:t>evidence obtained directly by the auditor (for example</a:t>
            </a:r>
            <a:r>
              <a:rPr lang="en-IN" sz="2100" dirty="0" smtClean="0"/>
              <a:t>, observation </a:t>
            </a:r>
            <a:r>
              <a:rPr lang="en-IN" sz="2100" dirty="0"/>
              <a:t>of the application of a control) is more reliable than </a:t>
            </a:r>
            <a:r>
              <a:rPr lang="en-IN" sz="2100" dirty="0" smtClean="0"/>
              <a:t>audit evidence </a:t>
            </a:r>
            <a:r>
              <a:rPr lang="en-IN" sz="2100" dirty="0"/>
              <a:t>obtained indirectly or by inference (for example, inquiry </a:t>
            </a:r>
            <a:r>
              <a:rPr lang="en-IN" sz="2100" dirty="0" smtClean="0"/>
              <a:t>about the </a:t>
            </a:r>
            <a:r>
              <a:rPr lang="en-IN" sz="2100" dirty="0"/>
              <a:t>application of a control</a:t>
            </a:r>
            <a:r>
              <a:rPr lang="en-IN" sz="2100" dirty="0" smtClean="0"/>
              <a:t>).</a:t>
            </a:r>
            <a:endParaRPr lang="en-IN" sz="2100" cap="none" dirty="0"/>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9508"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9" name="Slide Number Placeholder 8"/>
          <p:cNvSpPr>
            <a:spLocks noGrp="1"/>
          </p:cNvSpPr>
          <p:nvPr>
            <p:ph type="sldNum" sz="quarter" idx="12"/>
          </p:nvPr>
        </p:nvSpPr>
        <p:spPr/>
        <p:txBody>
          <a:bodyPr/>
          <a:lstStyle/>
          <a:p>
            <a:fld id="{6D22F896-40B5-4ADD-8801-0D06FADFA095}" type="slidenum">
              <a:rPr lang="en-US" smtClean="0"/>
              <a:t>33</a:t>
            </a:fld>
            <a:endParaRPr lang="en-US" dirty="0"/>
          </a:p>
        </p:txBody>
      </p:sp>
      <p:sp>
        <p:nvSpPr>
          <p:cNvPr id="4" name="Date Placeholder 3"/>
          <p:cNvSpPr>
            <a:spLocks noGrp="1"/>
          </p:cNvSpPr>
          <p:nvPr>
            <p:ph type="dt" sz="half" idx="10"/>
          </p:nvPr>
        </p:nvSpPr>
        <p:spPr/>
        <p:txBody>
          <a:bodyPr/>
          <a:lstStyle/>
          <a:p>
            <a:fld id="{216FB048-A8E7-4156-BD02-8B8F9F7D72FF}" type="datetime2">
              <a:rPr lang="en-US" smtClean="0"/>
              <a:t>Monday, February 05, 2018</a:t>
            </a:fld>
            <a:endParaRPr lang="en-US" dirty="0"/>
          </a:p>
        </p:txBody>
      </p:sp>
      <p:sp>
        <p:nvSpPr>
          <p:cNvPr id="5" name="Footer Placeholder 4"/>
          <p:cNvSpPr>
            <a:spLocks noGrp="1"/>
          </p:cNvSpPr>
          <p:nvPr>
            <p:ph type="ftr" sz="quarter" idx="11"/>
          </p:nvPr>
        </p:nvSpPr>
        <p:spPr/>
        <p:txBody>
          <a:bodyPr/>
          <a:lstStyle/>
          <a:p>
            <a:r>
              <a:rPr lang="en-US" smtClean="0"/>
              <a:t>Regional Training Institute, IA&amp;AD, Kolkata</a:t>
            </a:r>
            <a:endParaRPr lang="en-US" dirty="0"/>
          </a:p>
        </p:txBody>
      </p:sp>
    </p:spTree>
    <p:extLst>
      <p:ext uri="{BB962C8B-B14F-4D97-AF65-F5344CB8AC3E}">
        <p14:creationId xmlns:p14="http://schemas.microsoft.com/office/powerpoint/2010/main" val="2863957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4" y="409467"/>
            <a:ext cx="10364451" cy="695128"/>
          </a:xfrm>
        </p:spPr>
        <p:txBody>
          <a:bodyPr anchor="t"/>
          <a:lstStyle/>
          <a:p>
            <a:r>
              <a:rPr lang="en-IN" b="1" dirty="0" smtClean="0"/>
              <a:t>AUDIT EVIDENCE: Reliability</a:t>
            </a:r>
            <a:endParaRPr lang="en-IN" b="1" dirty="0"/>
          </a:p>
        </p:txBody>
      </p:sp>
      <p:sp>
        <p:nvSpPr>
          <p:cNvPr id="3" name="Content Placeholder 2"/>
          <p:cNvSpPr>
            <a:spLocks noGrp="1"/>
          </p:cNvSpPr>
          <p:nvPr>
            <p:ph idx="1"/>
          </p:nvPr>
        </p:nvSpPr>
        <p:spPr>
          <a:xfrm>
            <a:off x="913774" y="1735107"/>
            <a:ext cx="10515600" cy="4351338"/>
          </a:xfrm>
        </p:spPr>
        <p:txBody>
          <a:bodyPr>
            <a:noAutofit/>
          </a:bodyPr>
          <a:lstStyle/>
          <a:p>
            <a:pPr>
              <a:lnSpc>
                <a:spcPct val="150000"/>
              </a:lnSpc>
              <a:buFont typeface="Wingdings" panose="05000000000000000000" pitchFamily="2" charset="2"/>
              <a:buChar char="v"/>
            </a:pPr>
            <a:r>
              <a:rPr lang="en-IN" sz="2100" dirty="0" smtClean="0"/>
              <a:t>Audit </a:t>
            </a:r>
            <a:r>
              <a:rPr lang="en-IN" sz="2100" dirty="0"/>
              <a:t>evidence in documentary form, whether paper, electronic, or </a:t>
            </a:r>
            <a:r>
              <a:rPr lang="en-IN" sz="2100" dirty="0" smtClean="0"/>
              <a:t>other medium</a:t>
            </a:r>
            <a:r>
              <a:rPr lang="en-IN" sz="2100" dirty="0"/>
              <a:t>, is more reliable than evidence obtained orally (for example, </a:t>
            </a:r>
            <a:r>
              <a:rPr lang="en-IN" sz="2100" dirty="0" smtClean="0"/>
              <a:t>a contemporaneously </a:t>
            </a:r>
            <a:r>
              <a:rPr lang="en-IN" sz="2100" dirty="0"/>
              <a:t>written record of a meeting is more reliable than </a:t>
            </a:r>
            <a:r>
              <a:rPr lang="en-IN" sz="2100" dirty="0" smtClean="0"/>
              <a:t>a subsequent </a:t>
            </a:r>
            <a:r>
              <a:rPr lang="en-IN" sz="2100" dirty="0"/>
              <a:t>oral representation of the matters discussed).</a:t>
            </a:r>
          </a:p>
          <a:p>
            <a:pPr>
              <a:lnSpc>
                <a:spcPct val="150000"/>
              </a:lnSpc>
              <a:buFont typeface="Wingdings" panose="05000000000000000000" pitchFamily="2" charset="2"/>
              <a:buChar char="v"/>
            </a:pPr>
            <a:r>
              <a:rPr lang="en-IN" sz="2100" dirty="0" smtClean="0"/>
              <a:t>Audit </a:t>
            </a:r>
            <a:r>
              <a:rPr lang="en-IN" sz="2100" dirty="0"/>
              <a:t>evidence provided by original documents is more reliable </a:t>
            </a:r>
            <a:r>
              <a:rPr lang="en-IN" sz="2100" dirty="0" smtClean="0"/>
              <a:t>than audit </a:t>
            </a:r>
            <a:r>
              <a:rPr lang="en-IN" sz="2100" dirty="0"/>
              <a:t>evidence provided by photocopies or facsimiles, or documents </a:t>
            </a:r>
            <a:r>
              <a:rPr lang="en-IN" sz="2100" dirty="0" smtClean="0"/>
              <a:t>that have </a:t>
            </a:r>
            <a:r>
              <a:rPr lang="en-IN" sz="2100" dirty="0"/>
              <a:t>been filmed, digitized or otherwise transformed into </a:t>
            </a:r>
            <a:r>
              <a:rPr lang="en-IN" sz="2100" dirty="0" smtClean="0"/>
              <a:t>electronic </a:t>
            </a:r>
            <a:r>
              <a:rPr lang="en-IN" sz="2100" dirty="0"/>
              <a:t>form, the reliability of which </a:t>
            </a:r>
            <a:r>
              <a:rPr lang="en-IN" sz="2100" dirty="0" smtClean="0"/>
              <a:t>may depend </a:t>
            </a:r>
            <a:r>
              <a:rPr lang="en-IN" sz="2100" dirty="0"/>
              <a:t>on the controls over </a:t>
            </a:r>
            <a:r>
              <a:rPr lang="en-IN" sz="2100" dirty="0" smtClean="0"/>
              <a:t>their preparation </a:t>
            </a:r>
            <a:r>
              <a:rPr lang="en-IN" sz="2100" dirty="0"/>
              <a:t>and maintenance.</a:t>
            </a:r>
            <a:endParaRPr lang="en-IN" sz="2100" cap="none" dirty="0"/>
          </a:p>
        </p:txBody>
      </p:sp>
      <p:sp>
        <p:nvSpPr>
          <p:cNvPr id="4" name="Date Placeholder 3"/>
          <p:cNvSpPr>
            <a:spLocks noGrp="1"/>
          </p:cNvSpPr>
          <p:nvPr>
            <p:ph type="dt" sz="half" idx="10"/>
          </p:nvPr>
        </p:nvSpPr>
        <p:spPr/>
        <p:txBody>
          <a:bodyPr/>
          <a:lstStyle/>
          <a:p>
            <a:fld id="{146789A8-AAC7-4818-9E25-30AF2A5F3E26}" type="datetime2">
              <a:rPr lang="en-US" smtClean="0"/>
              <a:t>Monday, February 05, 2018</a:t>
            </a:fld>
            <a:endParaRPr lang="en-US" dirty="0"/>
          </a:p>
        </p:txBody>
      </p:sp>
      <p:sp>
        <p:nvSpPr>
          <p:cNvPr id="5" name="Footer Placeholder 4"/>
          <p:cNvSpPr>
            <a:spLocks noGrp="1"/>
          </p:cNvSpPr>
          <p:nvPr>
            <p:ph type="ftr" sz="quarter" idx="11"/>
          </p:nvPr>
        </p:nvSpPr>
        <p:spPr/>
        <p:txBody>
          <a:bodyPr/>
          <a:lstStyle/>
          <a:p>
            <a:r>
              <a:rPr lang="en-US" dirty="0" smtClean="0"/>
              <a:t>Regional Training Institute, IA&amp;AD, Kolkata</a:t>
            </a:r>
            <a:endParaRPr lang="en-US" dirty="0"/>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0532"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9" name="Slide Number Placeholder 8"/>
          <p:cNvSpPr>
            <a:spLocks noGrp="1"/>
          </p:cNvSpPr>
          <p:nvPr>
            <p:ph type="sldNum" sz="quarter" idx="12"/>
          </p:nvPr>
        </p:nvSpPr>
        <p:spPr/>
        <p:txBody>
          <a:bodyPr/>
          <a:lstStyle/>
          <a:p>
            <a:fld id="{6D22F896-40B5-4ADD-8801-0D06FADFA095}" type="slidenum">
              <a:rPr lang="en-US" smtClean="0"/>
              <a:t>34</a:t>
            </a:fld>
            <a:endParaRPr lang="en-US" dirty="0"/>
          </a:p>
        </p:txBody>
      </p:sp>
    </p:spTree>
    <p:extLst>
      <p:ext uri="{BB962C8B-B14F-4D97-AF65-F5344CB8AC3E}">
        <p14:creationId xmlns:p14="http://schemas.microsoft.com/office/powerpoint/2010/main" val="9788463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23631"/>
            <a:ext cx="7467600" cy="533400"/>
          </a:xfrm>
        </p:spPr>
        <p:txBody>
          <a:bodyPr rtlCol="0">
            <a:noAutofit/>
          </a:bodyPr>
          <a:lstStyle/>
          <a:p>
            <a:pPr>
              <a:defRPr/>
            </a:pPr>
            <a:r>
              <a:rPr lang="en-IN" sz="3600" b="1" dirty="0"/>
              <a:t>Attributes of Audit Evidence</a:t>
            </a:r>
          </a:p>
        </p:txBody>
      </p:sp>
      <p:sp>
        <p:nvSpPr>
          <p:cNvPr id="3" name="Content Placeholder 2"/>
          <p:cNvSpPr>
            <a:spLocks noGrp="1"/>
          </p:cNvSpPr>
          <p:nvPr>
            <p:ph idx="1"/>
          </p:nvPr>
        </p:nvSpPr>
        <p:spPr>
          <a:xfrm>
            <a:off x="838200" y="1372003"/>
            <a:ext cx="11061879" cy="4526521"/>
          </a:xfrm>
        </p:spPr>
        <p:txBody>
          <a:bodyPr rtlCol="0">
            <a:noAutofit/>
          </a:bodyPr>
          <a:lstStyle/>
          <a:p>
            <a:pPr>
              <a:lnSpc>
                <a:spcPct val="150000"/>
              </a:lnSpc>
              <a:defRPr/>
            </a:pPr>
            <a:r>
              <a:rPr lang="en-US" sz="2100" dirty="0"/>
              <a:t> </a:t>
            </a:r>
            <a:r>
              <a:rPr lang="en-US" sz="2100" b="1" dirty="0"/>
              <a:t>Relevance</a:t>
            </a:r>
            <a:r>
              <a:rPr lang="en-US" sz="2100" dirty="0"/>
              <a:t>: The evidence must be relevant and related to audit conclusion.</a:t>
            </a:r>
            <a:endParaRPr lang="nb-NO" sz="2100" dirty="0"/>
          </a:p>
          <a:p>
            <a:pPr>
              <a:lnSpc>
                <a:spcPct val="150000"/>
              </a:lnSpc>
              <a:defRPr/>
            </a:pPr>
            <a:r>
              <a:rPr lang="en-US" sz="2100" b="1" dirty="0"/>
              <a:t>Objectivity</a:t>
            </a:r>
            <a:r>
              <a:rPr lang="en-US" sz="2100" dirty="0"/>
              <a:t>: Objective evidence is usually more persuasive than subjective. This is achieved when two or more auditors, working independently, are very likely to arrive at same result.</a:t>
            </a:r>
            <a:endParaRPr lang="nb-NO" sz="2100" dirty="0"/>
          </a:p>
          <a:p>
            <a:pPr>
              <a:lnSpc>
                <a:spcPct val="150000"/>
              </a:lnSpc>
              <a:defRPr/>
            </a:pPr>
            <a:r>
              <a:rPr lang="en-US" sz="2100" b="1" dirty="0"/>
              <a:t>Timeliness</a:t>
            </a:r>
            <a:r>
              <a:rPr lang="en-US" sz="2100" dirty="0"/>
              <a:t>: Timely evidence is typically more persuasive than evidence produced after a delay.</a:t>
            </a:r>
            <a:endParaRPr lang="nb-NO" sz="2100" dirty="0"/>
          </a:p>
          <a:p>
            <a:pPr>
              <a:lnSpc>
                <a:spcPct val="150000"/>
              </a:lnSpc>
              <a:defRPr/>
            </a:pPr>
            <a:r>
              <a:rPr lang="en-US" sz="2100" b="1" dirty="0"/>
              <a:t>Authoritativeness</a:t>
            </a:r>
            <a:r>
              <a:rPr lang="en-US" sz="2100" dirty="0"/>
              <a:t>: Authoritative evidence is more persuasive than non authoritative evidence.</a:t>
            </a:r>
            <a:endParaRPr lang="nb-NO" sz="2100" dirty="0"/>
          </a:p>
          <a:p>
            <a:pPr>
              <a:lnSpc>
                <a:spcPct val="150000"/>
              </a:lnSpc>
              <a:defRPr/>
            </a:pPr>
            <a:r>
              <a:rPr lang="en-US" sz="2100" b="1" dirty="0"/>
              <a:t>Direct</a:t>
            </a:r>
            <a:r>
              <a:rPr lang="en-US" sz="2100" dirty="0"/>
              <a:t>: Direct evidence is more persuasive.</a:t>
            </a:r>
            <a:endParaRPr lang="nb-NO" sz="2100" dirty="0"/>
          </a:p>
          <a:p>
            <a:pPr>
              <a:lnSpc>
                <a:spcPct val="150000"/>
              </a:lnSpc>
              <a:defRPr/>
            </a:pPr>
            <a:r>
              <a:rPr lang="en-US" sz="2100" b="1" dirty="0"/>
              <a:t>Competent</a:t>
            </a:r>
            <a:r>
              <a:rPr lang="en-US" sz="2100" dirty="0"/>
              <a:t>: The evidence must be competent i.e. reliable.</a:t>
            </a:r>
            <a:endParaRPr lang="nb-NO" sz="2100" dirty="0"/>
          </a:p>
          <a:p>
            <a:pPr>
              <a:lnSpc>
                <a:spcPct val="150000"/>
              </a:lnSpc>
              <a:defRPr/>
            </a:pPr>
            <a:r>
              <a:rPr lang="en-US" sz="2100" b="1" dirty="0"/>
              <a:t>Sufficient</a:t>
            </a:r>
            <a:r>
              <a:rPr lang="en-US" sz="2100" dirty="0"/>
              <a:t>: The evidence must be sufficient to support audit conclusion</a:t>
            </a:r>
            <a:r>
              <a:rPr lang="en-US" sz="2100" dirty="0" smtClean="0"/>
              <a:t>.</a:t>
            </a:r>
            <a:endParaRPr lang="en-IN" sz="2100" dirty="0"/>
          </a:p>
        </p:txBody>
      </p:sp>
      <p:sp>
        <p:nvSpPr>
          <p:cNvPr id="7" name="Date Placeholder 3"/>
          <p:cNvSpPr>
            <a:spLocks noGrp="1"/>
          </p:cNvSpPr>
          <p:nvPr>
            <p:ph type="dt" sz="half" idx="10"/>
          </p:nvPr>
        </p:nvSpPr>
        <p:spPr>
          <a:xfrm>
            <a:off x="838200" y="6356350"/>
            <a:ext cx="2743200" cy="365125"/>
          </a:xfrm>
        </p:spPr>
        <p:txBody>
          <a:bodyPr/>
          <a:lstStyle/>
          <a:p>
            <a:fld id="{27A2D6CC-589B-43DB-B1ED-84CA28C6A3DC}" type="datetime2">
              <a:rPr lang="en-US" smtClean="0"/>
              <a:t>Monday, February 05, 2018</a:t>
            </a:fld>
            <a:endParaRPr lang="en-US" dirty="0"/>
          </a:p>
        </p:txBody>
      </p:sp>
      <p:sp>
        <p:nvSpPr>
          <p:cNvPr id="8" name="Footer Placeholder 4"/>
          <p:cNvSpPr>
            <a:spLocks noGrp="1"/>
          </p:cNvSpPr>
          <p:nvPr>
            <p:ph type="ftr" sz="quarter" idx="11"/>
          </p:nvPr>
        </p:nvSpPr>
        <p:spPr>
          <a:xfrm>
            <a:off x="4038600" y="6356350"/>
            <a:ext cx="4114800" cy="365125"/>
          </a:xfrm>
        </p:spPr>
        <p:txBody>
          <a:bodyPr/>
          <a:lstStyle/>
          <a:p>
            <a:r>
              <a:rPr lang="en-US" dirty="0" smtClean="0"/>
              <a:t>Regional Training Institute, IA&amp;AD, Kolkata</a:t>
            </a:r>
            <a:endParaRPr lang="en-US" dirty="0"/>
          </a:p>
        </p:txBody>
      </p:sp>
      <p:graphicFrame>
        <p:nvGraphicFramePr>
          <p:cNvPr id="10" name="Object 9"/>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8485" name="Bitmap Image" r:id="rId4" imgW="743054" imgH="847843" progId="Paint.Picture">
                  <p:embed/>
                </p:oleObj>
              </mc:Choice>
              <mc:Fallback>
                <p:oleObj name="Bitmap Image" r:id="rId4" imgW="743054" imgH="847843"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1" name="Picture 10" descr="RTI LOGO RAC copy"/>
          <p:cNvPicPr/>
          <p:nvPr/>
        </p:nvPicPr>
        <p:blipFill>
          <a:blip r:embed="rId6">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4" name="Slide Number Placeholder 3"/>
          <p:cNvSpPr>
            <a:spLocks noGrp="1"/>
          </p:cNvSpPr>
          <p:nvPr>
            <p:ph type="sldNum" sz="quarter" idx="12"/>
          </p:nvPr>
        </p:nvSpPr>
        <p:spPr/>
        <p:txBody>
          <a:bodyPr/>
          <a:lstStyle/>
          <a:p>
            <a:fld id="{6D22F896-40B5-4ADD-8801-0D06FADFA095}" type="slidenum">
              <a:rPr lang="en-US" smtClean="0"/>
              <a:t>35</a:t>
            </a:fld>
            <a:endParaRPr lang="en-US" dirty="0"/>
          </a:p>
        </p:txBody>
      </p:sp>
    </p:spTree>
    <p:extLst>
      <p:ext uri="{BB962C8B-B14F-4D97-AF65-F5344CB8AC3E}">
        <p14:creationId xmlns:p14="http://schemas.microsoft.com/office/powerpoint/2010/main" val="1654439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a:lnSpc>
                <a:spcPct val="150000"/>
              </a:lnSpc>
            </a:pPr>
            <a:r>
              <a:rPr lang="en-US" altLang="en-US" dirty="0" smtClean="0">
                <a:solidFill>
                  <a:schemeClr val="tx1"/>
                </a:solidFill>
              </a:rPr>
              <a:t>Audit Evidence ( ISSAI 1500 )</a:t>
            </a:r>
          </a:p>
        </p:txBody>
      </p:sp>
      <p:sp>
        <p:nvSpPr>
          <p:cNvPr id="36867" name="Rectangle 3"/>
          <p:cNvSpPr>
            <a:spLocks noGrp="1" noChangeArrowheads="1"/>
          </p:cNvSpPr>
          <p:nvPr>
            <p:ph type="body" idx="1"/>
          </p:nvPr>
        </p:nvSpPr>
        <p:spPr>
          <a:xfrm>
            <a:off x="3606085" y="864112"/>
            <a:ext cx="8087932" cy="5120640"/>
          </a:xfrm>
        </p:spPr>
        <p:txBody>
          <a:bodyPr/>
          <a:lstStyle/>
          <a:p>
            <a:pPr algn="just">
              <a:lnSpc>
                <a:spcPct val="150000"/>
              </a:lnSpc>
              <a:spcBef>
                <a:spcPts val="400"/>
              </a:spcBef>
              <a:spcAft>
                <a:spcPts val="400"/>
              </a:spcAft>
            </a:pPr>
            <a:r>
              <a:rPr lang="en-US" altLang="en-US" sz="2400" dirty="0"/>
              <a:t>Audit Evidence is the information which assists the auditor to arrive at conclusion which is based on it.</a:t>
            </a:r>
          </a:p>
          <a:p>
            <a:pPr algn="just">
              <a:lnSpc>
                <a:spcPct val="150000"/>
              </a:lnSpc>
              <a:spcBef>
                <a:spcPts val="400"/>
              </a:spcBef>
              <a:spcAft>
                <a:spcPts val="400"/>
              </a:spcAft>
            </a:pPr>
            <a:r>
              <a:rPr lang="en-US" altLang="en-US" sz="2400" dirty="0"/>
              <a:t>Auditors shall design and perform audit procedure to obtain sufficient appropriate audit evidence.</a:t>
            </a:r>
          </a:p>
          <a:p>
            <a:pPr algn="just">
              <a:lnSpc>
                <a:spcPct val="150000"/>
              </a:lnSpc>
              <a:spcBef>
                <a:spcPts val="400"/>
              </a:spcBef>
              <a:spcAft>
                <a:spcPts val="400"/>
              </a:spcAft>
            </a:pPr>
            <a:r>
              <a:rPr lang="en-US" altLang="en-US" sz="2400" dirty="0"/>
              <a:t>Auditor may  consider information from sources as independent of the entity and also audit evidence obtained in any other audit relevant to the entity.</a:t>
            </a:r>
          </a:p>
        </p:txBody>
      </p:sp>
      <p:sp>
        <p:nvSpPr>
          <p:cNvPr id="6" name="Date Placeholder 5"/>
          <p:cNvSpPr>
            <a:spLocks noGrp="1"/>
          </p:cNvSpPr>
          <p:nvPr>
            <p:ph type="dt" sz="half" idx="10"/>
          </p:nvPr>
        </p:nvSpPr>
        <p:spPr/>
        <p:txBody>
          <a:bodyPr/>
          <a:lstStyle/>
          <a:p>
            <a:fld id="{A16EC27B-552F-4A5D-93C1-CD4CCD35C77D}"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36</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66948"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2733730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 calcmode="lin" valueType="num">
                                      <p:cBhvr additive="base">
                                        <p:cTn id="7" dur="500" fill="hold"/>
                                        <p:tgtEl>
                                          <p:spTgt spid="368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867">
                                            <p:txEl>
                                              <p:pRg st="1" end="1"/>
                                            </p:txEl>
                                          </p:spTgt>
                                        </p:tgtEl>
                                        <p:attrNameLst>
                                          <p:attrName>style.visibility</p:attrName>
                                        </p:attrNameLst>
                                      </p:cBhvr>
                                      <p:to>
                                        <p:strVal val="visible"/>
                                      </p:to>
                                    </p:set>
                                    <p:anim calcmode="lin" valueType="num">
                                      <p:cBhvr additive="base">
                                        <p:cTn id="13" dur="500" fill="hold"/>
                                        <p:tgtEl>
                                          <p:spTgt spid="3686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68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6867">
                                            <p:txEl>
                                              <p:pRg st="2" end="2"/>
                                            </p:txEl>
                                          </p:spTgt>
                                        </p:tgtEl>
                                        <p:attrNameLst>
                                          <p:attrName>style.visibility</p:attrName>
                                        </p:attrNameLst>
                                      </p:cBhvr>
                                      <p:to>
                                        <p:strVal val="visible"/>
                                      </p:to>
                                    </p:set>
                                    <p:anim calcmode="lin" valueType="num">
                                      <p:cBhvr additive="base">
                                        <p:cTn id="19" dur="500" fill="hold"/>
                                        <p:tgtEl>
                                          <p:spTgt spid="3686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686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a:lnSpc>
                <a:spcPct val="150000"/>
              </a:lnSpc>
            </a:pPr>
            <a:r>
              <a:rPr lang="en-US" altLang="en-US" dirty="0" smtClean="0">
                <a:solidFill>
                  <a:schemeClr val="tx1"/>
                </a:solidFill>
              </a:rPr>
              <a:t>Information to be used as audit evidence</a:t>
            </a:r>
            <a:endParaRPr lang="en-IN" altLang="en-US" dirty="0" smtClean="0">
              <a:solidFill>
                <a:schemeClr val="tx1"/>
              </a:solidFill>
            </a:endParaRPr>
          </a:p>
        </p:txBody>
      </p:sp>
      <p:sp>
        <p:nvSpPr>
          <p:cNvPr id="37891" name="Content Placeholder 2"/>
          <p:cNvSpPr>
            <a:spLocks noGrp="1"/>
          </p:cNvSpPr>
          <p:nvPr>
            <p:ph idx="1"/>
          </p:nvPr>
        </p:nvSpPr>
        <p:spPr>
          <a:xfrm>
            <a:off x="3606085" y="864108"/>
            <a:ext cx="8152325" cy="5120640"/>
          </a:xfrm>
        </p:spPr>
        <p:txBody>
          <a:bodyPr/>
          <a:lstStyle/>
          <a:p>
            <a:pPr>
              <a:lnSpc>
                <a:spcPct val="150000"/>
              </a:lnSpc>
              <a:spcBef>
                <a:spcPts val="400"/>
              </a:spcBef>
              <a:spcAft>
                <a:spcPts val="400"/>
              </a:spcAft>
            </a:pPr>
            <a:r>
              <a:rPr lang="en-US" altLang="en-US" sz="2400" dirty="0"/>
              <a:t>Consider the relevance and reliability of the information to be used as audit evidence.</a:t>
            </a:r>
          </a:p>
          <a:p>
            <a:pPr>
              <a:lnSpc>
                <a:spcPct val="150000"/>
              </a:lnSpc>
              <a:spcBef>
                <a:spcPts val="400"/>
              </a:spcBef>
              <a:spcAft>
                <a:spcPts val="400"/>
              </a:spcAft>
            </a:pPr>
            <a:r>
              <a:rPr lang="en-US" altLang="en-US" sz="2400" dirty="0"/>
              <a:t>Evaluate-</a:t>
            </a:r>
          </a:p>
          <a:p>
            <a:pPr>
              <a:lnSpc>
                <a:spcPct val="150000"/>
              </a:lnSpc>
              <a:spcBef>
                <a:spcPts val="400"/>
              </a:spcBef>
              <a:spcAft>
                <a:spcPts val="400"/>
              </a:spcAft>
              <a:buNone/>
            </a:pPr>
            <a:r>
              <a:rPr lang="en-US" altLang="en-US" sz="2400" dirty="0"/>
              <a:t>         -the reliability of information</a:t>
            </a:r>
          </a:p>
          <a:p>
            <a:pPr>
              <a:lnSpc>
                <a:spcPct val="150000"/>
              </a:lnSpc>
              <a:spcBef>
                <a:spcPts val="400"/>
              </a:spcBef>
              <a:spcAft>
                <a:spcPts val="400"/>
              </a:spcAft>
              <a:buNone/>
            </a:pPr>
            <a:r>
              <a:rPr lang="en-US" altLang="en-US" sz="2400" dirty="0"/>
              <a:t>        -consistency</a:t>
            </a:r>
          </a:p>
          <a:p>
            <a:pPr>
              <a:lnSpc>
                <a:spcPct val="150000"/>
              </a:lnSpc>
              <a:spcBef>
                <a:spcPts val="400"/>
              </a:spcBef>
              <a:spcAft>
                <a:spcPts val="400"/>
              </a:spcAft>
              <a:buNone/>
            </a:pPr>
            <a:r>
              <a:rPr lang="en-US" altLang="en-US" sz="2400" dirty="0"/>
              <a:t>        -ambiguity, if any</a:t>
            </a:r>
          </a:p>
          <a:p>
            <a:pPr>
              <a:lnSpc>
                <a:spcPct val="150000"/>
              </a:lnSpc>
              <a:spcBef>
                <a:spcPts val="400"/>
              </a:spcBef>
              <a:spcAft>
                <a:spcPts val="400"/>
              </a:spcAft>
              <a:buNone/>
            </a:pPr>
            <a:r>
              <a:rPr lang="en-US" altLang="en-US" sz="2400" dirty="0"/>
              <a:t>        -accuracy and completeness of information</a:t>
            </a:r>
          </a:p>
          <a:p>
            <a:pPr>
              <a:lnSpc>
                <a:spcPct val="150000"/>
              </a:lnSpc>
              <a:spcBef>
                <a:spcPts val="400"/>
              </a:spcBef>
              <a:spcAft>
                <a:spcPts val="400"/>
              </a:spcAft>
              <a:buNone/>
            </a:pPr>
            <a:r>
              <a:rPr lang="en-US" altLang="en-US" sz="2400" dirty="0"/>
              <a:t>        -Precision and detail of information</a:t>
            </a:r>
            <a:endParaRPr lang="en-IN" altLang="en-US" sz="2400" dirty="0"/>
          </a:p>
        </p:txBody>
      </p:sp>
      <p:sp>
        <p:nvSpPr>
          <p:cNvPr id="6" name="Date Placeholder 5"/>
          <p:cNvSpPr>
            <a:spLocks noGrp="1"/>
          </p:cNvSpPr>
          <p:nvPr>
            <p:ph type="dt" sz="half" idx="10"/>
          </p:nvPr>
        </p:nvSpPr>
        <p:spPr/>
        <p:txBody>
          <a:bodyPr/>
          <a:lstStyle/>
          <a:p>
            <a:fld id="{8E4C6449-730C-4214-963C-6CB0D833119E}"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dirty="0"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37</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67972"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2013211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 calcmode="lin" valueType="num">
                                      <p:cBhvr additive="base">
                                        <p:cTn id="7" dur="500" fill="hold"/>
                                        <p:tgtEl>
                                          <p:spTgt spid="378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8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7891">
                                            <p:txEl>
                                              <p:pRg st="1" end="1"/>
                                            </p:txEl>
                                          </p:spTgt>
                                        </p:tgtEl>
                                        <p:attrNameLst>
                                          <p:attrName>style.visibility</p:attrName>
                                        </p:attrNameLst>
                                      </p:cBhvr>
                                      <p:to>
                                        <p:strVal val="visible"/>
                                      </p:to>
                                    </p:set>
                                    <p:anim calcmode="lin" valueType="num">
                                      <p:cBhvr additive="base">
                                        <p:cTn id="13" dur="500" fill="hold"/>
                                        <p:tgtEl>
                                          <p:spTgt spid="3789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78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7891">
                                            <p:txEl>
                                              <p:pRg st="2" end="2"/>
                                            </p:txEl>
                                          </p:spTgt>
                                        </p:tgtEl>
                                        <p:attrNameLst>
                                          <p:attrName>style.visibility</p:attrName>
                                        </p:attrNameLst>
                                      </p:cBhvr>
                                      <p:to>
                                        <p:strVal val="visible"/>
                                      </p:to>
                                    </p:set>
                                    <p:anim calcmode="lin" valueType="num">
                                      <p:cBhvr additive="base">
                                        <p:cTn id="19" dur="500" fill="hold"/>
                                        <p:tgtEl>
                                          <p:spTgt spid="3789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78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7891">
                                            <p:txEl>
                                              <p:pRg st="3" end="3"/>
                                            </p:txEl>
                                          </p:spTgt>
                                        </p:tgtEl>
                                        <p:attrNameLst>
                                          <p:attrName>style.visibility</p:attrName>
                                        </p:attrNameLst>
                                      </p:cBhvr>
                                      <p:to>
                                        <p:strVal val="visible"/>
                                      </p:to>
                                    </p:set>
                                    <p:anim calcmode="lin" valueType="num">
                                      <p:cBhvr additive="base">
                                        <p:cTn id="25" dur="500" fill="hold"/>
                                        <p:tgtEl>
                                          <p:spTgt spid="3789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789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7891">
                                            <p:txEl>
                                              <p:pRg st="4" end="4"/>
                                            </p:txEl>
                                          </p:spTgt>
                                        </p:tgtEl>
                                        <p:attrNameLst>
                                          <p:attrName>style.visibility</p:attrName>
                                        </p:attrNameLst>
                                      </p:cBhvr>
                                      <p:to>
                                        <p:strVal val="visible"/>
                                      </p:to>
                                    </p:set>
                                    <p:anim calcmode="lin" valueType="num">
                                      <p:cBhvr additive="base">
                                        <p:cTn id="31" dur="500" fill="hold"/>
                                        <p:tgtEl>
                                          <p:spTgt spid="3789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789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7891">
                                            <p:txEl>
                                              <p:pRg st="5" end="5"/>
                                            </p:txEl>
                                          </p:spTgt>
                                        </p:tgtEl>
                                        <p:attrNameLst>
                                          <p:attrName>style.visibility</p:attrName>
                                        </p:attrNameLst>
                                      </p:cBhvr>
                                      <p:to>
                                        <p:strVal val="visible"/>
                                      </p:to>
                                    </p:set>
                                    <p:anim calcmode="lin" valueType="num">
                                      <p:cBhvr additive="base">
                                        <p:cTn id="37" dur="500" fill="hold"/>
                                        <p:tgtEl>
                                          <p:spTgt spid="37891">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789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7891">
                                            <p:txEl>
                                              <p:pRg st="6" end="6"/>
                                            </p:txEl>
                                          </p:spTgt>
                                        </p:tgtEl>
                                        <p:attrNameLst>
                                          <p:attrName>style.visibility</p:attrName>
                                        </p:attrNameLst>
                                      </p:cBhvr>
                                      <p:to>
                                        <p:strVal val="visible"/>
                                      </p:to>
                                    </p:set>
                                    <p:anim calcmode="lin" valueType="num">
                                      <p:cBhvr additive="base">
                                        <p:cTn id="43" dur="500" fill="hold"/>
                                        <p:tgtEl>
                                          <p:spTgt spid="37891">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789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normAutofit/>
          </a:bodyPr>
          <a:lstStyle/>
          <a:p>
            <a:pPr>
              <a:lnSpc>
                <a:spcPct val="150000"/>
              </a:lnSpc>
            </a:pPr>
            <a:r>
              <a:rPr lang="en-US" altLang="en-US" sz="3200" dirty="0">
                <a:solidFill>
                  <a:schemeClr val="tx1"/>
                </a:solidFill>
              </a:rPr>
              <a:t>Audit Evidence–  Specific Considerations</a:t>
            </a:r>
            <a:br>
              <a:rPr lang="en-US" altLang="en-US" sz="3200" dirty="0">
                <a:solidFill>
                  <a:schemeClr val="tx1"/>
                </a:solidFill>
              </a:rPr>
            </a:br>
            <a:r>
              <a:rPr lang="en-US" altLang="en-US" sz="3200" dirty="0">
                <a:solidFill>
                  <a:schemeClr val="tx1"/>
                </a:solidFill>
              </a:rPr>
              <a:t>for Selected Items </a:t>
            </a:r>
            <a:r>
              <a:rPr lang="en-US" altLang="en-US" sz="3200" dirty="0" smtClean="0">
                <a:solidFill>
                  <a:schemeClr val="tx1"/>
                </a:solidFill>
              </a:rPr>
              <a:t/>
            </a:r>
            <a:br>
              <a:rPr lang="en-US" altLang="en-US" sz="3200" dirty="0" smtClean="0">
                <a:solidFill>
                  <a:schemeClr val="tx1"/>
                </a:solidFill>
              </a:rPr>
            </a:br>
            <a:r>
              <a:rPr lang="en-US" altLang="en-US" sz="3200" dirty="0" smtClean="0">
                <a:solidFill>
                  <a:schemeClr val="tx1"/>
                </a:solidFill>
              </a:rPr>
              <a:t>(</a:t>
            </a:r>
            <a:r>
              <a:rPr lang="en-US" altLang="en-US" sz="3200" dirty="0">
                <a:solidFill>
                  <a:schemeClr val="tx1"/>
                </a:solidFill>
              </a:rPr>
              <a:t>ISSAI-1501)</a:t>
            </a:r>
          </a:p>
        </p:txBody>
      </p:sp>
      <p:sp>
        <p:nvSpPr>
          <p:cNvPr id="38915" name="Rectangle 3"/>
          <p:cNvSpPr>
            <a:spLocks noGrp="1" noChangeArrowheads="1"/>
          </p:cNvSpPr>
          <p:nvPr>
            <p:ph type="body" idx="1"/>
          </p:nvPr>
        </p:nvSpPr>
        <p:spPr>
          <a:xfrm>
            <a:off x="3477297" y="438853"/>
            <a:ext cx="8221931" cy="6163170"/>
          </a:xfrm>
        </p:spPr>
        <p:txBody>
          <a:bodyPr>
            <a:normAutofit fontScale="85000" lnSpcReduction="10000"/>
          </a:bodyPr>
          <a:lstStyle/>
          <a:p>
            <a:pPr marL="177800" indent="-177800" algn="just">
              <a:lnSpc>
                <a:spcPct val="150000"/>
              </a:lnSpc>
              <a:buNone/>
            </a:pPr>
            <a:r>
              <a:rPr lang="en-US" altLang="en-US" sz="2400" dirty="0"/>
              <a:t>The objective of the auditor is to obtain sufficient appropriate audit evidence regarding the:</a:t>
            </a:r>
          </a:p>
          <a:p>
            <a:pPr>
              <a:lnSpc>
                <a:spcPct val="150000"/>
              </a:lnSpc>
              <a:buFont typeface="Wingdings" panose="05000000000000000000" pitchFamily="2" charset="2"/>
              <a:buChar char="Ø"/>
            </a:pPr>
            <a:r>
              <a:rPr lang="en-US" altLang="en-US" sz="2400" dirty="0"/>
              <a:t>Existence and condition of inventory</a:t>
            </a:r>
          </a:p>
          <a:p>
            <a:pPr marL="980768" lvl="1" indent="-342900">
              <a:lnSpc>
                <a:spcPct val="150000"/>
              </a:lnSpc>
              <a:buFont typeface="Wingdings" panose="05000000000000000000" pitchFamily="2" charset="2"/>
              <a:buChar char="ü"/>
            </a:pPr>
            <a:r>
              <a:rPr lang="en-US" altLang="en-US" sz="2000" dirty="0"/>
              <a:t>Attendance at physical inventory counting,</a:t>
            </a:r>
          </a:p>
          <a:p>
            <a:pPr marL="980768" lvl="1" indent="-342900">
              <a:lnSpc>
                <a:spcPct val="150000"/>
              </a:lnSpc>
              <a:buFont typeface="Wingdings" panose="05000000000000000000" pitchFamily="2" charset="2"/>
              <a:buChar char="ü"/>
            </a:pPr>
            <a:r>
              <a:rPr lang="en-US" altLang="en-US" sz="2000" dirty="0"/>
              <a:t>Accurately reflect actual inventory count results.</a:t>
            </a:r>
          </a:p>
          <a:p>
            <a:pPr algn="just">
              <a:lnSpc>
                <a:spcPct val="150000"/>
              </a:lnSpc>
              <a:buFont typeface="Wingdings" panose="05000000000000000000" pitchFamily="2" charset="2"/>
              <a:buChar char="Ø"/>
            </a:pPr>
            <a:r>
              <a:rPr lang="en-US" altLang="en-US" sz="2400" dirty="0"/>
              <a:t>Completeness of litigation and claims involving the entity</a:t>
            </a:r>
          </a:p>
          <a:p>
            <a:pPr marL="980768" lvl="1" indent="-342900" algn="just">
              <a:lnSpc>
                <a:spcPct val="150000"/>
              </a:lnSpc>
              <a:buFont typeface="Wingdings" panose="05000000000000000000" pitchFamily="2" charset="2"/>
              <a:buChar char="ü"/>
            </a:pPr>
            <a:r>
              <a:rPr lang="en-US" altLang="en-US" sz="2000" dirty="0"/>
              <a:t>Inquiry of management including in-house legal counsel;</a:t>
            </a:r>
          </a:p>
          <a:p>
            <a:pPr marL="980768" lvl="1" indent="-342900" algn="just">
              <a:lnSpc>
                <a:spcPct val="150000"/>
              </a:lnSpc>
              <a:buFont typeface="Wingdings" panose="05000000000000000000" pitchFamily="2" charset="2"/>
              <a:buChar char="ü"/>
            </a:pPr>
            <a:r>
              <a:rPr lang="en-US" altLang="en-US" sz="2000" dirty="0"/>
              <a:t>Reviewing minutes of meetings of those charged with governance</a:t>
            </a:r>
          </a:p>
          <a:p>
            <a:pPr marL="980768" lvl="1" indent="-342900" algn="just">
              <a:lnSpc>
                <a:spcPct val="150000"/>
              </a:lnSpc>
              <a:buFont typeface="Wingdings" panose="05000000000000000000" pitchFamily="2" charset="2"/>
              <a:buChar char="ü"/>
            </a:pPr>
            <a:r>
              <a:rPr lang="en-US" altLang="en-US" sz="2000" dirty="0"/>
              <a:t>Reviewing legal expense accounts.</a:t>
            </a:r>
          </a:p>
          <a:p>
            <a:pPr algn="just">
              <a:lnSpc>
                <a:spcPct val="150000"/>
              </a:lnSpc>
              <a:buFont typeface="Wingdings" panose="05000000000000000000" pitchFamily="2" charset="2"/>
              <a:buChar char="Ø"/>
            </a:pPr>
            <a:r>
              <a:rPr lang="en-US" altLang="en-US" sz="2400" dirty="0"/>
              <a:t>Presentation and disclosure of segment information in accordance with the applicable financial reporting framework.</a:t>
            </a:r>
          </a:p>
          <a:p>
            <a:pPr marL="980768" lvl="1" indent="-342900" algn="just">
              <a:lnSpc>
                <a:spcPct val="150000"/>
              </a:lnSpc>
              <a:buFont typeface="Wingdings" panose="05000000000000000000" pitchFamily="2" charset="2"/>
              <a:buChar char="ü"/>
            </a:pPr>
            <a:r>
              <a:rPr lang="en-US" altLang="en-US" sz="2000" dirty="0"/>
              <a:t>understanding of the methods used by management</a:t>
            </a:r>
          </a:p>
          <a:p>
            <a:pPr marL="980768" lvl="1" indent="-342900" algn="just">
              <a:lnSpc>
                <a:spcPct val="150000"/>
              </a:lnSpc>
              <a:buFont typeface="Wingdings" panose="05000000000000000000" pitchFamily="2" charset="2"/>
              <a:buChar char="ü"/>
            </a:pPr>
            <a:r>
              <a:rPr lang="en-US" altLang="en-US" sz="2000" dirty="0"/>
              <a:t>Performing analytical procedures</a:t>
            </a:r>
          </a:p>
        </p:txBody>
      </p:sp>
      <p:sp>
        <p:nvSpPr>
          <p:cNvPr id="6" name="Date Placeholder 5"/>
          <p:cNvSpPr>
            <a:spLocks noGrp="1"/>
          </p:cNvSpPr>
          <p:nvPr>
            <p:ph type="dt" sz="half" idx="10"/>
          </p:nvPr>
        </p:nvSpPr>
        <p:spPr/>
        <p:txBody>
          <a:bodyPr/>
          <a:lstStyle/>
          <a:p>
            <a:fld id="{C49CBAE7-A4A0-459A-A06C-A816CD1BDD0D}"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a:xfrm>
            <a:off x="3864143" y="6602023"/>
            <a:ext cx="5911517" cy="182563"/>
          </a:xfrm>
        </p:spPr>
        <p:txBody>
          <a:bodyPr/>
          <a:lstStyle/>
          <a:p>
            <a:r>
              <a:rPr lang="en-US" dirty="0"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38</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68996"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091307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 calcmode="lin" valueType="num">
                                      <p:cBhvr additive="base">
                                        <p:cTn id="7" dur="500" fill="hold"/>
                                        <p:tgtEl>
                                          <p:spTgt spid="389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89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8915">
                                            <p:txEl>
                                              <p:pRg st="1" end="1"/>
                                            </p:txEl>
                                          </p:spTgt>
                                        </p:tgtEl>
                                        <p:attrNameLst>
                                          <p:attrName>style.visibility</p:attrName>
                                        </p:attrNameLst>
                                      </p:cBhvr>
                                      <p:to>
                                        <p:strVal val="visible"/>
                                      </p:to>
                                    </p:set>
                                    <p:anim calcmode="lin" valueType="num">
                                      <p:cBhvr additive="base">
                                        <p:cTn id="13" dur="500" fill="hold"/>
                                        <p:tgtEl>
                                          <p:spTgt spid="389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8915">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8915">
                                            <p:txEl>
                                              <p:pRg st="2" end="2"/>
                                            </p:txEl>
                                          </p:spTgt>
                                        </p:tgtEl>
                                        <p:attrNameLst>
                                          <p:attrName>style.visibility</p:attrName>
                                        </p:attrNameLst>
                                      </p:cBhvr>
                                      <p:to>
                                        <p:strVal val="visible"/>
                                      </p:to>
                                    </p:set>
                                    <p:anim calcmode="lin" valueType="num">
                                      <p:cBhvr additive="base">
                                        <p:cTn id="17" dur="500" fill="hold"/>
                                        <p:tgtEl>
                                          <p:spTgt spid="3891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8915">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8915">
                                            <p:txEl>
                                              <p:pRg st="3" end="3"/>
                                            </p:txEl>
                                          </p:spTgt>
                                        </p:tgtEl>
                                        <p:attrNameLst>
                                          <p:attrName>style.visibility</p:attrName>
                                        </p:attrNameLst>
                                      </p:cBhvr>
                                      <p:to>
                                        <p:strVal val="visible"/>
                                      </p:to>
                                    </p:set>
                                    <p:anim calcmode="lin" valueType="num">
                                      <p:cBhvr additive="base">
                                        <p:cTn id="21" dur="500" fill="hold"/>
                                        <p:tgtEl>
                                          <p:spTgt spid="3891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891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8915">
                                            <p:txEl>
                                              <p:pRg st="4" end="4"/>
                                            </p:txEl>
                                          </p:spTgt>
                                        </p:tgtEl>
                                        <p:attrNameLst>
                                          <p:attrName>style.visibility</p:attrName>
                                        </p:attrNameLst>
                                      </p:cBhvr>
                                      <p:to>
                                        <p:strVal val="visible"/>
                                      </p:to>
                                    </p:set>
                                    <p:anim calcmode="lin" valueType="num">
                                      <p:cBhvr additive="base">
                                        <p:cTn id="27" dur="500" fill="hold"/>
                                        <p:tgtEl>
                                          <p:spTgt spid="3891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8915">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8915">
                                            <p:txEl>
                                              <p:pRg st="5" end="5"/>
                                            </p:txEl>
                                          </p:spTgt>
                                        </p:tgtEl>
                                        <p:attrNameLst>
                                          <p:attrName>style.visibility</p:attrName>
                                        </p:attrNameLst>
                                      </p:cBhvr>
                                      <p:to>
                                        <p:strVal val="visible"/>
                                      </p:to>
                                    </p:set>
                                    <p:anim calcmode="lin" valueType="num">
                                      <p:cBhvr additive="base">
                                        <p:cTn id="31" dur="500" fill="hold"/>
                                        <p:tgtEl>
                                          <p:spTgt spid="3891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8915">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8915">
                                            <p:txEl>
                                              <p:pRg st="6" end="6"/>
                                            </p:txEl>
                                          </p:spTgt>
                                        </p:tgtEl>
                                        <p:attrNameLst>
                                          <p:attrName>style.visibility</p:attrName>
                                        </p:attrNameLst>
                                      </p:cBhvr>
                                      <p:to>
                                        <p:strVal val="visible"/>
                                      </p:to>
                                    </p:set>
                                    <p:anim calcmode="lin" valueType="num">
                                      <p:cBhvr additive="base">
                                        <p:cTn id="35" dur="500" fill="hold"/>
                                        <p:tgtEl>
                                          <p:spTgt spid="38915">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8915">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8915">
                                            <p:txEl>
                                              <p:pRg st="7" end="7"/>
                                            </p:txEl>
                                          </p:spTgt>
                                        </p:tgtEl>
                                        <p:attrNameLst>
                                          <p:attrName>style.visibility</p:attrName>
                                        </p:attrNameLst>
                                      </p:cBhvr>
                                      <p:to>
                                        <p:strVal val="visible"/>
                                      </p:to>
                                    </p:set>
                                    <p:anim calcmode="lin" valueType="num">
                                      <p:cBhvr additive="base">
                                        <p:cTn id="39" dur="500" fill="hold"/>
                                        <p:tgtEl>
                                          <p:spTgt spid="38915">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891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8915">
                                            <p:txEl>
                                              <p:pRg st="8" end="8"/>
                                            </p:txEl>
                                          </p:spTgt>
                                        </p:tgtEl>
                                        <p:attrNameLst>
                                          <p:attrName>style.visibility</p:attrName>
                                        </p:attrNameLst>
                                      </p:cBhvr>
                                      <p:to>
                                        <p:strVal val="visible"/>
                                      </p:to>
                                    </p:set>
                                    <p:anim calcmode="lin" valueType="num">
                                      <p:cBhvr additive="base">
                                        <p:cTn id="45" dur="500" fill="hold"/>
                                        <p:tgtEl>
                                          <p:spTgt spid="38915">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8915">
                                            <p:txEl>
                                              <p:pRg st="8" end="8"/>
                                            </p:txEl>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8915">
                                            <p:txEl>
                                              <p:pRg st="9" end="9"/>
                                            </p:txEl>
                                          </p:spTgt>
                                        </p:tgtEl>
                                        <p:attrNameLst>
                                          <p:attrName>style.visibility</p:attrName>
                                        </p:attrNameLst>
                                      </p:cBhvr>
                                      <p:to>
                                        <p:strVal val="visible"/>
                                      </p:to>
                                    </p:set>
                                    <p:anim calcmode="lin" valueType="num">
                                      <p:cBhvr additive="base">
                                        <p:cTn id="49" dur="500" fill="hold"/>
                                        <p:tgtEl>
                                          <p:spTgt spid="38915">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8915">
                                            <p:txEl>
                                              <p:pRg st="9" end="9"/>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8915">
                                            <p:txEl>
                                              <p:pRg st="10" end="10"/>
                                            </p:txEl>
                                          </p:spTgt>
                                        </p:tgtEl>
                                        <p:attrNameLst>
                                          <p:attrName>style.visibility</p:attrName>
                                        </p:attrNameLst>
                                      </p:cBhvr>
                                      <p:to>
                                        <p:strVal val="visible"/>
                                      </p:to>
                                    </p:set>
                                    <p:anim calcmode="lin" valueType="num">
                                      <p:cBhvr additive="base">
                                        <p:cTn id="53" dur="500" fill="hold"/>
                                        <p:tgtEl>
                                          <p:spTgt spid="38915">
                                            <p:txEl>
                                              <p:pRg st="10" end="1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8915">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324244" y="1262130"/>
            <a:ext cx="2810791" cy="4185633"/>
          </a:xfrm>
        </p:spPr>
        <p:txBody>
          <a:bodyPr>
            <a:normAutofit/>
          </a:bodyPr>
          <a:lstStyle/>
          <a:p>
            <a:pPr>
              <a:lnSpc>
                <a:spcPct val="150000"/>
              </a:lnSpc>
            </a:pPr>
            <a:r>
              <a:rPr lang="en-US" altLang="en-US" dirty="0">
                <a:solidFill>
                  <a:schemeClr val="tx1"/>
                </a:solidFill>
              </a:rPr>
              <a:t>External Confirmations (ISSAI-1505)</a:t>
            </a:r>
          </a:p>
        </p:txBody>
      </p:sp>
      <p:sp>
        <p:nvSpPr>
          <p:cNvPr id="33795" name="Rectangle 3"/>
          <p:cNvSpPr>
            <a:spLocks noGrp="1" noChangeArrowheads="1"/>
          </p:cNvSpPr>
          <p:nvPr>
            <p:ph type="body" idx="1"/>
          </p:nvPr>
        </p:nvSpPr>
        <p:spPr>
          <a:xfrm>
            <a:off x="3515932" y="540912"/>
            <a:ext cx="8268236" cy="5815441"/>
          </a:xfrm>
        </p:spPr>
        <p:txBody>
          <a:bodyPr>
            <a:normAutofit lnSpcReduction="10000"/>
          </a:bodyPr>
          <a:lstStyle/>
          <a:p>
            <a:pPr algn="just">
              <a:lnSpc>
                <a:spcPct val="150000"/>
              </a:lnSpc>
              <a:buFont typeface="Wingdings" panose="05000000000000000000" pitchFamily="2" charset="2"/>
              <a:buChar char="Ø"/>
              <a:defRPr/>
            </a:pPr>
            <a:r>
              <a:rPr lang="en-US" sz="2400" dirty="0"/>
              <a:t>External Confirmation Procedures </a:t>
            </a:r>
            <a:r>
              <a:rPr lang="en-IN" sz="2400" dirty="0"/>
              <a:t>to obtain Audit Evidence</a:t>
            </a:r>
            <a:endParaRPr lang="en-US" sz="2400" dirty="0"/>
          </a:p>
          <a:p>
            <a:pPr lvl="1" algn="just">
              <a:lnSpc>
                <a:spcPct val="150000"/>
              </a:lnSpc>
              <a:buFont typeface="Wingdings" panose="05000000000000000000" pitchFamily="2" charset="2"/>
              <a:buChar char="ü"/>
              <a:defRPr/>
            </a:pPr>
            <a:r>
              <a:rPr lang="en-IN" sz="2000" dirty="0"/>
              <a:t>Audit evidence is more reliable when it is obtained from independent sources outside the entity, directly and in documentary form..</a:t>
            </a:r>
            <a:endParaRPr lang="en-US" sz="2000" dirty="0"/>
          </a:p>
          <a:p>
            <a:pPr algn="just">
              <a:lnSpc>
                <a:spcPct val="150000"/>
              </a:lnSpc>
              <a:buFont typeface="Wingdings" panose="05000000000000000000" pitchFamily="2" charset="2"/>
              <a:buChar char="Ø"/>
              <a:defRPr/>
            </a:pPr>
            <a:r>
              <a:rPr lang="en-US" sz="2400" dirty="0"/>
              <a:t>Management’s Refusal to Allow the Auditor to Send a Confirmation Request</a:t>
            </a:r>
          </a:p>
          <a:p>
            <a:pPr lvl="1" algn="just">
              <a:lnSpc>
                <a:spcPct val="150000"/>
              </a:lnSpc>
              <a:buFont typeface="Wingdings" panose="05000000000000000000" pitchFamily="2" charset="2"/>
              <a:buChar char="ü"/>
              <a:defRPr/>
            </a:pPr>
            <a:r>
              <a:rPr lang="en-IN" sz="2000" dirty="0"/>
              <a:t>Inquire as to management’s reasons for the refusal, and seek audit evidence as to their validity and reasonableness</a:t>
            </a:r>
          </a:p>
          <a:p>
            <a:pPr>
              <a:lnSpc>
                <a:spcPct val="150000"/>
              </a:lnSpc>
              <a:buFont typeface="Wingdings" panose="05000000000000000000" pitchFamily="2" charset="2"/>
              <a:buChar char="Ø"/>
              <a:defRPr/>
            </a:pPr>
            <a:r>
              <a:rPr lang="en-US" sz="2400" dirty="0"/>
              <a:t>Negative Confirmations-</a:t>
            </a:r>
            <a:r>
              <a:rPr lang="en-IN" sz="2400" dirty="0"/>
              <a:t> Negative confirmations provide less persuasive audit evidence than positive confirmations</a:t>
            </a:r>
            <a:endParaRPr lang="en-US" sz="2400" dirty="0"/>
          </a:p>
          <a:p>
            <a:pPr algn="just">
              <a:lnSpc>
                <a:spcPct val="150000"/>
              </a:lnSpc>
              <a:buFont typeface="Wingdings" panose="05000000000000000000" pitchFamily="2" charset="2"/>
              <a:buChar char="Ø"/>
              <a:defRPr/>
            </a:pPr>
            <a:r>
              <a:rPr lang="en-US" sz="2400" dirty="0"/>
              <a:t>Evaluating the Evidence Obtained</a:t>
            </a:r>
          </a:p>
        </p:txBody>
      </p:sp>
      <p:sp>
        <p:nvSpPr>
          <p:cNvPr id="6" name="Date Placeholder 5"/>
          <p:cNvSpPr>
            <a:spLocks noGrp="1"/>
          </p:cNvSpPr>
          <p:nvPr>
            <p:ph type="dt" sz="half" idx="10"/>
          </p:nvPr>
        </p:nvSpPr>
        <p:spPr/>
        <p:txBody>
          <a:bodyPr/>
          <a:lstStyle/>
          <a:p>
            <a:fld id="{C09412E7-04EA-4579-A72A-BF2E59783B0F}"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39</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70020"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1989830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 calcmode="lin" valueType="num">
                                      <p:cBhvr additive="base">
                                        <p:cTn id="7" dur="500" fill="hold"/>
                                        <p:tgtEl>
                                          <p:spTgt spid="337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3795">
                                            <p:txEl>
                                              <p:pRg st="1" end="1"/>
                                            </p:txEl>
                                          </p:spTgt>
                                        </p:tgtEl>
                                        <p:attrNameLst>
                                          <p:attrName>style.visibility</p:attrName>
                                        </p:attrNameLst>
                                      </p:cBhvr>
                                      <p:to>
                                        <p:strVal val="visible"/>
                                      </p:to>
                                    </p:set>
                                    <p:anim calcmode="lin" valueType="num">
                                      <p:cBhvr additive="base">
                                        <p:cTn id="11" dur="500" fill="hold"/>
                                        <p:tgtEl>
                                          <p:spTgt spid="3379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37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3795">
                                            <p:txEl>
                                              <p:pRg st="2" end="2"/>
                                            </p:txEl>
                                          </p:spTgt>
                                        </p:tgtEl>
                                        <p:attrNameLst>
                                          <p:attrName>style.visibility</p:attrName>
                                        </p:attrNameLst>
                                      </p:cBhvr>
                                      <p:to>
                                        <p:strVal val="visible"/>
                                      </p:to>
                                    </p:set>
                                    <p:anim calcmode="lin" valueType="num">
                                      <p:cBhvr additive="base">
                                        <p:cTn id="17" dur="500" fill="hold"/>
                                        <p:tgtEl>
                                          <p:spTgt spid="3379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3795">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3795">
                                            <p:txEl>
                                              <p:pRg st="3" end="3"/>
                                            </p:txEl>
                                          </p:spTgt>
                                        </p:tgtEl>
                                        <p:attrNameLst>
                                          <p:attrName>style.visibility</p:attrName>
                                        </p:attrNameLst>
                                      </p:cBhvr>
                                      <p:to>
                                        <p:strVal val="visible"/>
                                      </p:to>
                                    </p:set>
                                    <p:anim calcmode="lin" valueType="num">
                                      <p:cBhvr additive="base">
                                        <p:cTn id="21" dur="500" fill="hold"/>
                                        <p:tgtEl>
                                          <p:spTgt spid="3379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379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3795">
                                            <p:txEl>
                                              <p:pRg st="4" end="4"/>
                                            </p:txEl>
                                          </p:spTgt>
                                        </p:tgtEl>
                                        <p:attrNameLst>
                                          <p:attrName>style.visibility</p:attrName>
                                        </p:attrNameLst>
                                      </p:cBhvr>
                                      <p:to>
                                        <p:strVal val="visible"/>
                                      </p:to>
                                    </p:set>
                                    <p:anim calcmode="lin" valueType="num">
                                      <p:cBhvr additive="base">
                                        <p:cTn id="27" dur="500" fill="hold"/>
                                        <p:tgtEl>
                                          <p:spTgt spid="3379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379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3795">
                                            <p:txEl>
                                              <p:pRg st="5" end="5"/>
                                            </p:txEl>
                                          </p:spTgt>
                                        </p:tgtEl>
                                        <p:attrNameLst>
                                          <p:attrName>style.visibility</p:attrName>
                                        </p:attrNameLst>
                                      </p:cBhvr>
                                      <p:to>
                                        <p:strVal val="visible"/>
                                      </p:to>
                                    </p:set>
                                    <p:anim calcmode="lin" valueType="num">
                                      <p:cBhvr additive="base">
                                        <p:cTn id="33" dur="500" fill="hold"/>
                                        <p:tgtEl>
                                          <p:spTgt spid="33795">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379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pPr algn="ctr">
              <a:lnSpc>
                <a:spcPct val="150000"/>
              </a:lnSpc>
            </a:pPr>
            <a:r>
              <a:rPr lang="en-IN" b="1" dirty="0" smtClean="0">
                <a:solidFill>
                  <a:schemeClr val="tx1"/>
                </a:solidFill>
              </a:rPr>
              <a:t>Links between various Standards</a:t>
            </a:r>
            <a:endParaRPr lang="en-IN" b="1" dirty="0">
              <a:solidFill>
                <a:schemeClr val="tx1"/>
              </a:solidFill>
            </a:endParaRPr>
          </a:p>
        </p:txBody>
      </p:sp>
      <p:graphicFrame>
        <p:nvGraphicFramePr>
          <p:cNvPr id="12" name="Content Placeholder 11"/>
          <p:cNvGraphicFramePr>
            <a:graphicFrameLocks noGrp="1"/>
          </p:cNvGraphicFramePr>
          <p:nvPr>
            <p:ph idx="1"/>
            <p:extLst/>
          </p:nvPr>
        </p:nvGraphicFramePr>
        <p:xfrm>
          <a:off x="3868738" y="863600"/>
          <a:ext cx="7315200" cy="51212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Date Placeholder 6"/>
          <p:cNvSpPr>
            <a:spLocks noGrp="1"/>
          </p:cNvSpPr>
          <p:nvPr>
            <p:ph type="dt" sz="half" idx="10"/>
          </p:nvPr>
        </p:nvSpPr>
        <p:spPr/>
        <p:txBody>
          <a:bodyPr/>
          <a:lstStyle/>
          <a:p>
            <a:fld id="{FA9EB6F0-B2BD-4AA4-B731-BAE2A4BBCE1F}"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8" name="Footer Placeholder 7"/>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6D22F896-40B5-4ADD-8801-0D06FADFA095}" type="slidenum">
              <a:rPr lang="en-US" smtClean="0">
                <a:solidFill>
                  <a:srgbClr val="00C6BB"/>
                </a:solidFill>
              </a:rPr>
              <a:pPr/>
              <a:t>4</a:t>
            </a:fld>
            <a:endParaRPr lang="en-US" dirty="0">
              <a:solidFill>
                <a:srgbClr val="00C6BB"/>
              </a:solidFill>
            </a:endParaRPr>
          </a:p>
        </p:txBody>
      </p:sp>
      <p:graphicFrame>
        <p:nvGraphicFramePr>
          <p:cNvPr id="11" name="Object 10"/>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09925" name="Bitmap Image" r:id="rId8" imgW="743054" imgH="847843" progId="Paint.Picture">
                  <p:embed/>
                </p:oleObj>
              </mc:Choice>
              <mc:Fallback>
                <p:oleObj name="Bitmap Image" r:id="rId8" imgW="743054" imgH="847843" progId="Paint.Picture">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3" name="Picture 12" descr="RTI LOGO RAC copy"/>
          <p:cNvPicPr/>
          <p:nvPr/>
        </p:nvPicPr>
        <p:blipFill>
          <a:blip r:embed="rId10">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1067309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normAutofit/>
          </a:bodyPr>
          <a:lstStyle/>
          <a:p>
            <a:pPr>
              <a:lnSpc>
                <a:spcPct val="150000"/>
              </a:lnSpc>
            </a:pPr>
            <a:r>
              <a:rPr lang="en-US" altLang="en-US" sz="3200" dirty="0">
                <a:solidFill>
                  <a:schemeClr val="tx1"/>
                </a:solidFill>
              </a:rPr>
              <a:t>Initial Audit Engagements-Opening Balances </a:t>
            </a:r>
            <a:r>
              <a:rPr lang="en-US" altLang="en-US" sz="3200" dirty="0" smtClean="0">
                <a:solidFill>
                  <a:schemeClr val="tx1"/>
                </a:solidFill>
              </a:rPr>
              <a:t/>
            </a:r>
            <a:br>
              <a:rPr lang="en-US" altLang="en-US" sz="3200" dirty="0" smtClean="0">
                <a:solidFill>
                  <a:schemeClr val="tx1"/>
                </a:solidFill>
              </a:rPr>
            </a:br>
            <a:r>
              <a:rPr lang="en-US" altLang="en-US" sz="3200" dirty="0" smtClean="0">
                <a:solidFill>
                  <a:schemeClr val="tx1"/>
                </a:solidFill>
              </a:rPr>
              <a:t>(</a:t>
            </a:r>
            <a:r>
              <a:rPr lang="en-US" altLang="en-US" sz="3200" dirty="0">
                <a:solidFill>
                  <a:schemeClr val="tx1"/>
                </a:solidFill>
              </a:rPr>
              <a:t>ISSAI-1510)</a:t>
            </a:r>
          </a:p>
        </p:txBody>
      </p:sp>
      <p:sp>
        <p:nvSpPr>
          <p:cNvPr id="40963" name="Rectangle 3"/>
          <p:cNvSpPr>
            <a:spLocks noGrp="1" noChangeArrowheads="1"/>
          </p:cNvSpPr>
          <p:nvPr>
            <p:ph type="body" idx="1"/>
          </p:nvPr>
        </p:nvSpPr>
        <p:spPr>
          <a:xfrm>
            <a:off x="3869267" y="864108"/>
            <a:ext cx="7824749" cy="5120640"/>
          </a:xfrm>
        </p:spPr>
        <p:txBody>
          <a:bodyPr/>
          <a:lstStyle/>
          <a:p>
            <a:pPr marL="0" indent="0" algn="just">
              <a:lnSpc>
                <a:spcPct val="150000"/>
              </a:lnSpc>
              <a:buNone/>
            </a:pPr>
            <a:r>
              <a:rPr lang="en-US" altLang="en-US" sz="2400" dirty="0">
                <a:solidFill>
                  <a:schemeClr val="tx1"/>
                </a:solidFill>
              </a:rPr>
              <a:t>Auditor’s attention is required if:</a:t>
            </a:r>
          </a:p>
          <a:p>
            <a:pPr lvl="1" algn="just">
              <a:lnSpc>
                <a:spcPct val="150000"/>
              </a:lnSpc>
              <a:buFont typeface="Wingdings" panose="05000000000000000000" pitchFamily="2" charset="2"/>
              <a:buChar char="ü"/>
            </a:pPr>
            <a:r>
              <a:rPr lang="en-US" altLang="en-US" sz="2400" dirty="0">
                <a:solidFill>
                  <a:schemeClr val="tx1"/>
                </a:solidFill>
              </a:rPr>
              <a:t>Financial statement for the prior period is not audited</a:t>
            </a:r>
          </a:p>
          <a:p>
            <a:pPr lvl="1" algn="just">
              <a:lnSpc>
                <a:spcPct val="150000"/>
              </a:lnSpc>
              <a:buFont typeface="Wingdings" panose="05000000000000000000" pitchFamily="2" charset="2"/>
              <a:buChar char="ü"/>
            </a:pPr>
            <a:r>
              <a:rPr lang="en-US" altLang="en-US" sz="2400" dirty="0">
                <a:solidFill>
                  <a:schemeClr val="tx1"/>
                </a:solidFill>
              </a:rPr>
              <a:t>Audited but by a predecessor auditor.</a:t>
            </a:r>
          </a:p>
        </p:txBody>
      </p:sp>
      <p:sp>
        <p:nvSpPr>
          <p:cNvPr id="6" name="Date Placeholder 5"/>
          <p:cNvSpPr>
            <a:spLocks noGrp="1"/>
          </p:cNvSpPr>
          <p:nvPr>
            <p:ph type="dt" sz="half" idx="10"/>
          </p:nvPr>
        </p:nvSpPr>
        <p:spPr/>
        <p:txBody>
          <a:bodyPr/>
          <a:lstStyle/>
          <a:p>
            <a:fld id="{CA66818D-A20D-49BF-BB79-39655DBF69C9}"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dirty="0"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40</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71044"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3896444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 calcmode="lin" valueType="num">
                                      <p:cBhvr additive="base">
                                        <p:cTn id="7" dur="500" fill="hold"/>
                                        <p:tgtEl>
                                          <p:spTgt spid="409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963">
                                            <p:txEl>
                                              <p:pRg st="1" end="1"/>
                                            </p:txEl>
                                          </p:spTgt>
                                        </p:tgtEl>
                                        <p:attrNameLst>
                                          <p:attrName>style.visibility</p:attrName>
                                        </p:attrNameLst>
                                      </p:cBhvr>
                                      <p:to>
                                        <p:strVal val="visible"/>
                                      </p:to>
                                    </p:set>
                                    <p:anim calcmode="lin" valueType="num">
                                      <p:cBhvr additive="base">
                                        <p:cTn id="13" dur="500" fill="hold"/>
                                        <p:tgtEl>
                                          <p:spTgt spid="4096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09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963">
                                            <p:txEl>
                                              <p:pRg st="2" end="2"/>
                                            </p:txEl>
                                          </p:spTgt>
                                        </p:tgtEl>
                                        <p:attrNameLst>
                                          <p:attrName>style.visibility</p:attrName>
                                        </p:attrNameLst>
                                      </p:cBhvr>
                                      <p:to>
                                        <p:strVal val="visible"/>
                                      </p:to>
                                    </p:set>
                                    <p:anim calcmode="lin" valueType="num">
                                      <p:cBhvr additive="base">
                                        <p:cTn id="19" dur="500" fill="hold"/>
                                        <p:tgtEl>
                                          <p:spTgt spid="4096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096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normAutofit/>
          </a:bodyPr>
          <a:lstStyle/>
          <a:p>
            <a:pPr>
              <a:lnSpc>
                <a:spcPct val="150000"/>
              </a:lnSpc>
            </a:pPr>
            <a:r>
              <a:rPr lang="en-US" altLang="en-US" sz="3200" dirty="0">
                <a:solidFill>
                  <a:schemeClr val="tx1"/>
                </a:solidFill>
              </a:rPr>
              <a:t>Audit procedure-Opening Balance and consistency of Accounting policy</a:t>
            </a:r>
          </a:p>
        </p:txBody>
      </p:sp>
      <p:sp>
        <p:nvSpPr>
          <p:cNvPr id="41987" name="Rectangle 3"/>
          <p:cNvSpPr>
            <a:spLocks noGrp="1" noChangeArrowheads="1"/>
          </p:cNvSpPr>
          <p:nvPr>
            <p:ph type="body" idx="1"/>
          </p:nvPr>
        </p:nvSpPr>
        <p:spPr>
          <a:xfrm>
            <a:off x="3551371" y="643945"/>
            <a:ext cx="8168403" cy="5550794"/>
          </a:xfrm>
        </p:spPr>
        <p:txBody>
          <a:bodyPr>
            <a:normAutofit fontScale="92500"/>
          </a:bodyPr>
          <a:lstStyle/>
          <a:p>
            <a:pPr algn="just">
              <a:lnSpc>
                <a:spcPct val="150000"/>
              </a:lnSpc>
              <a:spcBef>
                <a:spcPts val="400"/>
              </a:spcBef>
              <a:spcAft>
                <a:spcPts val="400"/>
              </a:spcAft>
              <a:buFont typeface="Wingdings" panose="05000000000000000000" pitchFamily="2" charset="2"/>
              <a:buChar char="Ø"/>
            </a:pPr>
            <a:r>
              <a:rPr lang="en-US" altLang="en-US" sz="2800" dirty="0"/>
              <a:t> </a:t>
            </a:r>
            <a:r>
              <a:rPr lang="en-US" altLang="en-US" sz="2400" dirty="0"/>
              <a:t>The financial statement to be read.</a:t>
            </a:r>
          </a:p>
          <a:p>
            <a:pPr algn="just">
              <a:lnSpc>
                <a:spcPct val="150000"/>
              </a:lnSpc>
              <a:spcBef>
                <a:spcPts val="400"/>
              </a:spcBef>
              <a:spcAft>
                <a:spcPts val="400"/>
              </a:spcAft>
              <a:buFont typeface="Wingdings" panose="05000000000000000000" pitchFamily="2" charset="2"/>
              <a:buChar char="Ø"/>
            </a:pPr>
            <a:r>
              <a:rPr lang="en-US" altLang="en-US" sz="2400" dirty="0"/>
              <a:t>Obtain evidence about whether OB contains material misstatement.</a:t>
            </a:r>
          </a:p>
          <a:p>
            <a:pPr algn="just">
              <a:lnSpc>
                <a:spcPct val="150000"/>
              </a:lnSpc>
              <a:spcBef>
                <a:spcPts val="400"/>
              </a:spcBef>
              <a:spcAft>
                <a:spcPts val="400"/>
              </a:spcAft>
              <a:buFont typeface="Wingdings" panose="05000000000000000000" pitchFamily="2" charset="2"/>
              <a:buChar char="Ø"/>
            </a:pPr>
            <a:r>
              <a:rPr lang="en-US" altLang="en-US" sz="2400" dirty="0"/>
              <a:t>Determine whether the OB reflects the appropriate accounting policy.</a:t>
            </a:r>
          </a:p>
          <a:p>
            <a:pPr algn="just">
              <a:lnSpc>
                <a:spcPct val="150000"/>
              </a:lnSpc>
              <a:spcBef>
                <a:spcPts val="400"/>
              </a:spcBef>
              <a:spcAft>
                <a:spcPts val="400"/>
              </a:spcAft>
              <a:buFont typeface="Wingdings" panose="05000000000000000000" pitchFamily="2" charset="2"/>
              <a:buChar char="Ø"/>
            </a:pPr>
            <a:r>
              <a:rPr lang="en-US" altLang="en-US" sz="2400" dirty="0"/>
              <a:t>Perform specific audit regarding OB and see changes in accounting policy have been accounted for, adequately presented and disclosed.</a:t>
            </a:r>
          </a:p>
          <a:p>
            <a:pPr algn="just">
              <a:lnSpc>
                <a:spcPct val="150000"/>
              </a:lnSpc>
              <a:spcBef>
                <a:spcPts val="400"/>
              </a:spcBef>
              <a:spcAft>
                <a:spcPts val="400"/>
              </a:spcAft>
              <a:buFont typeface="Wingdings" panose="05000000000000000000" pitchFamily="2" charset="2"/>
              <a:buChar char="Ø"/>
            </a:pPr>
            <a:r>
              <a:rPr lang="en-US" altLang="en-US" sz="2400" dirty="0"/>
              <a:t>Collect relevant information from the predecessor’s report and evaluate.</a:t>
            </a:r>
          </a:p>
        </p:txBody>
      </p:sp>
      <p:sp>
        <p:nvSpPr>
          <p:cNvPr id="6" name="Date Placeholder 5"/>
          <p:cNvSpPr>
            <a:spLocks noGrp="1"/>
          </p:cNvSpPr>
          <p:nvPr>
            <p:ph type="dt" sz="half" idx="10"/>
          </p:nvPr>
        </p:nvSpPr>
        <p:spPr/>
        <p:txBody>
          <a:bodyPr/>
          <a:lstStyle/>
          <a:p>
            <a:fld id="{A5911E2C-DB86-428B-B11D-C58F93EAF315}"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41</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72068"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6096955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 calcmode="lin" valueType="num">
                                      <p:cBhvr additive="base">
                                        <p:cTn id="7" dur="500" fill="hold"/>
                                        <p:tgtEl>
                                          <p:spTgt spid="419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1987">
                                            <p:txEl>
                                              <p:pRg st="1" end="1"/>
                                            </p:txEl>
                                          </p:spTgt>
                                        </p:tgtEl>
                                        <p:attrNameLst>
                                          <p:attrName>style.visibility</p:attrName>
                                        </p:attrNameLst>
                                      </p:cBhvr>
                                      <p:to>
                                        <p:strVal val="visible"/>
                                      </p:to>
                                    </p:set>
                                    <p:anim calcmode="lin" valueType="num">
                                      <p:cBhvr additive="base">
                                        <p:cTn id="13" dur="500" fill="hold"/>
                                        <p:tgtEl>
                                          <p:spTgt spid="4198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19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987">
                                            <p:txEl>
                                              <p:pRg st="2" end="2"/>
                                            </p:txEl>
                                          </p:spTgt>
                                        </p:tgtEl>
                                        <p:attrNameLst>
                                          <p:attrName>style.visibility</p:attrName>
                                        </p:attrNameLst>
                                      </p:cBhvr>
                                      <p:to>
                                        <p:strVal val="visible"/>
                                      </p:to>
                                    </p:set>
                                    <p:anim calcmode="lin" valueType="num">
                                      <p:cBhvr additive="base">
                                        <p:cTn id="19" dur="500" fill="hold"/>
                                        <p:tgtEl>
                                          <p:spTgt spid="4198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198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987">
                                            <p:txEl>
                                              <p:pRg st="3" end="3"/>
                                            </p:txEl>
                                          </p:spTgt>
                                        </p:tgtEl>
                                        <p:attrNameLst>
                                          <p:attrName>style.visibility</p:attrName>
                                        </p:attrNameLst>
                                      </p:cBhvr>
                                      <p:to>
                                        <p:strVal val="visible"/>
                                      </p:to>
                                    </p:set>
                                    <p:anim calcmode="lin" valueType="num">
                                      <p:cBhvr additive="base">
                                        <p:cTn id="25" dur="500" fill="hold"/>
                                        <p:tgtEl>
                                          <p:spTgt spid="4198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198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1987">
                                            <p:txEl>
                                              <p:pRg st="4" end="4"/>
                                            </p:txEl>
                                          </p:spTgt>
                                        </p:tgtEl>
                                        <p:attrNameLst>
                                          <p:attrName>style.visibility</p:attrName>
                                        </p:attrNameLst>
                                      </p:cBhvr>
                                      <p:to>
                                        <p:strVal val="visible"/>
                                      </p:to>
                                    </p:set>
                                    <p:anim calcmode="lin" valueType="num">
                                      <p:cBhvr additive="base">
                                        <p:cTn id="31" dur="500" fill="hold"/>
                                        <p:tgtEl>
                                          <p:spTgt spid="4198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198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a:lnSpc>
                <a:spcPct val="150000"/>
              </a:lnSpc>
            </a:pPr>
            <a:r>
              <a:rPr lang="en-US" altLang="en-US" dirty="0" smtClean="0">
                <a:solidFill>
                  <a:schemeClr val="tx1"/>
                </a:solidFill>
              </a:rPr>
              <a:t>Audit conclusion and reporting</a:t>
            </a:r>
            <a:endParaRPr lang="en-IN" altLang="en-US" dirty="0" smtClean="0">
              <a:solidFill>
                <a:schemeClr val="tx1"/>
              </a:solidFill>
            </a:endParaRPr>
          </a:p>
        </p:txBody>
      </p:sp>
      <p:sp>
        <p:nvSpPr>
          <p:cNvPr id="43011" name="Content Placeholder 2"/>
          <p:cNvSpPr>
            <a:spLocks noGrp="1"/>
          </p:cNvSpPr>
          <p:nvPr>
            <p:ph idx="1"/>
          </p:nvPr>
        </p:nvSpPr>
        <p:spPr>
          <a:xfrm>
            <a:off x="3580327" y="864112"/>
            <a:ext cx="8054902" cy="5120640"/>
          </a:xfrm>
        </p:spPr>
        <p:txBody>
          <a:bodyPr/>
          <a:lstStyle/>
          <a:p>
            <a:pPr marL="0" indent="0" algn="just">
              <a:lnSpc>
                <a:spcPct val="150000"/>
              </a:lnSpc>
              <a:spcBef>
                <a:spcPts val="400"/>
              </a:spcBef>
              <a:spcAft>
                <a:spcPts val="400"/>
              </a:spcAft>
              <a:buNone/>
            </a:pPr>
            <a:r>
              <a:rPr lang="en-US" altLang="en-US" sz="2400" dirty="0"/>
              <a:t>Express a qualified opinion or an adverse opinion if opening balances contain a misstatement which is </a:t>
            </a:r>
            <a:r>
              <a:rPr lang="en-US" altLang="en-US" sz="2400" dirty="0" smtClean="0"/>
              <a:t>not </a:t>
            </a:r>
            <a:r>
              <a:rPr lang="en-US" altLang="en-US" sz="2400" dirty="0"/>
              <a:t>appropriately accounted for or not adequately presented or disclosed.</a:t>
            </a:r>
            <a:endParaRPr lang="en-IN" altLang="en-US" sz="2400" dirty="0"/>
          </a:p>
        </p:txBody>
      </p:sp>
      <p:sp>
        <p:nvSpPr>
          <p:cNvPr id="6" name="Date Placeholder 5"/>
          <p:cNvSpPr>
            <a:spLocks noGrp="1"/>
          </p:cNvSpPr>
          <p:nvPr>
            <p:ph type="dt" sz="half" idx="10"/>
          </p:nvPr>
        </p:nvSpPr>
        <p:spPr/>
        <p:txBody>
          <a:bodyPr/>
          <a:lstStyle/>
          <a:p>
            <a:fld id="{B52773E7-B33B-433C-86DD-B16C384118C9}"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dirty="0"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42</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73092"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6558208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 calcmode="lin" valueType="num">
                                      <p:cBhvr additive="base">
                                        <p:cTn id="7" dur="500" fill="hold"/>
                                        <p:tgtEl>
                                          <p:spTgt spid="430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30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262465" y="1651270"/>
            <a:ext cx="2957253" cy="3719220"/>
          </a:xfrm>
        </p:spPr>
        <p:txBody>
          <a:bodyPr>
            <a:normAutofit/>
          </a:bodyPr>
          <a:lstStyle/>
          <a:p>
            <a:pPr>
              <a:lnSpc>
                <a:spcPct val="150000"/>
              </a:lnSpc>
            </a:pPr>
            <a:r>
              <a:rPr lang="en-US" altLang="en-US" dirty="0" smtClean="0">
                <a:solidFill>
                  <a:schemeClr val="tx1"/>
                </a:solidFill>
              </a:rPr>
              <a:t>Analytical procedure (ISSAI-1520)</a:t>
            </a:r>
          </a:p>
        </p:txBody>
      </p:sp>
      <p:sp>
        <p:nvSpPr>
          <p:cNvPr id="44035" name="Rectangle 3"/>
          <p:cNvSpPr>
            <a:spLocks noGrp="1" noChangeArrowheads="1"/>
          </p:cNvSpPr>
          <p:nvPr>
            <p:ph type="body" idx="1"/>
          </p:nvPr>
        </p:nvSpPr>
        <p:spPr>
          <a:xfrm>
            <a:off x="3577130" y="453043"/>
            <a:ext cx="8104008" cy="5761644"/>
          </a:xfrm>
        </p:spPr>
        <p:txBody>
          <a:bodyPr/>
          <a:lstStyle/>
          <a:p>
            <a:pPr algn="just">
              <a:lnSpc>
                <a:spcPct val="150000"/>
              </a:lnSpc>
              <a:spcBef>
                <a:spcPts val="400"/>
              </a:spcBef>
              <a:spcAft>
                <a:spcPts val="400"/>
              </a:spcAft>
              <a:buNone/>
            </a:pPr>
            <a:r>
              <a:rPr lang="en-US" altLang="en-US" dirty="0"/>
              <a:t>	It means-evaluations of financial information through analysis of plausible relationships among both financial and non-financial data.</a:t>
            </a:r>
          </a:p>
          <a:p>
            <a:pPr algn="just">
              <a:lnSpc>
                <a:spcPct val="150000"/>
              </a:lnSpc>
              <a:spcBef>
                <a:spcPts val="400"/>
              </a:spcBef>
              <a:spcAft>
                <a:spcPts val="400"/>
              </a:spcAft>
              <a:buNone/>
            </a:pPr>
            <a:r>
              <a:rPr lang="en-US" altLang="en-US" dirty="0"/>
              <a:t>	It includes:</a:t>
            </a:r>
          </a:p>
          <a:p>
            <a:pPr lvl="1" algn="just">
              <a:lnSpc>
                <a:spcPct val="150000"/>
              </a:lnSpc>
              <a:spcBef>
                <a:spcPts val="400"/>
              </a:spcBef>
              <a:spcAft>
                <a:spcPts val="400"/>
              </a:spcAft>
            </a:pPr>
            <a:r>
              <a:rPr lang="en-US" altLang="en-US" sz="2000" dirty="0"/>
              <a:t>Comparison of information of prior period</a:t>
            </a:r>
          </a:p>
          <a:p>
            <a:pPr lvl="1" algn="just">
              <a:lnSpc>
                <a:spcPct val="150000"/>
              </a:lnSpc>
              <a:spcBef>
                <a:spcPts val="400"/>
              </a:spcBef>
              <a:spcAft>
                <a:spcPts val="400"/>
              </a:spcAft>
            </a:pPr>
            <a:r>
              <a:rPr lang="en-US" altLang="en-US" sz="2000" dirty="0"/>
              <a:t>Analysis of anticipated results of entity like, budgets or forecast, estimation of depreciation</a:t>
            </a:r>
          </a:p>
          <a:p>
            <a:pPr lvl="1" algn="just">
              <a:lnSpc>
                <a:spcPct val="150000"/>
              </a:lnSpc>
              <a:spcBef>
                <a:spcPts val="400"/>
              </a:spcBef>
              <a:spcAft>
                <a:spcPts val="400"/>
              </a:spcAft>
            </a:pPr>
            <a:r>
              <a:rPr lang="en-US" altLang="en-US" sz="2000" dirty="0"/>
              <a:t>Comparison of data of similar industry</a:t>
            </a:r>
          </a:p>
          <a:p>
            <a:pPr lvl="1" algn="just">
              <a:lnSpc>
                <a:spcPct val="150000"/>
              </a:lnSpc>
              <a:spcBef>
                <a:spcPts val="400"/>
              </a:spcBef>
              <a:spcAft>
                <a:spcPts val="400"/>
              </a:spcAft>
            </a:pPr>
            <a:r>
              <a:rPr lang="en-US" altLang="en-US" sz="2000" dirty="0"/>
              <a:t>Public sector auditor also consider relationship of Expenditure vs. Budget, benefit payments, Tax revenue vs. demographic information or economic condition or indicators etc</a:t>
            </a:r>
            <a:r>
              <a:rPr lang="en-US" altLang="en-US" sz="2000" dirty="0" smtClean="0"/>
              <a:t>.</a:t>
            </a:r>
            <a:endParaRPr lang="en-US" altLang="en-US" sz="2000" dirty="0"/>
          </a:p>
        </p:txBody>
      </p:sp>
      <p:sp>
        <p:nvSpPr>
          <p:cNvPr id="6" name="Date Placeholder 5"/>
          <p:cNvSpPr>
            <a:spLocks noGrp="1"/>
          </p:cNvSpPr>
          <p:nvPr>
            <p:ph type="dt" sz="half" idx="10"/>
          </p:nvPr>
        </p:nvSpPr>
        <p:spPr/>
        <p:txBody>
          <a:bodyPr/>
          <a:lstStyle/>
          <a:p>
            <a:fld id="{4BD40C5C-A1DA-4917-B1DC-EDA2105AF703}"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43</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74116"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3627097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 calcmode="lin" valueType="num">
                                      <p:cBhvr additive="base">
                                        <p:cTn id="7" dur="500" fill="hold"/>
                                        <p:tgtEl>
                                          <p:spTgt spid="440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0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035">
                                            <p:txEl>
                                              <p:pRg st="1" end="1"/>
                                            </p:txEl>
                                          </p:spTgt>
                                        </p:tgtEl>
                                        <p:attrNameLst>
                                          <p:attrName>style.visibility</p:attrName>
                                        </p:attrNameLst>
                                      </p:cBhvr>
                                      <p:to>
                                        <p:strVal val="visible"/>
                                      </p:to>
                                    </p:set>
                                    <p:anim calcmode="lin" valueType="num">
                                      <p:cBhvr additive="base">
                                        <p:cTn id="13" dur="500" fill="hold"/>
                                        <p:tgtEl>
                                          <p:spTgt spid="440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40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4035">
                                            <p:txEl>
                                              <p:pRg st="2" end="2"/>
                                            </p:txEl>
                                          </p:spTgt>
                                        </p:tgtEl>
                                        <p:attrNameLst>
                                          <p:attrName>style.visibility</p:attrName>
                                        </p:attrNameLst>
                                      </p:cBhvr>
                                      <p:to>
                                        <p:strVal val="visible"/>
                                      </p:to>
                                    </p:set>
                                    <p:anim calcmode="lin" valueType="num">
                                      <p:cBhvr additive="base">
                                        <p:cTn id="19" dur="500" fill="hold"/>
                                        <p:tgtEl>
                                          <p:spTgt spid="440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40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4035">
                                            <p:txEl>
                                              <p:pRg st="3" end="3"/>
                                            </p:txEl>
                                          </p:spTgt>
                                        </p:tgtEl>
                                        <p:attrNameLst>
                                          <p:attrName>style.visibility</p:attrName>
                                        </p:attrNameLst>
                                      </p:cBhvr>
                                      <p:to>
                                        <p:strVal val="visible"/>
                                      </p:to>
                                    </p:set>
                                    <p:anim calcmode="lin" valueType="num">
                                      <p:cBhvr additive="base">
                                        <p:cTn id="25" dur="500" fill="hold"/>
                                        <p:tgtEl>
                                          <p:spTgt spid="4403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403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4035">
                                            <p:txEl>
                                              <p:pRg st="4" end="4"/>
                                            </p:txEl>
                                          </p:spTgt>
                                        </p:tgtEl>
                                        <p:attrNameLst>
                                          <p:attrName>style.visibility</p:attrName>
                                        </p:attrNameLst>
                                      </p:cBhvr>
                                      <p:to>
                                        <p:strVal val="visible"/>
                                      </p:to>
                                    </p:set>
                                    <p:anim calcmode="lin" valueType="num">
                                      <p:cBhvr additive="base">
                                        <p:cTn id="31" dur="500" fill="hold"/>
                                        <p:tgtEl>
                                          <p:spTgt spid="4403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403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4035">
                                            <p:txEl>
                                              <p:pRg st="5" end="5"/>
                                            </p:txEl>
                                          </p:spTgt>
                                        </p:tgtEl>
                                        <p:attrNameLst>
                                          <p:attrName>style.visibility</p:attrName>
                                        </p:attrNameLst>
                                      </p:cBhvr>
                                      <p:to>
                                        <p:strVal val="visible"/>
                                      </p:to>
                                    </p:set>
                                    <p:anim calcmode="lin" valueType="num">
                                      <p:cBhvr additive="base">
                                        <p:cTn id="37" dur="500" fill="hold"/>
                                        <p:tgtEl>
                                          <p:spTgt spid="4403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403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a:lnSpc>
                <a:spcPct val="150000"/>
              </a:lnSpc>
            </a:pPr>
            <a:r>
              <a:rPr lang="en-US" altLang="en-US" dirty="0" smtClean="0">
                <a:solidFill>
                  <a:schemeClr val="tx1"/>
                </a:solidFill>
              </a:rPr>
              <a:t>Analytical procedure (ISSAI-1520)</a:t>
            </a:r>
          </a:p>
        </p:txBody>
      </p:sp>
      <p:sp>
        <p:nvSpPr>
          <p:cNvPr id="45059" name="Rectangle 3"/>
          <p:cNvSpPr>
            <a:spLocks noGrp="1" noChangeArrowheads="1"/>
          </p:cNvSpPr>
          <p:nvPr>
            <p:ph type="body" idx="1"/>
          </p:nvPr>
        </p:nvSpPr>
        <p:spPr>
          <a:xfrm>
            <a:off x="3490175" y="678309"/>
            <a:ext cx="8203842" cy="5492246"/>
          </a:xfrm>
        </p:spPr>
        <p:txBody>
          <a:bodyPr/>
          <a:lstStyle/>
          <a:p>
            <a:pPr algn="just">
              <a:lnSpc>
                <a:spcPct val="150000"/>
              </a:lnSpc>
              <a:buFontTx/>
              <a:buNone/>
            </a:pPr>
            <a:r>
              <a:rPr lang="en-US" altLang="en-US" sz="2400" dirty="0"/>
              <a:t>	</a:t>
            </a:r>
            <a:r>
              <a:rPr lang="en-US" altLang="en-US" sz="2800" dirty="0"/>
              <a:t>Methods:</a:t>
            </a:r>
          </a:p>
          <a:p>
            <a:pPr lvl="1" algn="just">
              <a:lnSpc>
                <a:spcPct val="150000"/>
              </a:lnSpc>
              <a:spcBef>
                <a:spcPts val="400"/>
              </a:spcBef>
              <a:spcAft>
                <a:spcPts val="400"/>
              </a:spcAft>
              <a:buFont typeface="Wingdings" panose="05000000000000000000" pitchFamily="2" charset="2"/>
              <a:buChar char="ü"/>
            </a:pPr>
            <a:r>
              <a:rPr lang="en-US" altLang="en-US" sz="2400" dirty="0"/>
              <a:t>Performing simple comparison</a:t>
            </a:r>
          </a:p>
          <a:p>
            <a:pPr lvl="1" algn="just">
              <a:lnSpc>
                <a:spcPct val="150000"/>
              </a:lnSpc>
              <a:spcBef>
                <a:spcPts val="400"/>
              </a:spcBef>
              <a:spcAft>
                <a:spcPts val="400"/>
              </a:spcAft>
              <a:buFont typeface="Wingdings" panose="05000000000000000000" pitchFamily="2" charset="2"/>
              <a:buChar char="ü"/>
            </a:pPr>
            <a:r>
              <a:rPr lang="en-US" altLang="en-US" sz="2400" dirty="0"/>
              <a:t>Performing complex analysis using advanced Statistical techniques</a:t>
            </a:r>
          </a:p>
          <a:p>
            <a:pPr lvl="1" algn="just">
              <a:lnSpc>
                <a:spcPct val="150000"/>
              </a:lnSpc>
              <a:spcBef>
                <a:spcPts val="400"/>
              </a:spcBef>
              <a:spcAft>
                <a:spcPts val="400"/>
              </a:spcAft>
              <a:buFont typeface="Wingdings" panose="05000000000000000000" pitchFamily="2" charset="2"/>
              <a:buChar char="ü"/>
            </a:pPr>
            <a:r>
              <a:rPr lang="en-US" altLang="en-US" sz="2400" dirty="0"/>
              <a:t>Analysis of Individual as well as consolidated components of financial statement</a:t>
            </a:r>
          </a:p>
          <a:p>
            <a:pPr lvl="1" algn="just">
              <a:lnSpc>
                <a:spcPct val="150000"/>
              </a:lnSpc>
              <a:spcBef>
                <a:spcPts val="400"/>
              </a:spcBef>
              <a:spcAft>
                <a:spcPts val="400"/>
              </a:spcAft>
              <a:buFont typeface="Wingdings" panose="05000000000000000000" pitchFamily="2" charset="2"/>
              <a:buChar char="ü"/>
            </a:pPr>
            <a:r>
              <a:rPr lang="en-US" altLang="en-US" sz="2400" dirty="0"/>
              <a:t>Substantive analytical procedure according to nature of assertion and auditor’s assessment of risk</a:t>
            </a:r>
          </a:p>
        </p:txBody>
      </p:sp>
      <p:sp>
        <p:nvSpPr>
          <p:cNvPr id="6" name="Date Placeholder 5"/>
          <p:cNvSpPr>
            <a:spLocks noGrp="1"/>
          </p:cNvSpPr>
          <p:nvPr>
            <p:ph type="dt" sz="half" idx="10"/>
          </p:nvPr>
        </p:nvSpPr>
        <p:spPr/>
        <p:txBody>
          <a:bodyPr/>
          <a:lstStyle/>
          <a:p>
            <a:fld id="{5F6DDA43-A4B7-4DE4-A7CD-4A067BE88E3A}"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dirty="0"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44</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75140"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939038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a:lnSpc>
                <a:spcPct val="150000"/>
              </a:lnSpc>
            </a:pPr>
            <a:r>
              <a:rPr lang="en-US" altLang="en-US" sz="3200" dirty="0">
                <a:solidFill>
                  <a:schemeClr val="tx1"/>
                </a:solidFill>
              </a:rPr>
              <a:t>Investigating the result of Analytical Procedure</a:t>
            </a:r>
          </a:p>
        </p:txBody>
      </p:sp>
      <p:sp>
        <p:nvSpPr>
          <p:cNvPr id="46083" name="Rectangle 3"/>
          <p:cNvSpPr>
            <a:spLocks noGrp="1" noChangeArrowheads="1"/>
          </p:cNvSpPr>
          <p:nvPr>
            <p:ph type="body" idx="1"/>
          </p:nvPr>
        </p:nvSpPr>
        <p:spPr>
          <a:xfrm>
            <a:off x="3869268" y="490619"/>
            <a:ext cx="7786112" cy="5536693"/>
          </a:xfrm>
        </p:spPr>
        <p:txBody>
          <a:bodyPr/>
          <a:lstStyle/>
          <a:p>
            <a:pPr algn="just">
              <a:lnSpc>
                <a:spcPct val="150000"/>
              </a:lnSpc>
              <a:spcBef>
                <a:spcPts val="400"/>
              </a:spcBef>
              <a:spcAft>
                <a:spcPts val="400"/>
              </a:spcAft>
              <a:buFont typeface="Wingdings" panose="05000000000000000000" pitchFamily="2" charset="2"/>
              <a:buChar char="Ø"/>
            </a:pPr>
            <a:r>
              <a:rPr lang="en-US" altLang="en-US" sz="2400" dirty="0">
                <a:solidFill>
                  <a:schemeClr val="tx1"/>
                </a:solidFill>
              </a:rPr>
              <a:t>Identify fluctuations or relationships that are inconsistent.</a:t>
            </a:r>
          </a:p>
          <a:p>
            <a:pPr algn="just">
              <a:lnSpc>
                <a:spcPct val="150000"/>
              </a:lnSpc>
              <a:spcBef>
                <a:spcPts val="400"/>
              </a:spcBef>
              <a:spcAft>
                <a:spcPts val="400"/>
              </a:spcAft>
              <a:buFont typeface="Wingdings" panose="05000000000000000000" pitchFamily="2" charset="2"/>
              <a:buChar char="Ø"/>
            </a:pPr>
            <a:r>
              <a:rPr lang="en-US" altLang="en-US" sz="2400" dirty="0">
                <a:solidFill>
                  <a:schemeClr val="tx1"/>
                </a:solidFill>
              </a:rPr>
              <a:t>Investigate such differences by:</a:t>
            </a:r>
          </a:p>
          <a:p>
            <a:pPr lvl="1" algn="just">
              <a:lnSpc>
                <a:spcPct val="150000"/>
              </a:lnSpc>
              <a:spcBef>
                <a:spcPts val="400"/>
              </a:spcBef>
              <a:spcAft>
                <a:spcPts val="400"/>
              </a:spcAft>
              <a:buFont typeface="Wingdings" panose="05000000000000000000" pitchFamily="2" charset="2"/>
              <a:buChar char="ü"/>
            </a:pPr>
            <a:r>
              <a:rPr lang="en-US" altLang="en-US" sz="2400" dirty="0">
                <a:solidFill>
                  <a:schemeClr val="tx1"/>
                </a:solidFill>
              </a:rPr>
              <a:t>Inquiring of management to obtain their responses</a:t>
            </a:r>
          </a:p>
          <a:p>
            <a:pPr lvl="1" algn="just">
              <a:lnSpc>
                <a:spcPct val="150000"/>
              </a:lnSpc>
              <a:spcBef>
                <a:spcPts val="400"/>
              </a:spcBef>
              <a:spcAft>
                <a:spcPts val="400"/>
              </a:spcAft>
              <a:buFont typeface="Wingdings" panose="05000000000000000000" pitchFamily="2" charset="2"/>
              <a:buChar char="ü"/>
            </a:pPr>
            <a:r>
              <a:rPr lang="en-US" altLang="en-US" sz="2400" dirty="0">
                <a:solidFill>
                  <a:schemeClr val="tx1"/>
                </a:solidFill>
              </a:rPr>
              <a:t>Performing other audit procedures as necessary in the circumstances</a:t>
            </a:r>
          </a:p>
        </p:txBody>
      </p:sp>
      <p:sp>
        <p:nvSpPr>
          <p:cNvPr id="6" name="Date Placeholder 5"/>
          <p:cNvSpPr>
            <a:spLocks noGrp="1"/>
          </p:cNvSpPr>
          <p:nvPr>
            <p:ph type="dt" sz="half" idx="10"/>
          </p:nvPr>
        </p:nvSpPr>
        <p:spPr/>
        <p:txBody>
          <a:bodyPr/>
          <a:lstStyle/>
          <a:p>
            <a:fld id="{B1F5C9E3-00F8-4FC0-A5F4-B84763CE2D77}"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45</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76164"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42693400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 calcmode="lin" valueType="num">
                                      <p:cBhvr additive="base">
                                        <p:cTn id="7" dur="500" fill="hold"/>
                                        <p:tgtEl>
                                          <p:spTgt spid="460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60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6083">
                                            <p:txEl>
                                              <p:pRg st="1" end="1"/>
                                            </p:txEl>
                                          </p:spTgt>
                                        </p:tgtEl>
                                        <p:attrNameLst>
                                          <p:attrName>style.visibility</p:attrName>
                                        </p:attrNameLst>
                                      </p:cBhvr>
                                      <p:to>
                                        <p:strVal val="visible"/>
                                      </p:to>
                                    </p:set>
                                    <p:anim calcmode="lin" valueType="num">
                                      <p:cBhvr additive="base">
                                        <p:cTn id="13" dur="500" fill="hold"/>
                                        <p:tgtEl>
                                          <p:spTgt spid="4608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608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6083">
                                            <p:txEl>
                                              <p:pRg st="2" end="2"/>
                                            </p:txEl>
                                          </p:spTgt>
                                        </p:tgtEl>
                                        <p:attrNameLst>
                                          <p:attrName>style.visibility</p:attrName>
                                        </p:attrNameLst>
                                      </p:cBhvr>
                                      <p:to>
                                        <p:strVal val="visible"/>
                                      </p:to>
                                    </p:set>
                                    <p:anim calcmode="lin" valueType="num">
                                      <p:cBhvr additive="base">
                                        <p:cTn id="19" dur="500" fill="hold"/>
                                        <p:tgtEl>
                                          <p:spTgt spid="4608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608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6083">
                                            <p:txEl>
                                              <p:pRg st="3" end="3"/>
                                            </p:txEl>
                                          </p:spTgt>
                                        </p:tgtEl>
                                        <p:attrNameLst>
                                          <p:attrName>style.visibility</p:attrName>
                                        </p:attrNameLst>
                                      </p:cBhvr>
                                      <p:to>
                                        <p:strVal val="visible"/>
                                      </p:to>
                                    </p:set>
                                    <p:anim calcmode="lin" valueType="num">
                                      <p:cBhvr additive="base">
                                        <p:cTn id="25" dur="500" fill="hold"/>
                                        <p:tgtEl>
                                          <p:spTgt spid="4608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608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normAutofit fontScale="90000"/>
          </a:bodyPr>
          <a:lstStyle/>
          <a:p>
            <a:pPr>
              <a:lnSpc>
                <a:spcPct val="150000"/>
              </a:lnSpc>
            </a:pPr>
            <a:r>
              <a:rPr lang="en-US" altLang="en-US" dirty="0" smtClean="0">
                <a:solidFill>
                  <a:schemeClr val="tx1"/>
                </a:solidFill>
              </a:rPr>
              <a:t>Analytical procedures that assist when forming an overall conclusion</a:t>
            </a:r>
            <a:endParaRPr lang="en-IN" altLang="en-US" dirty="0" smtClean="0">
              <a:solidFill>
                <a:schemeClr val="tx1"/>
              </a:solidFill>
            </a:endParaRPr>
          </a:p>
        </p:txBody>
      </p:sp>
      <p:sp>
        <p:nvSpPr>
          <p:cNvPr id="47107" name="Content Placeholder 2"/>
          <p:cNvSpPr>
            <a:spLocks noGrp="1"/>
          </p:cNvSpPr>
          <p:nvPr>
            <p:ph idx="1"/>
          </p:nvPr>
        </p:nvSpPr>
        <p:spPr>
          <a:xfrm>
            <a:off x="3644721" y="426226"/>
            <a:ext cx="8113689" cy="5120640"/>
          </a:xfrm>
        </p:spPr>
        <p:txBody>
          <a:bodyPr/>
          <a:lstStyle/>
          <a:p>
            <a:pPr algn="just">
              <a:lnSpc>
                <a:spcPct val="150000"/>
              </a:lnSpc>
              <a:spcBef>
                <a:spcPts val="400"/>
              </a:spcBef>
              <a:spcAft>
                <a:spcPts val="400"/>
              </a:spcAft>
              <a:buNone/>
            </a:pPr>
            <a:r>
              <a:rPr lang="en-US" altLang="en-US" sz="2400" dirty="0"/>
              <a:t>	Design and perform analytical procedures near the end of the audit. This will assist the auditor in forming an overall conclusion as to whether the financial statements are inconsistent with the auditor’s understanding of the reality.</a:t>
            </a:r>
            <a:endParaRPr lang="en-IN" altLang="en-US" sz="2400" dirty="0"/>
          </a:p>
        </p:txBody>
      </p:sp>
      <p:sp>
        <p:nvSpPr>
          <p:cNvPr id="6" name="Date Placeholder 5"/>
          <p:cNvSpPr>
            <a:spLocks noGrp="1"/>
          </p:cNvSpPr>
          <p:nvPr>
            <p:ph type="dt" sz="half" idx="10"/>
          </p:nvPr>
        </p:nvSpPr>
        <p:spPr/>
        <p:txBody>
          <a:bodyPr/>
          <a:lstStyle/>
          <a:p>
            <a:fld id="{D42B6FE5-2D9C-4F66-8E81-2FE5F763620B}"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46</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77188"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41816368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 calcmode="lin" valueType="num">
                                      <p:cBhvr additive="base">
                                        <p:cTn id="7" dur="500" fill="hold"/>
                                        <p:tgtEl>
                                          <p:spTgt spid="471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710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a:lnSpc>
                <a:spcPct val="150000"/>
              </a:lnSpc>
            </a:pPr>
            <a:r>
              <a:rPr lang="en-US" altLang="en-US" dirty="0" smtClean="0">
                <a:solidFill>
                  <a:schemeClr val="tx1"/>
                </a:solidFill>
              </a:rPr>
              <a:t>Sampling (ISSAI 1530 )</a:t>
            </a:r>
          </a:p>
        </p:txBody>
      </p:sp>
      <p:sp>
        <p:nvSpPr>
          <p:cNvPr id="48131" name="Rectangle 3"/>
          <p:cNvSpPr>
            <a:spLocks noGrp="1" noChangeArrowheads="1"/>
          </p:cNvSpPr>
          <p:nvPr>
            <p:ph type="body" idx="1"/>
          </p:nvPr>
        </p:nvSpPr>
        <p:spPr>
          <a:xfrm>
            <a:off x="3515932" y="604384"/>
            <a:ext cx="8255358" cy="5120640"/>
          </a:xfrm>
        </p:spPr>
        <p:txBody>
          <a:bodyPr/>
          <a:lstStyle/>
          <a:p>
            <a:pPr algn="just">
              <a:lnSpc>
                <a:spcPct val="150000"/>
              </a:lnSpc>
              <a:spcBef>
                <a:spcPts val="400"/>
              </a:spcBef>
              <a:spcAft>
                <a:spcPts val="400"/>
              </a:spcAft>
              <a:buNone/>
            </a:pPr>
            <a:r>
              <a:rPr lang="en-US" altLang="en-US" sz="2400" b="1" dirty="0"/>
              <a:t>	Definition- </a:t>
            </a:r>
            <a:r>
              <a:rPr lang="en-US" altLang="en-US" sz="2400" dirty="0"/>
              <a:t>The application of audit procedure to less than 100% of items within a population of audit relevance so that all sampling units have equal chances of selection to provide reasonable basis for drawing conclusion on entire population.</a:t>
            </a:r>
          </a:p>
        </p:txBody>
      </p:sp>
      <p:sp>
        <p:nvSpPr>
          <p:cNvPr id="6" name="Date Placeholder 5"/>
          <p:cNvSpPr>
            <a:spLocks noGrp="1"/>
          </p:cNvSpPr>
          <p:nvPr>
            <p:ph type="dt" sz="half" idx="10"/>
          </p:nvPr>
        </p:nvSpPr>
        <p:spPr/>
        <p:txBody>
          <a:bodyPr/>
          <a:lstStyle/>
          <a:p>
            <a:fld id="{17C1A333-E1B3-4897-9050-8F01C3D4D3BD}"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47</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78212"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3499003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 calcmode="lin" valueType="num">
                                      <p:cBhvr additive="base">
                                        <p:cTn id="7" dur="500" fill="hold"/>
                                        <p:tgtEl>
                                          <p:spTgt spid="481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813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a:lnSpc>
                <a:spcPct val="150000"/>
              </a:lnSpc>
            </a:pPr>
            <a:r>
              <a:rPr lang="en-US" altLang="en-US" sz="3200" dirty="0">
                <a:solidFill>
                  <a:schemeClr val="tx1"/>
                </a:solidFill>
              </a:rPr>
              <a:t>Sample design, size and selection of items for testing</a:t>
            </a:r>
          </a:p>
        </p:txBody>
      </p:sp>
      <p:sp>
        <p:nvSpPr>
          <p:cNvPr id="49155" name="Rectangle 3"/>
          <p:cNvSpPr>
            <a:spLocks noGrp="1" noChangeArrowheads="1"/>
          </p:cNvSpPr>
          <p:nvPr>
            <p:ph type="body" idx="1"/>
          </p:nvPr>
        </p:nvSpPr>
        <p:spPr>
          <a:xfrm>
            <a:off x="3709115" y="604384"/>
            <a:ext cx="8075053" cy="5120640"/>
          </a:xfrm>
        </p:spPr>
        <p:txBody>
          <a:bodyPr/>
          <a:lstStyle/>
          <a:p>
            <a:pPr algn="just">
              <a:lnSpc>
                <a:spcPct val="150000"/>
              </a:lnSpc>
              <a:spcBef>
                <a:spcPts val="600"/>
              </a:spcBef>
              <a:spcAft>
                <a:spcPts val="600"/>
              </a:spcAft>
              <a:buFont typeface="Wingdings" panose="05000000000000000000" pitchFamily="2" charset="2"/>
              <a:buChar char="Ø"/>
            </a:pPr>
            <a:r>
              <a:rPr lang="en-US" altLang="en-US" sz="2400" dirty="0"/>
              <a:t>Auditor may use either non-statistical or statistical sampling approach.</a:t>
            </a:r>
          </a:p>
          <a:p>
            <a:pPr algn="just">
              <a:lnSpc>
                <a:spcPct val="150000"/>
              </a:lnSpc>
              <a:spcBef>
                <a:spcPts val="600"/>
              </a:spcBef>
              <a:spcAft>
                <a:spcPts val="600"/>
              </a:spcAft>
              <a:buFont typeface="Wingdings" panose="05000000000000000000" pitchFamily="2" charset="2"/>
              <a:buChar char="Ø"/>
            </a:pPr>
            <a:r>
              <a:rPr lang="en-US" altLang="en-US" sz="2400" dirty="0"/>
              <a:t>The purpose of audit procedure and characteristics of population to be considered.</a:t>
            </a:r>
          </a:p>
          <a:p>
            <a:pPr algn="just">
              <a:lnSpc>
                <a:spcPct val="150000"/>
              </a:lnSpc>
              <a:spcBef>
                <a:spcPts val="600"/>
              </a:spcBef>
              <a:spcAft>
                <a:spcPts val="600"/>
              </a:spcAft>
              <a:buFont typeface="Wingdings" panose="05000000000000000000" pitchFamily="2" charset="2"/>
              <a:buChar char="Ø"/>
            </a:pPr>
            <a:r>
              <a:rPr lang="en-US" altLang="en-US" sz="2400" dirty="0"/>
              <a:t>The sample size to be determined to reduce the sample risk to acceptably low level.</a:t>
            </a:r>
          </a:p>
        </p:txBody>
      </p:sp>
      <p:sp>
        <p:nvSpPr>
          <p:cNvPr id="6" name="Date Placeholder 5"/>
          <p:cNvSpPr>
            <a:spLocks noGrp="1"/>
          </p:cNvSpPr>
          <p:nvPr>
            <p:ph type="dt" sz="half" idx="10"/>
          </p:nvPr>
        </p:nvSpPr>
        <p:spPr/>
        <p:txBody>
          <a:bodyPr/>
          <a:lstStyle/>
          <a:p>
            <a:fld id="{87B25B72-B9B3-4194-AF07-A2DE1900E2F7}"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48</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79236"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5498599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anim calcmode="lin" valueType="num">
                                      <p:cBhvr additive="base">
                                        <p:cTn id="7" dur="500" fill="hold"/>
                                        <p:tgtEl>
                                          <p:spTgt spid="491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91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9155">
                                            <p:txEl>
                                              <p:pRg st="1" end="1"/>
                                            </p:txEl>
                                          </p:spTgt>
                                        </p:tgtEl>
                                        <p:attrNameLst>
                                          <p:attrName>style.visibility</p:attrName>
                                        </p:attrNameLst>
                                      </p:cBhvr>
                                      <p:to>
                                        <p:strVal val="visible"/>
                                      </p:to>
                                    </p:set>
                                    <p:anim calcmode="lin" valueType="num">
                                      <p:cBhvr additive="base">
                                        <p:cTn id="13" dur="500" fill="hold"/>
                                        <p:tgtEl>
                                          <p:spTgt spid="491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91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9155">
                                            <p:txEl>
                                              <p:pRg st="2" end="2"/>
                                            </p:txEl>
                                          </p:spTgt>
                                        </p:tgtEl>
                                        <p:attrNameLst>
                                          <p:attrName>style.visibility</p:attrName>
                                        </p:attrNameLst>
                                      </p:cBhvr>
                                      <p:to>
                                        <p:strVal val="visible"/>
                                      </p:to>
                                    </p:set>
                                    <p:anim calcmode="lin" valueType="num">
                                      <p:cBhvr additive="base">
                                        <p:cTn id="19" dur="500" fill="hold"/>
                                        <p:tgtEl>
                                          <p:spTgt spid="4915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915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a:lnSpc>
                <a:spcPct val="150000"/>
              </a:lnSpc>
            </a:pPr>
            <a:r>
              <a:rPr lang="en-US" altLang="en-US" dirty="0" smtClean="0">
                <a:solidFill>
                  <a:schemeClr val="tx1"/>
                </a:solidFill>
              </a:rPr>
              <a:t>Performing audit procedure</a:t>
            </a:r>
            <a:endParaRPr lang="en-IN" altLang="en-US" dirty="0" smtClean="0">
              <a:solidFill>
                <a:schemeClr val="tx1"/>
              </a:solidFill>
            </a:endParaRPr>
          </a:p>
        </p:txBody>
      </p:sp>
      <p:sp>
        <p:nvSpPr>
          <p:cNvPr id="50179" name="Content Placeholder 2"/>
          <p:cNvSpPr>
            <a:spLocks noGrp="1"/>
          </p:cNvSpPr>
          <p:nvPr>
            <p:ph idx="1"/>
          </p:nvPr>
        </p:nvSpPr>
        <p:spPr>
          <a:xfrm>
            <a:off x="3567447" y="864108"/>
            <a:ext cx="8075053" cy="5120640"/>
          </a:xfrm>
        </p:spPr>
        <p:txBody>
          <a:bodyPr/>
          <a:lstStyle/>
          <a:p>
            <a:pPr algn="just">
              <a:lnSpc>
                <a:spcPct val="150000"/>
              </a:lnSpc>
              <a:spcAft>
                <a:spcPts val="600"/>
              </a:spcAft>
              <a:buFont typeface="Wingdings" panose="05000000000000000000" pitchFamily="2" charset="2"/>
              <a:buChar char="Ø"/>
            </a:pPr>
            <a:r>
              <a:rPr lang="en-US" altLang="en-US" sz="2500" dirty="0"/>
              <a:t>Perform audit procedure, appropriate to the purpose, on each item selected.</a:t>
            </a:r>
          </a:p>
          <a:p>
            <a:pPr algn="just">
              <a:lnSpc>
                <a:spcPct val="150000"/>
              </a:lnSpc>
              <a:spcAft>
                <a:spcPts val="600"/>
              </a:spcAft>
              <a:buFont typeface="Wingdings" panose="05000000000000000000" pitchFamily="2" charset="2"/>
              <a:buChar char="Ø"/>
            </a:pPr>
            <a:r>
              <a:rPr lang="en-US" altLang="en-US" sz="2500" dirty="0"/>
              <a:t>If the auditor is unable to apply the designed audit procedures or suitable alternative procedures to a selected item, the auditor shall treat them as a deviation from the prescribed control, in the case of test of controls, or a misstatement, in the case of test of details.</a:t>
            </a:r>
            <a:endParaRPr lang="en-IN" altLang="en-US" sz="2500" dirty="0"/>
          </a:p>
        </p:txBody>
      </p:sp>
      <p:sp>
        <p:nvSpPr>
          <p:cNvPr id="6" name="Date Placeholder 5"/>
          <p:cNvSpPr>
            <a:spLocks noGrp="1"/>
          </p:cNvSpPr>
          <p:nvPr>
            <p:ph type="dt" sz="half" idx="10"/>
          </p:nvPr>
        </p:nvSpPr>
        <p:spPr/>
        <p:txBody>
          <a:bodyPr/>
          <a:lstStyle/>
          <a:p>
            <a:fld id="{0EDC298C-4F3A-4580-B403-A64790DCBEB8}"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49</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80260"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5823311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anim calcmode="lin" valueType="num">
                                      <p:cBhvr additive="base">
                                        <p:cTn id="7" dur="500" fill="hold"/>
                                        <p:tgtEl>
                                          <p:spTgt spid="501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0179">
                                            <p:txEl>
                                              <p:pRg st="1" end="1"/>
                                            </p:txEl>
                                          </p:spTgt>
                                        </p:tgtEl>
                                        <p:attrNameLst>
                                          <p:attrName>style.visibility</p:attrName>
                                        </p:attrNameLst>
                                      </p:cBhvr>
                                      <p:to>
                                        <p:strVal val="visible"/>
                                      </p:to>
                                    </p:set>
                                    <p:anim calcmode="lin" valueType="num">
                                      <p:cBhvr additive="base">
                                        <p:cTn id="13" dur="500" fill="hold"/>
                                        <p:tgtEl>
                                          <p:spTgt spid="501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017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238675" y="1183500"/>
            <a:ext cx="2947483" cy="4601183"/>
          </a:xfrm>
        </p:spPr>
        <p:txBody>
          <a:bodyPr/>
          <a:lstStyle/>
          <a:p>
            <a:r>
              <a:rPr lang="en-US" altLang="en-US" dirty="0" smtClean="0">
                <a:solidFill>
                  <a:schemeClr val="tx1"/>
                </a:solidFill>
              </a:rPr>
              <a:t>ISSAI Content</a:t>
            </a:r>
            <a:endParaRPr lang="en-IN" altLang="en-US" dirty="0" smtClean="0">
              <a:solidFill>
                <a:schemeClr val="tx1"/>
              </a:solidFill>
            </a:endParaRPr>
          </a:p>
        </p:txBody>
      </p:sp>
      <p:sp>
        <p:nvSpPr>
          <p:cNvPr id="5" name="Rektangel 17"/>
          <p:cNvSpPr>
            <a:spLocks noChangeArrowheads="1"/>
          </p:cNvSpPr>
          <p:nvPr/>
        </p:nvSpPr>
        <p:spPr bwMode="auto">
          <a:xfrm>
            <a:off x="4091086" y="1181809"/>
            <a:ext cx="7127875" cy="4392612"/>
          </a:xfrm>
          <a:prstGeom prst="rect">
            <a:avLst/>
          </a:prstGeom>
          <a:solidFill>
            <a:schemeClr val="bg1"/>
          </a:solidFill>
          <a:ln w="25400">
            <a:solidFill>
              <a:srgbClr val="155C9C"/>
            </a:solidFill>
            <a:miter lim="800000"/>
            <a:headEnd/>
            <a:tailEnd/>
          </a:ln>
          <a:effectLst>
            <a:outerShdw dist="63500" dir="2700000" rotWithShape="0">
              <a:srgbClr val="808080">
                <a:alpha val="42999"/>
              </a:srgbClr>
            </a:outerShdw>
          </a:effectLst>
        </p:spPr>
        <p:txBody>
          <a:bodyPr tIns="180000"/>
          <a:lstStyle/>
          <a:p>
            <a:pPr algn="ctr" eaLnBrk="0" hangingPunct="0">
              <a:defRPr/>
            </a:pPr>
            <a:endParaRPr lang="en-US" sz="4800" b="1" dirty="0">
              <a:ln w="18000">
                <a:solidFill>
                  <a:srgbClr val="6FEBA0">
                    <a:satMod val="140000"/>
                  </a:srgbClr>
                </a:solidFill>
                <a:prstDash val="solid"/>
                <a:miter lim="800000"/>
              </a:ln>
              <a:solidFill>
                <a:prstClr val="black"/>
              </a:solidFill>
              <a:effectLst>
                <a:outerShdw blurRad="25500" dist="23000" dir="7020000" algn="tl">
                  <a:srgbClr val="000000">
                    <a:alpha val="50000"/>
                  </a:srgbClr>
                </a:outerShdw>
              </a:effectLst>
              <a:cs typeface="Arial" charset="0"/>
            </a:endParaRPr>
          </a:p>
        </p:txBody>
      </p:sp>
      <p:grpSp>
        <p:nvGrpSpPr>
          <p:cNvPr id="2" name="Grupp 19"/>
          <p:cNvGrpSpPr>
            <a:grpSpLocks/>
          </p:cNvGrpSpPr>
          <p:nvPr/>
        </p:nvGrpSpPr>
        <p:grpSpPr bwMode="auto">
          <a:xfrm>
            <a:off x="7807370" y="1995017"/>
            <a:ext cx="3111500" cy="1174750"/>
            <a:chOff x="4584700" y="3210580"/>
            <a:chExt cx="3111500" cy="1174095"/>
          </a:xfrm>
        </p:grpSpPr>
        <p:sp>
          <p:nvSpPr>
            <p:cNvPr id="12310" name="textruta 4"/>
            <p:cNvSpPr txBox="1">
              <a:spLocks noChangeArrowheads="1"/>
            </p:cNvSpPr>
            <p:nvPr/>
          </p:nvSpPr>
          <p:spPr bwMode="auto">
            <a:xfrm>
              <a:off x="5410200" y="3210580"/>
              <a:ext cx="2286000" cy="584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600">
                  <a:solidFill>
                    <a:prstClr val="black"/>
                  </a:solidFill>
                </a:rPr>
                <a:t>General principles </a:t>
              </a:r>
              <a:br>
                <a:rPr lang="en-US" altLang="en-US" sz="1600">
                  <a:solidFill>
                    <a:prstClr val="black"/>
                  </a:solidFill>
                </a:rPr>
              </a:br>
              <a:r>
                <a:rPr lang="en-US" altLang="en-US" sz="1600">
                  <a:solidFill>
                    <a:prstClr val="black"/>
                  </a:solidFill>
                </a:rPr>
                <a:t>and responsibilities</a:t>
              </a:r>
            </a:p>
          </p:txBody>
        </p:sp>
        <p:pic>
          <p:nvPicPr>
            <p:cNvPr id="12311" name="8.jpg" descr="/Volumes/Trafalgar/01_KUNDER/Riksrevisionen/ Projekt/10-0057_RiR_PPT/4. Bilder/8.jpg"/>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84700" y="3279775"/>
              <a:ext cx="1044575"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upp 20"/>
          <p:cNvGrpSpPr>
            <a:grpSpLocks/>
          </p:cNvGrpSpPr>
          <p:nvPr/>
        </p:nvGrpSpPr>
        <p:grpSpPr bwMode="auto">
          <a:xfrm>
            <a:off x="7807370" y="3172943"/>
            <a:ext cx="2806700" cy="1243013"/>
            <a:chOff x="4584700" y="4387850"/>
            <a:chExt cx="2806700" cy="1243747"/>
          </a:xfrm>
        </p:grpSpPr>
        <p:sp>
          <p:nvSpPr>
            <p:cNvPr id="12308" name="textruta 5"/>
            <p:cNvSpPr txBox="1">
              <a:spLocks noChangeArrowheads="1"/>
            </p:cNvSpPr>
            <p:nvPr/>
          </p:nvSpPr>
          <p:spPr bwMode="auto">
            <a:xfrm>
              <a:off x="5638800" y="4800600"/>
              <a:ext cx="17526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600">
                  <a:solidFill>
                    <a:prstClr val="black"/>
                  </a:solidFill>
                </a:rPr>
                <a:t>Risk assessment </a:t>
              </a:r>
              <a:br>
                <a:rPr lang="en-US" altLang="en-US" sz="1600">
                  <a:solidFill>
                    <a:prstClr val="black"/>
                  </a:solidFill>
                </a:rPr>
              </a:br>
              <a:r>
                <a:rPr lang="en-US" altLang="en-US" sz="1600">
                  <a:solidFill>
                    <a:prstClr val="black"/>
                  </a:solidFill>
                </a:rPr>
                <a:t>and responses to </a:t>
              </a:r>
              <a:br>
                <a:rPr lang="en-US" altLang="en-US" sz="1600">
                  <a:solidFill>
                    <a:prstClr val="black"/>
                  </a:solidFill>
                </a:rPr>
              </a:br>
              <a:r>
                <a:rPr lang="en-US" altLang="en-US" sz="1600">
                  <a:solidFill>
                    <a:prstClr val="black"/>
                  </a:solidFill>
                </a:rPr>
                <a:t>assessed risks</a:t>
              </a:r>
            </a:p>
          </p:txBody>
        </p:sp>
        <p:pic>
          <p:nvPicPr>
            <p:cNvPr id="12309" name="6.jpg" descr="/Volumes/Trafalgar/01_KUNDER/Riksrevisionen/ Projekt/10-0057_RiR_PPT/4. Bilder/6.jpg"/>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84700" y="4387850"/>
              <a:ext cx="1054100" cy="102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Grupp 21"/>
          <p:cNvGrpSpPr>
            <a:grpSpLocks/>
          </p:cNvGrpSpPr>
          <p:nvPr/>
        </p:nvGrpSpPr>
        <p:grpSpPr bwMode="auto">
          <a:xfrm>
            <a:off x="6118271" y="3512668"/>
            <a:ext cx="2238375" cy="1325562"/>
            <a:chOff x="2895600" y="4727575"/>
            <a:chExt cx="2238375" cy="1325978"/>
          </a:xfrm>
        </p:grpSpPr>
        <p:sp>
          <p:nvSpPr>
            <p:cNvPr id="12306" name="textruta 6"/>
            <p:cNvSpPr txBox="1">
              <a:spLocks noChangeArrowheads="1"/>
            </p:cNvSpPr>
            <p:nvPr/>
          </p:nvSpPr>
          <p:spPr bwMode="auto">
            <a:xfrm>
              <a:off x="2895600" y="5714999"/>
              <a:ext cx="15716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600">
                  <a:solidFill>
                    <a:prstClr val="black"/>
                  </a:solidFill>
                </a:rPr>
                <a:t>Audit evidence</a:t>
              </a:r>
            </a:p>
          </p:txBody>
        </p:sp>
        <p:pic>
          <p:nvPicPr>
            <p:cNvPr id="12307" name="11.jpg" descr="/Volumes/Trafalgar/01_KUNDER/Riksrevisionen/ Projekt/10-0057_RiR_PPT/4. Bilder/11.jpg"/>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65500" y="4727575"/>
              <a:ext cx="1768475"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Grupp 22"/>
          <p:cNvGrpSpPr>
            <a:grpSpLocks/>
          </p:cNvGrpSpPr>
          <p:nvPr/>
        </p:nvGrpSpPr>
        <p:grpSpPr bwMode="auto">
          <a:xfrm>
            <a:off x="4899070" y="3118967"/>
            <a:ext cx="2603500" cy="641350"/>
            <a:chOff x="1676400" y="4333875"/>
            <a:chExt cx="2603500" cy="641350"/>
          </a:xfrm>
        </p:grpSpPr>
        <p:sp>
          <p:nvSpPr>
            <p:cNvPr id="12304" name="textruta 7"/>
            <p:cNvSpPr txBox="1">
              <a:spLocks noChangeArrowheads="1"/>
            </p:cNvSpPr>
            <p:nvPr/>
          </p:nvSpPr>
          <p:spPr bwMode="auto">
            <a:xfrm>
              <a:off x="1676400" y="4333875"/>
              <a:ext cx="16430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600">
                  <a:solidFill>
                    <a:prstClr val="black"/>
                  </a:solidFill>
                </a:rPr>
                <a:t>Using the work of others</a:t>
              </a:r>
            </a:p>
          </p:txBody>
        </p:sp>
        <p:pic>
          <p:nvPicPr>
            <p:cNvPr id="12305" name="3.jpg" descr="/Volumes/Trafalgar/01_KUNDER/Riksrevisionen/ Projekt/10-0057_RiR_PPT/4. Bilder/3.jpg"/>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13100" y="4422775"/>
              <a:ext cx="106680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Grupp 23"/>
          <p:cNvGrpSpPr>
            <a:grpSpLocks/>
          </p:cNvGrpSpPr>
          <p:nvPr/>
        </p:nvGrpSpPr>
        <p:grpSpPr bwMode="auto">
          <a:xfrm>
            <a:off x="4899070" y="1995017"/>
            <a:ext cx="2584450" cy="1212850"/>
            <a:chOff x="1676400" y="3210580"/>
            <a:chExt cx="2584450" cy="1212195"/>
          </a:xfrm>
        </p:grpSpPr>
        <p:sp>
          <p:nvSpPr>
            <p:cNvPr id="12302" name="textruta 8"/>
            <p:cNvSpPr txBox="1">
              <a:spLocks noChangeArrowheads="1"/>
            </p:cNvSpPr>
            <p:nvPr/>
          </p:nvSpPr>
          <p:spPr bwMode="auto">
            <a:xfrm>
              <a:off x="1676400" y="3210580"/>
              <a:ext cx="1828800" cy="584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600" dirty="0">
                  <a:solidFill>
                    <a:prstClr val="black"/>
                  </a:solidFill>
                </a:rPr>
                <a:t>Audit conclusions and reporting</a:t>
              </a:r>
            </a:p>
          </p:txBody>
        </p:sp>
        <p:pic>
          <p:nvPicPr>
            <p:cNvPr id="12303" name="5.jpg" descr="/Volumes/Trafalgar/01_KUNDER/Riksrevisionen/ Projekt/10-0057_RiR_PPT/4. Bilder/5.jpg"/>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13100" y="3476625"/>
              <a:ext cx="104775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Grupp 24"/>
          <p:cNvGrpSpPr>
            <a:grpSpLocks/>
          </p:cNvGrpSpPr>
          <p:nvPr/>
        </p:nvGrpSpPr>
        <p:grpSpPr bwMode="auto">
          <a:xfrm>
            <a:off x="6737395" y="1528292"/>
            <a:ext cx="1296988" cy="1593850"/>
            <a:chOff x="3514724" y="2743200"/>
            <a:chExt cx="1296913" cy="1593850"/>
          </a:xfrm>
        </p:grpSpPr>
        <p:sp>
          <p:nvSpPr>
            <p:cNvPr id="12300" name="textruta 9"/>
            <p:cNvSpPr txBox="1">
              <a:spLocks noChangeArrowheads="1"/>
            </p:cNvSpPr>
            <p:nvPr/>
          </p:nvSpPr>
          <p:spPr bwMode="auto">
            <a:xfrm>
              <a:off x="3514724" y="2743200"/>
              <a:ext cx="12969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600">
                  <a:solidFill>
                    <a:prstClr val="black"/>
                  </a:solidFill>
                </a:rPr>
                <a:t>Specialized areas</a:t>
              </a:r>
            </a:p>
          </p:txBody>
        </p:sp>
        <p:pic>
          <p:nvPicPr>
            <p:cNvPr id="12301" name="3_grey.jpg" descr="/Volumes/Trafalgar/01_KUNDER/Riksrevisionen/ Projekt/10-0057_RiR_PPT/4. Bilder/3_grey.jpg"/>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98900" y="3279775"/>
              <a:ext cx="533400"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Date Placeholder 12"/>
          <p:cNvSpPr>
            <a:spLocks noGrp="1"/>
          </p:cNvSpPr>
          <p:nvPr>
            <p:ph type="dt" sz="half" idx="10"/>
          </p:nvPr>
        </p:nvSpPr>
        <p:spPr>
          <a:xfrm>
            <a:off x="651313" y="6310611"/>
            <a:ext cx="2743200" cy="365125"/>
          </a:xfrm>
        </p:spPr>
        <p:txBody>
          <a:bodyPr/>
          <a:lstStyle/>
          <a:p>
            <a:fld id="{971F349B-6769-4B42-A708-8B44292EA11E}" type="datetime2">
              <a:rPr lang="en-US" smtClean="0">
                <a:solidFill>
                  <a:prstClr val="black"/>
                </a:solidFill>
              </a:rPr>
              <a:pPr/>
              <a:t>Monday, February 05, 2018</a:t>
            </a:fld>
            <a:endParaRPr lang="en-US" dirty="0">
              <a:solidFill>
                <a:prstClr val="black"/>
              </a:solidFill>
            </a:endParaRPr>
          </a:p>
        </p:txBody>
      </p:sp>
      <p:sp>
        <p:nvSpPr>
          <p:cNvPr id="14" name="Footer Placeholder 13"/>
          <p:cNvSpPr>
            <a:spLocks noGrp="1"/>
          </p:cNvSpPr>
          <p:nvPr>
            <p:ph type="ftr" sz="quarter" idx="11"/>
          </p:nvPr>
        </p:nvSpPr>
        <p:spPr>
          <a:xfrm>
            <a:off x="4851611" y="6310611"/>
            <a:ext cx="5911517" cy="365125"/>
          </a:xfrm>
        </p:spPr>
        <p:txBody>
          <a:bodyPr/>
          <a:lstStyle/>
          <a:p>
            <a:r>
              <a:rPr lang="en-US" dirty="0" smtClean="0">
                <a:solidFill>
                  <a:prstClr val="black"/>
                </a:solidFill>
              </a:rPr>
              <a:t>Regional Training Institute, Kolkata</a:t>
            </a:r>
            <a:endParaRPr lang="en-US" dirty="0">
              <a:solidFill>
                <a:prstClr val="black"/>
              </a:solidFill>
            </a:endParaRPr>
          </a:p>
        </p:txBody>
      </p:sp>
      <p:sp>
        <p:nvSpPr>
          <p:cNvPr id="15" name="Slide Number Placeholder 14"/>
          <p:cNvSpPr>
            <a:spLocks noGrp="1"/>
          </p:cNvSpPr>
          <p:nvPr>
            <p:ph type="sldNum" sz="quarter" idx="12"/>
          </p:nvPr>
        </p:nvSpPr>
        <p:spPr>
          <a:xfrm>
            <a:off x="10509007" y="6387629"/>
            <a:ext cx="1530927" cy="365125"/>
          </a:xfrm>
        </p:spPr>
        <p:txBody>
          <a:bodyPr/>
          <a:lstStyle/>
          <a:p>
            <a:fld id="{6D22F896-40B5-4ADD-8801-0D06FADFA095}" type="slidenum">
              <a:rPr lang="en-US" smtClean="0">
                <a:solidFill>
                  <a:prstClr val="black"/>
                </a:solidFill>
              </a:rPr>
              <a:pPr/>
              <a:t>5</a:t>
            </a:fld>
            <a:endParaRPr lang="en-US" dirty="0">
              <a:solidFill>
                <a:prstClr val="black"/>
              </a:solidFill>
            </a:endParaRPr>
          </a:p>
        </p:txBody>
      </p:sp>
      <p:graphicFrame>
        <p:nvGraphicFramePr>
          <p:cNvPr id="25" name="Object 24"/>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10949" name="Bitmap Image" r:id="rId9" imgW="743054" imgH="847843" progId="Paint.Picture">
                  <p:embed/>
                </p:oleObj>
              </mc:Choice>
              <mc:Fallback>
                <p:oleObj name="Bitmap Image" r:id="rId9" imgW="743054" imgH="847843" progId="Paint.Picture">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26" name="Picture 25" descr="RTI LOGO RAC copy"/>
          <p:cNvPicPr/>
          <p:nvPr/>
        </p:nvPicPr>
        <p:blipFill>
          <a:blip r:embed="rId11">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1899392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nodeType="afterGroup">
                            <p:stCondLst>
                              <p:cond delay="500"/>
                            </p:stCondLst>
                            <p:childTnLst>
                              <p:par>
                                <p:cTn id="9" presetID="10" presetClass="entr" presetSubtype="0" fill="hold" nodeType="after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0"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0" presetClass="entr" presetSubtype="0"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a:lnSpc>
                <a:spcPct val="150000"/>
              </a:lnSpc>
            </a:pPr>
            <a:r>
              <a:rPr lang="en-US" altLang="en-US" dirty="0" smtClean="0">
                <a:solidFill>
                  <a:schemeClr val="tx1"/>
                </a:solidFill>
              </a:rPr>
              <a:t>Evaluating results of Audit Sampling</a:t>
            </a:r>
          </a:p>
        </p:txBody>
      </p:sp>
      <p:sp>
        <p:nvSpPr>
          <p:cNvPr id="51203" name="Rectangle 3"/>
          <p:cNvSpPr>
            <a:spLocks noGrp="1" noChangeArrowheads="1"/>
          </p:cNvSpPr>
          <p:nvPr>
            <p:ph type="body" idx="1"/>
          </p:nvPr>
        </p:nvSpPr>
        <p:spPr>
          <a:xfrm>
            <a:off x="3602886" y="582792"/>
            <a:ext cx="8104009" cy="5496036"/>
          </a:xfrm>
        </p:spPr>
        <p:txBody>
          <a:bodyPr/>
          <a:lstStyle/>
          <a:p>
            <a:pPr algn="just">
              <a:lnSpc>
                <a:spcPct val="150000"/>
              </a:lnSpc>
              <a:spcBef>
                <a:spcPts val="600"/>
              </a:spcBef>
              <a:spcAft>
                <a:spcPts val="600"/>
              </a:spcAft>
              <a:buNone/>
            </a:pPr>
            <a:r>
              <a:rPr lang="en-US" altLang="en-US" b="1" dirty="0" smtClean="0"/>
              <a:t>	</a:t>
            </a:r>
            <a:r>
              <a:rPr lang="en-US" altLang="en-US" sz="2600" b="1" dirty="0"/>
              <a:t>Evaluate</a:t>
            </a:r>
          </a:p>
          <a:p>
            <a:pPr lvl="1" algn="just">
              <a:lnSpc>
                <a:spcPct val="150000"/>
              </a:lnSpc>
              <a:spcBef>
                <a:spcPts val="600"/>
              </a:spcBef>
              <a:spcAft>
                <a:spcPts val="600"/>
              </a:spcAft>
              <a:buFont typeface="Wingdings" panose="05000000000000000000" pitchFamily="2" charset="2"/>
              <a:buChar char="Ø"/>
            </a:pPr>
            <a:r>
              <a:rPr lang="en-US" altLang="en-US" sz="2600" dirty="0"/>
              <a:t>whether the use of audit sampling has provided a reasonable basis for conclusion about the population.</a:t>
            </a:r>
          </a:p>
          <a:p>
            <a:pPr algn="just">
              <a:lnSpc>
                <a:spcPct val="150000"/>
              </a:lnSpc>
              <a:spcBef>
                <a:spcPts val="600"/>
              </a:spcBef>
              <a:spcAft>
                <a:spcPts val="600"/>
              </a:spcAft>
              <a:buNone/>
            </a:pPr>
            <a:r>
              <a:rPr lang="en-US" altLang="en-US" sz="2600" b="1" dirty="0"/>
              <a:t>	If not,</a:t>
            </a:r>
          </a:p>
          <a:p>
            <a:pPr lvl="1" algn="just">
              <a:lnSpc>
                <a:spcPct val="150000"/>
              </a:lnSpc>
              <a:spcBef>
                <a:spcPts val="600"/>
              </a:spcBef>
              <a:spcAft>
                <a:spcPts val="600"/>
              </a:spcAft>
              <a:buFont typeface="Wingdings" panose="05000000000000000000" pitchFamily="2" charset="2"/>
              <a:buChar char="Ø"/>
            </a:pPr>
            <a:r>
              <a:rPr lang="en-US" altLang="en-US" sz="2600" dirty="0"/>
              <a:t>tailor the nature, timing and extent of audit procedure to draw reasonable assurance.</a:t>
            </a:r>
          </a:p>
        </p:txBody>
      </p:sp>
      <p:sp>
        <p:nvSpPr>
          <p:cNvPr id="6" name="Date Placeholder 5"/>
          <p:cNvSpPr>
            <a:spLocks noGrp="1"/>
          </p:cNvSpPr>
          <p:nvPr>
            <p:ph type="dt" sz="half" idx="10"/>
          </p:nvPr>
        </p:nvSpPr>
        <p:spPr/>
        <p:txBody>
          <a:bodyPr/>
          <a:lstStyle/>
          <a:p>
            <a:fld id="{C9CAE7DE-6A5F-4095-85FB-CA9F13F49865}"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50</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81284"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0629601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 calcmode="lin" valueType="num">
                                      <p:cBhvr additive="base">
                                        <p:cTn id="7" dur="500" fill="hold"/>
                                        <p:tgtEl>
                                          <p:spTgt spid="512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0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1203">
                                            <p:txEl>
                                              <p:pRg st="1" end="1"/>
                                            </p:txEl>
                                          </p:spTgt>
                                        </p:tgtEl>
                                        <p:attrNameLst>
                                          <p:attrName>style.visibility</p:attrName>
                                        </p:attrNameLst>
                                      </p:cBhvr>
                                      <p:to>
                                        <p:strVal val="visible"/>
                                      </p:to>
                                    </p:set>
                                    <p:anim calcmode="lin" valueType="num">
                                      <p:cBhvr additive="base">
                                        <p:cTn id="11" dur="500" fill="hold"/>
                                        <p:tgtEl>
                                          <p:spTgt spid="5120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12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1203">
                                            <p:txEl>
                                              <p:pRg st="2" end="2"/>
                                            </p:txEl>
                                          </p:spTgt>
                                        </p:tgtEl>
                                        <p:attrNameLst>
                                          <p:attrName>style.visibility</p:attrName>
                                        </p:attrNameLst>
                                      </p:cBhvr>
                                      <p:to>
                                        <p:strVal val="visible"/>
                                      </p:to>
                                    </p:set>
                                    <p:anim calcmode="lin" valueType="num">
                                      <p:cBhvr additive="base">
                                        <p:cTn id="17" dur="500" fill="hold"/>
                                        <p:tgtEl>
                                          <p:spTgt spid="5120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120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1203">
                                            <p:txEl>
                                              <p:pRg st="3" end="3"/>
                                            </p:txEl>
                                          </p:spTgt>
                                        </p:tgtEl>
                                        <p:attrNameLst>
                                          <p:attrName>style.visibility</p:attrName>
                                        </p:attrNameLst>
                                      </p:cBhvr>
                                      <p:to>
                                        <p:strVal val="visible"/>
                                      </p:to>
                                    </p:set>
                                    <p:anim calcmode="lin" valueType="num">
                                      <p:cBhvr additive="base">
                                        <p:cTn id="21" dur="500" fill="hold"/>
                                        <p:tgtEl>
                                          <p:spTgt spid="5120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120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normAutofit/>
          </a:bodyPr>
          <a:lstStyle/>
          <a:p>
            <a:pPr>
              <a:lnSpc>
                <a:spcPct val="150000"/>
              </a:lnSpc>
            </a:pPr>
            <a:r>
              <a:rPr lang="en-US" altLang="en-US" sz="3200" dirty="0">
                <a:solidFill>
                  <a:schemeClr val="tx1"/>
                </a:solidFill>
              </a:rPr>
              <a:t>Auditing Accounting Estimates including Fair Value Estimate (ISSAI 1540)</a:t>
            </a:r>
          </a:p>
        </p:txBody>
      </p:sp>
      <p:sp>
        <p:nvSpPr>
          <p:cNvPr id="52227" name="Rectangle 3"/>
          <p:cNvSpPr>
            <a:spLocks noGrp="1" noChangeArrowheads="1"/>
          </p:cNvSpPr>
          <p:nvPr>
            <p:ph type="body" idx="1"/>
          </p:nvPr>
        </p:nvSpPr>
        <p:spPr>
          <a:xfrm>
            <a:off x="3657600" y="297438"/>
            <a:ext cx="8087932" cy="5120640"/>
          </a:xfrm>
        </p:spPr>
        <p:txBody>
          <a:bodyPr/>
          <a:lstStyle/>
          <a:p>
            <a:pPr algn="just">
              <a:lnSpc>
                <a:spcPct val="150000"/>
              </a:lnSpc>
              <a:spcBef>
                <a:spcPts val="400"/>
              </a:spcBef>
              <a:spcAft>
                <a:spcPts val="400"/>
              </a:spcAft>
              <a:buFont typeface="Wingdings" panose="05000000000000000000" pitchFamily="2" charset="2"/>
              <a:buChar char="Ø"/>
            </a:pPr>
            <a:r>
              <a:rPr lang="en-US" altLang="en-US" sz="2600" dirty="0"/>
              <a:t>Some </a:t>
            </a:r>
            <a:r>
              <a:rPr lang="en-US" altLang="en-US" sz="2600" dirty="0">
                <a:solidFill>
                  <a:schemeClr val="tx1"/>
                </a:solidFill>
              </a:rPr>
              <a:t>financial</a:t>
            </a:r>
            <a:r>
              <a:rPr lang="en-US" altLang="en-US" sz="2600" dirty="0"/>
              <a:t> statement items cannot be measured precisely but can only be estimated.</a:t>
            </a:r>
          </a:p>
          <a:p>
            <a:pPr algn="just">
              <a:lnSpc>
                <a:spcPct val="130000"/>
              </a:lnSpc>
              <a:spcBef>
                <a:spcPts val="400"/>
              </a:spcBef>
              <a:spcAft>
                <a:spcPts val="400"/>
              </a:spcAft>
              <a:buFont typeface="Wingdings" panose="05000000000000000000" pitchFamily="2" charset="2"/>
              <a:buChar char="Ø"/>
            </a:pPr>
            <a:r>
              <a:rPr lang="en-US" altLang="en-US" sz="2600" dirty="0"/>
              <a:t>The accounting estimate varies widely affecting the degree of estimation uncertainty which, in turn, affects the risk of material misstatements of accounting estimates, including their susceptibility to intentional or unintentional management bias.</a:t>
            </a:r>
          </a:p>
        </p:txBody>
      </p:sp>
      <p:sp>
        <p:nvSpPr>
          <p:cNvPr id="6" name="Date Placeholder 5"/>
          <p:cNvSpPr>
            <a:spLocks noGrp="1"/>
          </p:cNvSpPr>
          <p:nvPr>
            <p:ph type="dt" sz="half" idx="10"/>
          </p:nvPr>
        </p:nvSpPr>
        <p:spPr/>
        <p:txBody>
          <a:bodyPr/>
          <a:lstStyle/>
          <a:p>
            <a:fld id="{B386335A-5538-4277-B349-6500168F60BD}"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51</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82308"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4820320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pPr>
              <a:lnSpc>
                <a:spcPct val="150000"/>
              </a:lnSpc>
            </a:pPr>
            <a:r>
              <a:rPr lang="en-US" altLang="en-US" dirty="0" smtClean="0">
                <a:solidFill>
                  <a:schemeClr val="tx1"/>
                </a:solidFill>
              </a:rPr>
              <a:t>Nature of Accounting Estimate</a:t>
            </a:r>
            <a:endParaRPr lang="en-IN" altLang="en-US" dirty="0" smtClean="0">
              <a:solidFill>
                <a:schemeClr val="tx1"/>
              </a:solidFill>
            </a:endParaRPr>
          </a:p>
        </p:txBody>
      </p:sp>
      <p:sp>
        <p:nvSpPr>
          <p:cNvPr id="53251" name="Content Placeholder 2"/>
          <p:cNvSpPr>
            <a:spLocks noGrp="1"/>
          </p:cNvSpPr>
          <p:nvPr>
            <p:ph idx="1"/>
          </p:nvPr>
        </p:nvSpPr>
        <p:spPr>
          <a:xfrm>
            <a:off x="3541691" y="503499"/>
            <a:ext cx="8126568" cy="5120640"/>
          </a:xfrm>
        </p:spPr>
        <p:txBody>
          <a:bodyPr>
            <a:normAutofit/>
          </a:bodyPr>
          <a:lstStyle/>
          <a:p>
            <a:pPr algn="just">
              <a:lnSpc>
                <a:spcPct val="150000"/>
              </a:lnSpc>
              <a:spcAft>
                <a:spcPts val="600"/>
              </a:spcAft>
              <a:buFont typeface="Wingdings" panose="05000000000000000000" pitchFamily="2" charset="2"/>
              <a:buChar char="Ø"/>
            </a:pPr>
            <a:r>
              <a:rPr lang="en-US" altLang="en-US" sz="2500" dirty="0"/>
              <a:t>IAS defines the fair value as ‘ the amount for which an asset could be exchanged, or a liability settled, between knowledgeable, willing parties in an arm’s lengths transaction’</a:t>
            </a:r>
          </a:p>
          <a:p>
            <a:pPr algn="just">
              <a:lnSpc>
                <a:spcPct val="150000"/>
              </a:lnSpc>
              <a:spcAft>
                <a:spcPts val="600"/>
              </a:spcAft>
              <a:buFont typeface="Wingdings" panose="05000000000000000000" pitchFamily="2" charset="2"/>
              <a:buChar char="Ø"/>
            </a:pPr>
            <a:r>
              <a:rPr lang="en-US" altLang="en-US" sz="2500" dirty="0"/>
              <a:t>The objective of an auditor is to obtain sufficient appropriate audit evidence about whether accounting estimates, including fair value estimates, as recognized or disclosed in the financial statements, are reasonable.</a:t>
            </a:r>
            <a:endParaRPr lang="en-IN" altLang="en-US" sz="2500" dirty="0"/>
          </a:p>
        </p:txBody>
      </p:sp>
      <p:sp>
        <p:nvSpPr>
          <p:cNvPr id="6" name="Date Placeholder 5"/>
          <p:cNvSpPr>
            <a:spLocks noGrp="1"/>
          </p:cNvSpPr>
          <p:nvPr>
            <p:ph type="dt" sz="half" idx="10"/>
          </p:nvPr>
        </p:nvSpPr>
        <p:spPr/>
        <p:txBody>
          <a:bodyPr/>
          <a:lstStyle/>
          <a:p>
            <a:fld id="{88F228E2-A6A9-4681-865E-B6275BDECC0F}"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52</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83332"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83456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 calcmode="lin" valueType="num">
                                      <p:cBhvr additive="base">
                                        <p:cTn id="7" dur="500" fill="hold"/>
                                        <p:tgtEl>
                                          <p:spTgt spid="532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32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3251">
                                            <p:txEl>
                                              <p:pRg st="1" end="1"/>
                                            </p:txEl>
                                          </p:spTgt>
                                        </p:tgtEl>
                                        <p:attrNameLst>
                                          <p:attrName>style.visibility</p:attrName>
                                        </p:attrNameLst>
                                      </p:cBhvr>
                                      <p:to>
                                        <p:strVal val="visible"/>
                                      </p:to>
                                    </p:set>
                                    <p:anim calcmode="lin" valueType="num">
                                      <p:cBhvr additive="base">
                                        <p:cTn id="13" dur="500" fill="hold"/>
                                        <p:tgtEl>
                                          <p:spTgt spid="5325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325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normAutofit/>
          </a:bodyPr>
          <a:lstStyle/>
          <a:p>
            <a:pPr>
              <a:lnSpc>
                <a:spcPct val="150000"/>
              </a:lnSpc>
            </a:pPr>
            <a:r>
              <a:rPr lang="en-US" altLang="en-US" sz="3200" dirty="0">
                <a:solidFill>
                  <a:schemeClr val="tx1"/>
                </a:solidFill>
              </a:rPr>
              <a:t>Evaluating the reasonableness of the Accounting Estimate and determining the misstatements</a:t>
            </a:r>
          </a:p>
        </p:txBody>
      </p:sp>
      <p:sp>
        <p:nvSpPr>
          <p:cNvPr id="54275" name="Rectangle 3"/>
          <p:cNvSpPr>
            <a:spLocks noGrp="1" noChangeArrowheads="1"/>
          </p:cNvSpPr>
          <p:nvPr>
            <p:ph type="body" idx="1"/>
          </p:nvPr>
        </p:nvSpPr>
        <p:spPr>
          <a:xfrm>
            <a:off x="3477296" y="439106"/>
            <a:ext cx="8242479" cy="5120640"/>
          </a:xfrm>
        </p:spPr>
        <p:txBody>
          <a:bodyPr/>
          <a:lstStyle/>
          <a:p>
            <a:pPr algn="just">
              <a:lnSpc>
                <a:spcPct val="130000"/>
              </a:lnSpc>
              <a:spcBef>
                <a:spcPts val="600"/>
              </a:spcBef>
              <a:spcAft>
                <a:spcPts val="600"/>
              </a:spcAft>
              <a:buFont typeface="Wingdings" panose="05000000000000000000" pitchFamily="2" charset="2"/>
              <a:buChar char="Ø"/>
            </a:pPr>
            <a:r>
              <a:rPr lang="en-US" altLang="en-US" sz="2600" dirty="0"/>
              <a:t>The auditor shall evaluate on the basis of evidence whether accounting estimate is reasonable or misstated.</a:t>
            </a:r>
          </a:p>
          <a:p>
            <a:pPr algn="just">
              <a:lnSpc>
                <a:spcPct val="130000"/>
              </a:lnSpc>
              <a:spcBef>
                <a:spcPts val="600"/>
              </a:spcBef>
              <a:spcAft>
                <a:spcPts val="600"/>
              </a:spcAft>
              <a:buFont typeface="Wingdings" panose="05000000000000000000" pitchFamily="2" charset="2"/>
              <a:buChar char="Ø"/>
            </a:pPr>
            <a:r>
              <a:rPr lang="en-US" altLang="en-US" sz="2600" dirty="0"/>
              <a:t>Disclosure related to Accounting Estimate-</a:t>
            </a:r>
          </a:p>
          <a:p>
            <a:pPr lvl="1" algn="just">
              <a:lnSpc>
                <a:spcPct val="130000"/>
              </a:lnSpc>
              <a:spcBef>
                <a:spcPts val="600"/>
              </a:spcBef>
              <a:spcAft>
                <a:spcPts val="600"/>
              </a:spcAft>
              <a:buFont typeface="Wingdings" panose="05000000000000000000" pitchFamily="2" charset="2"/>
              <a:buChar char="ü"/>
            </a:pPr>
            <a:r>
              <a:rPr lang="en-US" altLang="en-US" sz="2600" dirty="0"/>
              <a:t>The assumption used and method of estimation</a:t>
            </a:r>
          </a:p>
          <a:p>
            <a:pPr lvl="1" algn="just">
              <a:lnSpc>
                <a:spcPct val="130000"/>
              </a:lnSpc>
              <a:spcBef>
                <a:spcPts val="600"/>
              </a:spcBef>
              <a:spcAft>
                <a:spcPts val="600"/>
              </a:spcAft>
              <a:buFont typeface="Wingdings" panose="05000000000000000000" pitchFamily="2" charset="2"/>
              <a:buChar char="ü"/>
            </a:pPr>
            <a:r>
              <a:rPr lang="en-US" altLang="en-US" sz="2600" dirty="0"/>
              <a:t>The effect of any change to the method of estimation from the prior period.</a:t>
            </a:r>
          </a:p>
        </p:txBody>
      </p:sp>
      <p:sp>
        <p:nvSpPr>
          <p:cNvPr id="6" name="Date Placeholder 5"/>
          <p:cNvSpPr>
            <a:spLocks noGrp="1"/>
          </p:cNvSpPr>
          <p:nvPr>
            <p:ph type="dt" sz="half" idx="10"/>
          </p:nvPr>
        </p:nvSpPr>
        <p:spPr/>
        <p:txBody>
          <a:bodyPr/>
          <a:lstStyle/>
          <a:p>
            <a:fld id="{06C646BE-CF22-4028-AF9A-834030863152}"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53</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84356"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42097903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 calcmode="lin" valueType="num">
                                      <p:cBhvr additive="base">
                                        <p:cTn id="7" dur="500" fill="hold"/>
                                        <p:tgtEl>
                                          <p:spTgt spid="542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42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4275">
                                            <p:txEl>
                                              <p:pRg st="1" end="1"/>
                                            </p:txEl>
                                          </p:spTgt>
                                        </p:tgtEl>
                                        <p:attrNameLst>
                                          <p:attrName>style.visibility</p:attrName>
                                        </p:attrNameLst>
                                      </p:cBhvr>
                                      <p:to>
                                        <p:strVal val="visible"/>
                                      </p:to>
                                    </p:set>
                                    <p:anim calcmode="lin" valueType="num">
                                      <p:cBhvr additive="base">
                                        <p:cTn id="13" dur="500" fill="hold"/>
                                        <p:tgtEl>
                                          <p:spTgt spid="5427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42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4275">
                                            <p:txEl>
                                              <p:pRg st="2" end="2"/>
                                            </p:txEl>
                                          </p:spTgt>
                                        </p:tgtEl>
                                        <p:attrNameLst>
                                          <p:attrName>style.visibility</p:attrName>
                                        </p:attrNameLst>
                                      </p:cBhvr>
                                      <p:to>
                                        <p:strVal val="visible"/>
                                      </p:to>
                                    </p:set>
                                    <p:anim calcmode="lin" valueType="num">
                                      <p:cBhvr additive="base">
                                        <p:cTn id="19" dur="500" fill="hold"/>
                                        <p:tgtEl>
                                          <p:spTgt spid="5427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427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4275">
                                            <p:txEl>
                                              <p:pRg st="3" end="3"/>
                                            </p:txEl>
                                          </p:spTgt>
                                        </p:tgtEl>
                                        <p:attrNameLst>
                                          <p:attrName>style.visibility</p:attrName>
                                        </p:attrNameLst>
                                      </p:cBhvr>
                                      <p:to>
                                        <p:strVal val="visible"/>
                                      </p:to>
                                    </p:set>
                                    <p:anim calcmode="lin" valueType="num">
                                      <p:cBhvr additive="base">
                                        <p:cTn id="25" dur="500" fill="hold"/>
                                        <p:tgtEl>
                                          <p:spTgt spid="5427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427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a:lnSpc>
                <a:spcPct val="150000"/>
              </a:lnSpc>
            </a:pPr>
            <a:r>
              <a:rPr lang="en-US" altLang="en-US" dirty="0" smtClean="0">
                <a:solidFill>
                  <a:schemeClr val="tx1"/>
                </a:solidFill>
              </a:rPr>
              <a:t>Subsequent Events </a:t>
            </a:r>
            <a:br>
              <a:rPr lang="en-US" altLang="en-US" dirty="0" smtClean="0">
                <a:solidFill>
                  <a:schemeClr val="tx1"/>
                </a:solidFill>
              </a:rPr>
            </a:br>
            <a:r>
              <a:rPr lang="en-US" altLang="en-US" dirty="0" smtClean="0">
                <a:solidFill>
                  <a:schemeClr val="tx1"/>
                </a:solidFill>
              </a:rPr>
              <a:t>(ISSAI-1560)</a:t>
            </a:r>
          </a:p>
        </p:txBody>
      </p:sp>
      <p:sp>
        <p:nvSpPr>
          <p:cNvPr id="51203" name="Rectangle 3"/>
          <p:cNvSpPr>
            <a:spLocks noGrp="1" noChangeArrowheads="1"/>
          </p:cNvSpPr>
          <p:nvPr>
            <p:ph type="body" idx="1"/>
          </p:nvPr>
        </p:nvSpPr>
        <p:spPr>
          <a:xfrm>
            <a:off x="3542614" y="564806"/>
            <a:ext cx="8284313" cy="5719252"/>
          </a:xfrm>
        </p:spPr>
        <p:txBody>
          <a:bodyPr>
            <a:normAutofit fontScale="92500" lnSpcReduction="20000"/>
          </a:bodyPr>
          <a:lstStyle/>
          <a:p>
            <a:pPr algn="just">
              <a:lnSpc>
                <a:spcPct val="150000"/>
              </a:lnSpc>
              <a:buFont typeface="Wingdings" panose="05000000000000000000" pitchFamily="2" charset="2"/>
              <a:buChar char="Ø"/>
              <a:defRPr/>
            </a:pPr>
            <a:r>
              <a:rPr lang="en-US" sz="2400" dirty="0"/>
              <a:t>Events Occurring between the Date of the Financial Statements and the Date of the Auditor’s Report</a:t>
            </a:r>
          </a:p>
          <a:p>
            <a:pPr lvl="1" algn="just">
              <a:lnSpc>
                <a:spcPct val="150000"/>
              </a:lnSpc>
              <a:buFont typeface="Wingdings" panose="05000000000000000000" pitchFamily="2" charset="2"/>
              <a:buChar char="ü"/>
              <a:defRPr/>
            </a:pPr>
            <a:r>
              <a:rPr lang="en-US" dirty="0"/>
              <a:t>Audit procedure applied to  obtain evidence</a:t>
            </a:r>
          </a:p>
          <a:p>
            <a:pPr marL="342900" lvl="1" indent="-342900" algn="just">
              <a:lnSpc>
                <a:spcPct val="150000"/>
              </a:lnSpc>
              <a:buFont typeface="Wingdings" panose="05000000000000000000" pitchFamily="2" charset="2"/>
              <a:buChar char="Ø"/>
              <a:defRPr/>
            </a:pPr>
            <a:r>
              <a:rPr lang="en-US" sz="2400" dirty="0"/>
              <a:t>Facts Which Become Known to the Auditor after the Financial Statements have Been Issued</a:t>
            </a:r>
          </a:p>
          <a:p>
            <a:pPr lvl="1" algn="just">
              <a:lnSpc>
                <a:spcPct val="150000"/>
              </a:lnSpc>
              <a:buFont typeface="Wingdings" panose="05000000000000000000" pitchFamily="2" charset="2"/>
              <a:buChar char="q"/>
              <a:defRPr/>
            </a:pPr>
            <a:r>
              <a:rPr lang="en-IN" sz="2400" dirty="0"/>
              <a:t>The auditor has no obligation to perform any audit procedures</a:t>
            </a:r>
          </a:p>
          <a:p>
            <a:pPr lvl="1" algn="just">
              <a:lnSpc>
                <a:spcPct val="150000"/>
              </a:lnSpc>
              <a:buFont typeface="Wingdings" panose="05000000000000000000" pitchFamily="2" charset="2"/>
              <a:buChar char="q"/>
              <a:defRPr/>
            </a:pPr>
            <a:r>
              <a:rPr lang="en-IN" sz="2400" dirty="0"/>
              <a:t>However discuss the matter with management and, where appropriate, those charged with governance.</a:t>
            </a:r>
          </a:p>
          <a:p>
            <a:pPr lvl="1" algn="just">
              <a:lnSpc>
                <a:spcPct val="150000"/>
              </a:lnSpc>
              <a:buFont typeface="Wingdings" panose="05000000000000000000" pitchFamily="2" charset="2"/>
              <a:buChar char="q"/>
              <a:defRPr/>
            </a:pPr>
            <a:r>
              <a:rPr lang="en-IN" sz="2400" dirty="0"/>
              <a:t>Determine whether the financial statements need amendment and, if so</a:t>
            </a:r>
          </a:p>
          <a:p>
            <a:pPr lvl="1" algn="just">
              <a:lnSpc>
                <a:spcPct val="150000"/>
              </a:lnSpc>
              <a:buFont typeface="Wingdings" panose="05000000000000000000" pitchFamily="2" charset="2"/>
              <a:buChar char="q"/>
              <a:defRPr/>
            </a:pPr>
            <a:r>
              <a:rPr lang="en-IN" sz="2400" dirty="0"/>
              <a:t>Inquire how management intends to address the matter in the financial </a:t>
            </a:r>
            <a:r>
              <a:rPr lang="en-IN" sz="2400" dirty="0" smtClean="0"/>
              <a:t>statements</a:t>
            </a:r>
            <a:endParaRPr lang="en-US" sz="2400" dirty="0"/>
          </a:p>
        </p:txBody>
      </p:sp>
      <p:sp>
        <p:nvSpPr>
          <p:cNvPr id="6" name="Date Placeholder 5"/>
          <p:cNvSpPr>
            <a:spLocks noGrp="1"/>
          </p:cNvSpPr>
          <p:nvPr>
            <p:ph type="dt" sz="half" idx="10"/>
          </p:nvPr>
        </p:nvSpPr>
        <p:spPr/>
        <p:txBody>
          <a:bodyPr/>
          <a:lstStyle/>
          <a:p>
            <a:fld id="{F3B8E41A-0D86-4DC2-9DF6-C55155642FD9}"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54</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85380"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6034497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 calcmode="lin" valueType="num">
                                      <p:cBhvr additive="base">
                                        <p:cTn id="7" dur="500" fill="hold"/>
                                        <p:tgtEl>
                                          <p:spTgt spid="512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03">
                                            <p:txEl>
                                              <p:pRg st="1" end="1"/>
                                            </p:txEl>
                                          </p:spTgt>
                                        </p:tgtEl>
                                        <p:attrNameLst>
                                          <p:attrName>style.visibility</p:attrName>
                                        </p:attrNameLst>
                                      </p:cBhvr>
                                      <p:to>
                                        <p:strVal val="visible"/>
                                      </p:to>
                                    </p:set>
                                    <p:anim calcmode="lin" valueType="num">
                                      <p:cBhvr additive="base">
                                        <p:cTn id="13" dur="500" fill="hold"/>
                                        <p:tgtEl>
                                          <p:spTgt spid="5120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03">
                                            <p:txEl>
                                              <p:pRg st="2" end="2"/>
                                            </p:txEl>
                                          </p:spTgt>
                                        </p:tgtEl>
                                        <p:attrNameLst>
                                          <p:attrName>style.visibility</p:attrName>
                                        </p:attrNameLst>
                                      </p:cBhvr>
                                      <p:to>
                                        <p:strVal val="visible"/>
                                      </p:to>
                                    </p:set>
                                    <p:anim calcmode="lin" valueType="num">
                                      <p:cBhvr additive="base">
                                        <p:cTn id="19" dur="500" fill="hold"/>
                                        <p:tgtEl>
                                          <p:spTgt spid="5120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1203">
                                            <p:txEl>
                                              <p:pRg st="3" end="3"/>
                                            </p:txEl>
                                          </p:spTgt>
                                        </p:tgtEl>
                                        <p:attrNameLst>
                                          <p:attrName>style.visibility</p:attrName>
                                        </p:attrNameLst>
                                      </p:cBhvr>
                                      <p:to>
                                        <p:strVal val="visible"/>
                                      </p:to>
                                    </p:set>
                                    <p:anim calcmode="lin" valueType="num">
                                      <p:cBhvr additive="base">
                                        <p:cTn id="25" dur="500" fill="hold"/>
                                        <p:tgtEl>
                                          <p:spTgt spid="5120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120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1203">
                                            <p:txEl>
                                              <p:pRg st="4" end="4"/>
                                            </p:txEl>
                                          </p:spTgt>
                                        </p:tgtEl>
                                        <p:attrNameLst>
                                          <p:attrName>style.visibility</p:attrName>
                                        </p:attrNameLst>
                                      </p:cBhvr>
                                      <p:to>
                                        <p:strVal val="visible"/>
                                      </p:to>
                                    </p:set>
                                    <p:anim calcmode="lin" valueType="num">
                                      <p:cBhvr additive="base">
                                        <p:cTn id="31" dur="500" fill="hold"/>
                                        <p:tgtEl>
                                          <p:spTgt spid="5120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120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1203">
                                            <p:txEl>
                                              <p:pRg st="5" end="5"/>
                                            </p:txEl>
                                          </p:spTgt>
                                        </p:tgtEl>
                                        <p:attrNameLst>
                                          <p:attrName>style.visibility</p:attrName>
                                        </p:attrNameLst>
                                      </p:cBhvr>
                                      <p:to>
                                        <p:strVal val="visible"/>
                                      </p:to>
                                    </p:set>
                                    <p:anim calcmode="lin" valueType="num">
                                      <p:cBhvr additive="base">
                                        <p:cTn id="37" dur="500" fill="hold"/>
                                        <p:tgtEl>
                                          <p:spTgt spid="5120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120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1203">
                                            <p:txEl>
                                              <p:pRg st="6" end="6"/>
                                            </p:txEl>
                                          </p:spTgt>
                                        </p:tgtEl>
                                        <p:attrNameLst>
                                          <p:attrName>style.visibility</p:attrName>
                                        </p:attrNameLst>
                                      </p:cBhvr>
                                      <p:to>
                                        <p:strVal val="visible"/>
                                      </p:to>
                                    </p:set>
                                    <p:anim calcmode="lin" valueType="num">
                                      <p:cBhvr additive="base">
                                        <p:cTn id="43" dur="500" fill="hold"/>
                                        <p:tgtEl>
                                          <p:spTgt spid="5120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120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a:lnSpc>
                <a:spcPct val="150000"/>
              </a:lnSpc>
            </a:pPr>
            <a:r>
              <a:rPr lang="en-US" altLang="en-US" dirty="0" smtClean="0">
                <a:solidFill>
                  <a:schemeClr val="tx1"/>
                </a:solidFill>
              </a:rPr>
              <a:t>Going Concern</a:t>
            </a:r>
            <a:br>
              <a:rPr lang="en-US" altLang="en-US" dirty="0" smtClean="0">
                <a:solidFill>
                  <a:schemeClr val="tx1"/>
                </a:solidFill>
              </a:rPr>
            </a:br>
            <a:r>
              <a:rPr lang="en-US" altLang="en-US" dirty="0" smtClean="0">
                <a:solidFill>
                  <a:schemeClr val="tx1"/>
                </a:solidFill>
              </a:rPr>
              <a:t>( ISSAI 1570 )</a:t>
            </a:r>
          </a:p>
        </p:txBody>
      </p:sp>
      <p:sp>
        <p:nvSpPr>
          <p:cNvPr id="56323" name="Rectangle 3"/>
          <p:cNvSpPr>
            <a:spLocks noGrp="1" noChangeArrowheads="1"/>
          </p:cNvSpPr>
          <p:nvPr>
            <p:ph type="body" idx="1"/>
          </p:nvPr>
        </p:nvSpPr>
        <p:spPr>
          <a:xfrm>
            <a:off x="3005665" y="231306"/>
            <a:ext cx="8714110" cy="5688012"/>
          </a:xfrm>
        </p:spPr>
        <p:txBody>
          <a:bodyPr>
            <a:normAutofit/>
          </a:bodyPr>
          <a:lstStyle/>
          <a:p>
            <a:pPr marL="609600" indent="-609600" algn="just">
              <a:lnSpc>
                <a:spcPct val="150000"/>
              </a:lnSpc>
              <a:spcBef>
                <a:spcPts val="400"/>
              </a:spcBef>
              <a:spcAft>
                <a:spcPts val="400"/>
              </a:spcAft>
              <a:buNone/>
            </a:pPr>
            <a:r>
              <a:rPr lang="en-US" altLang="en-US" sz="2300" dirty="0" smtClean="0"/>
              <a:t>	Events </a:t>
            </a:r>
            <a:r>
              <a:rPr lang="en-US" altLang="en-US" sz="2300" dirty="0"/>
              <a:t>or conditions that may cast significant  doubts on </a:t>
            </a:r>
            <a:r>
              <a:rPr lang="en-US" altLang="en-US" sz="2300" dirty="0" smtClean="0"/>
              <a:t>entity’s ability </a:t>
            </a:r>
            <a:r>
              <a:rPr lang="en-US" altLang="en-US" sz="2300" dirty="0"/>
              <a:t>to continue its existence in future.</a:t>
            </a:r>
          </a:p>
          <a:p>
            <a:pPr marL="609600" indent="-609600" algn="just">
              <a:lnSpc>
                <a:spcPct val="150000"/>
              </a:lnSpc>
              <a:spcBef>
                <a:spcPts val="400"/>
              </a:spcBef>
              <a:spcAft>
                <a:spcPts val="400"/>
              </a:spcAft>
              <a:buNone/>
            </a:pPr>
            <a:r>
              <a:rPr lang="en-US" altLang="en-US" sz="2300" dirty="0" smtClean="0"/>
              <a:t>	Events </a:t>
            </a:r>
            <a:r>
              <a:rPr lang="en-US" altLang="en-US" sz="2300" dirty="0"/>
              <a:t>casting doubts about Going Concern assumption:</a:t>
            </a:r>
          </a:p>
          <a:p>
            <a:pPr marL="1112496" lvl="1" indent="-609600" algn="just">
              <a:lnSpc>
                <a:spcPct val="150000"/>
              </a:lnSpc>
              <a:spcBef>
                <a:spcPts val="400"/>
              </a:spcBef>
              <a:spcAft>
                <a:spcPts val="400"/>
              </a:spcAft>
              <a:buFont typeface="Wingdings" panose="05000000000000000000" pitchFamily="2" charset="2"/>
              <a:buChar char="Ø"/>
            </a:pPr>
            <a:r>
              <a:rPr lang="en-US" altLang="en-US" sz="2100" dirty="0"/>
              <a:t> FINANCIAL CONDITION- net liability or net current liability position, adverse key financial ratios</a:t>
            </a:r>
          </a:p>
          <a:p>
            <a:pPr marL="1112496" lvl="1" indent="-609600" algn="just">
              <a:lnSpc>
                <a:spcPct val="150000"/>
              </a:lnSpc>
              <a:spcBef>
                <a:spcPts val="400"/>
              </a:spcBef>
              <a:spcAft>
                <a:spcPts val="400"/>
              </a:spcAft>
              <a:buFont typeface="Wingdings" panose="05000000000000000000" pitchFamily="2" charset="2"/>
              <a:buChar char="Ø"/>
            </a:pPr>
            <a:r>
              <a:rPr lang="en-US" altLang="en-US" sz="2100" dirty="0"/>
              <a:t>  OPERATING CONDITION- management decision to liquidate the entity or cease operation, </a:t>
            </a:r>
            <a:r>
              <a:rPr lang="en-US" altLang="en-US" sz="2100" dirty="0" err="1"/>
              <a:t>labour</a:t>
            </a:r>
            <a:r>
              <a:rPr lang="en-US" altLang="en-US" sz="2100" dirty="0"/>
              <a:t> difficulties</a:t>
            </a:r>
          </a:p>
          <a:p>
            <a:pPr marL="1112496" lvl="1" indent="-609600" algn="just">
              <a:lnSpc>
                <a:spcPct val="150000"/>
              </a:lnSpc>
              <a:spcBef>
                <a:spcPts val="400"/>
              </a:spcBef>
              <a:spcAft>
                <a:spcPts val="400"/>
              </a:spcAft>
              <a:buFont typeface="Wingdings" panose="05000000000000000000" pitchFamily="2" charset="2"/>
              <a:buChar char="Ø"/>
            </a:pPr>
            <a:r>
              <a:rPr lang="en-US" altLang="en-US" sz="2100" dirty="0"/>
              <a:t> OTHER CONDITIONS-non-compliance with statutory requirements, changes in law</a:t>
            </a:r>
            <a:r>
              <a:rPr lang="en-US" altLang="en-US" sz="2100" dirty="0" smtClean="0"/>
              <a:t>.</a:t>
            </a:r>
            <a:endParaRPr lang="en-US" altLang="en-US" sz="2300" dirty="0"/>
          </a:p>
        </p:txBody>
      </p:sp>
      <p:sp>
        <p:nvSpPr>
          <p:cNvPr id="6" name="Date Placeholder 5"/>
          <p:cNvSpPr>
            <a:spLocks noGrp="1"/>
          </p:cNvSpPr>
          <p:nvPr>
            <p:ph type="dt" sz="half" idx="10"/>
          </p:nvPr>
        </p:nvSpPr>
        <p:spPr/>
        <p:txBody>
          <a:bodyPr/>
          <a:lstStyle/>
          <a:p>
            <a:fld id="{6E1B298D-31C2-47F9-BA6E-D06452B7347A}"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dirty="0"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55</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86404"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7305771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 calcmode="lin" valueType="num">
                                      <p:cBhvr additive="base">
                                        <p:cTn id="7" dur="500" fill="hold"/>
                                        <p:tgtEl>
                                          <p:spTgt spid="563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63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6323">
                                            <p:txEl>
                                              <p:pRg st="1" end="1"/>
                                            </p:txEl>
                                          </p:spTgt>
                                        </p:tgtEl>
                                        <p:attrNameLst>
                                          <p:attrName>style.visibility</p:attrName>
                                        </p:attrNameLst>
                                      </p:cBhvr>
                                      <p:to>
                                        <p:strVal val="visible"/>
                                      </p:to>
                                    </p:set>
                                    <p:anim calcmode="lin" valueType="num">
                                      <p:cBhvr additive="base">
                                        <p:cTn id="13" dur="500" fill="hold"/>
                                        <p:tgtEl>
                                          <p:spTgt spid="5632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63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6323">
                                            <p:txEl>
                                              <p:pRg st="2" end="2"/>
                                            </p:txEl>
                                          </p:spTgt>
                                        </p:tgtEl>
                                        <p:attrNameLst>
                                          <p:attrName>style.visibility</p:attrName>
                                        </p:attrNameLst>
                                      </p:cBhvr>
                                      <p:to>
                                        <p:strVal val="visible"/>
                                      </p:to>
                                    </p:set>
                                    <p:anim calcmode="lin" valueType="num">
                                      <p:cBhvr additive="base">
                                        <p:cTn id="19" dur="500" fill="hold"/>
                                        <p:tgtEl>
                                          <p:spTgt spid="5632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63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6323">
                                            <p:txEl>
                                              <p:pRg st="3" end="3"/>
                                            </p:txEl>
                                          </p:spTgt>
                                        </p:tgtEl>
                                        <p:attrNameLst>
                                          <p:attrName>style.visibility</p:attrName>
                                        </p:attrNameLst>
                                      </p:cBhvr>
                                      <p:to>
                                        <p:strVal val="visible"/>
                                      </p:to>
                                    </p:set>
                                    <p:anim calcmode="lin" valueType="num">
                                      <p:cBhvr additive="base">
                                        <p:cTn id="25" dur="500" fill="hold"/>
                                        <p:tgtEl>
                                          <p:spTgt spid="5632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632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6323">
                                            <p:txEl>
                                              <p:pRg st="4" end="4"/>
                                            </p:txEl>
                                          </p:spTgt>
                                        </p:tgtEl>
                                        <p:attrNameLst>
                                          <p:attrName>style.visibility</p:attrName>
                                        </p:attrNameLst>
                                      </p:cBhvr>
                                      <p:to>
                                        <p:strVal val="visible"/>
                                      </p:to>
                                    </p:set>
                                    <p:anim calcmode="lin" valueType="num">
                                      <p:cBhvr additive="base">
                                        <p:cTn id="31" dur="500" fill="hold"/>
                                        <p:tgtEl>
                                          <p:spTgt spid="5632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632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a:lnSpc>
                <a:spcPct val="150000"/>
              </a:lnSpc>
            </a:pPr>
            <a:r>
              <a:rPr lang="en-US" altLang="en-US" sz="3200" dirty="0">
                <a:solidFill>
                  <a:schemeClr val="tx1"/>
                </a:solidFill>
              </a:rPr>
              <a:t>Evaluating Management’s Assessment</a:t>
            </a:r>
          </a:p>
        </p:txBody>
      </p:sp>
      <p:sp>
        <p:nvSpPr>
          <p:cNvPr id="57347" name="Rectangle 3"/>
          <p:cNvSpPr>
            <a:spLocks noGrp="1" noChangeArrowheads="1"/>
          </p:cNvSpPr>
          <p:nvPr>
            <p:ph type="body" idx="1"/>
          </p:nvPr>
        </p:nvSpPr>
        <p:spPr>
          <a:xfrm>
            <a:off x="3747752" y="864108"/>
            <a:ext cx="7907628" cy="5120640"/>
          </a:xfrm>
        </p:spPr>
        <p:txBody>
          <a:bodyPr/>
          <a:lstStyle/>
          <a:p>
            <a:pPr algn="just">
              <a:lnSpc>
                <a:spcPct val="150000"/>
              </a:lnSpc>
              <a:spcBef>
                <a:spcPts val="600"/>
              </a:spcBef>
              <a:spcAft>
                <a:spcPts val="600"/>
              </a:spcAft>
              <a:buNone/>
            </a:pPr>
            <a:r>
              <a:rPr lang="en-US" altLang="en-US" sz="2700" dirty="0"/>
              <a:t>	The auditor will evaluate the management’s assessment of its ability to continue as a Going Concern and would also assess whether management has considered all relevant information. However, it is not the auditor’s responsibility to rectify the lack of analysis by the management.</a:t>
            </a:r>
          </a:p>
        </p:txBody>
      </p:sp>
      <p:sp>
        <p:nvSpPr>
          <p:cNvPr id="6" name="Date Placeholder 5"/>
          <p:cNvSpPr>
            <a:spLocks noGrp="1"/>
          </p:cNvSpPr>
          <p:nvPr>
            <p:ph type="dt" sz="half" idx="10"/>
          </p:nvPr>
        </p:nvSpPr>
        <p:spPr/>
        <p:txBody>
          <a:bodyPr/>
          <a:lstStyle/>
          <a:p>
            <a:fld id="{0692AB97-8EE0-4089-896E-8B83C5E88922}"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56</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87428"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9069190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anim calcmode="lin" valueType="num">
                                      <p:cBhvr additive="base">
                                        <p:cTn id="7" dur="500" fill="hold"/>
                                        <p:tgtEl>
                                          <p:spTgt spid="573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734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normAutofit fontScale="90000"/>
          </a:bodyPr>
          <a:lstStyle/>
          <a:p>
            <a:pPr>
              <a:lnSpc>
                <a:spcPct val="150000"/>
              </a:lnSpc>
            </a:pPr>
            <a:r>
              <a:rPr lang="en-US" altLang="en-US" dirty="0" smtClean="0">
                <a:solidFill>
                  <a:schemeClr val="tx1"/>
                </a:solidFill>
              </a:rPr>
              <a:t>Additional audit procedures when events or conditions are identified</a:t>
            </a:r>
            <a:endParaRPr lang="en-IN" altLang="en-US" dirty="0" smtClean="0">
              <a:solidFill>
                <a:schemeClr val="tx1"/>
              </a:solidFill>
            </a:endParaRPr>
          </a:p>
        </p:txBody>
      </p:sp>
      <p:sp>
        <p:nvSpPr>
          <p:cNvPr id="58371" name="Subtitle 2"/>
          <p:cNvSpPr>
            <a:spLocks noGrp="1"/>
          </p:cNvSpPr>
          <p:nvPr>
            <p:ph idx="1"/>
          </p:nvPr>
        </p:nvSpPr>
        <p:spPr>
          <a:xfrm>
            <a:off x="3593207" y="864108"/>
            <a:ext cx="8165204" cy="5120640"/>
          </a:xfrm>
        </p:spPr>
        <p:txBody>
          <a:bodyPr>
            <a:normAutofit lnSpcReduction="10000"/>
          </a:bodyPr>
          <a:lstStyle/>
          <a:p>
            <a:pPr marL="0" indent="0" algn="just">
              <a:lnSpc>
                <a:spcPct val="150000"/>
              </a:lnSpc>
              <a:spcBef>
                <a:spcPts val="200"/>
              </a:spcBef>
              <a:spcAft>
                <a:spcPts val="200"/>
              </a:spcAft>
              <a:buNone/>
            </a:pPr>
            <a:r>
              <a:rPr lang="en-IN" altLang="en-US" sz="2800" dirty="0"/>
              <a:t>Audit procedures that are relevant in this regard are -  </a:t>
            </a:r>
          </a:p>
          <a:p>
            <a:pPr algn="just">
              <a:lnSpc>
                <a:spcPct val="150000"/>
              </a:lnSpc>
              <a:spcBef>
                <a:spcPts val="200"/>
              </a:spcBef>
              <a:spcAft>
                <a:spcPts val="200"/>
              </a:spcAft>
              <a:buFont typeface="Wingdings" panose="05000000000000000000" pitchFamily="2" charset="2"/>
              <a:buChar char="ü"/>
            </a:pPr>
            <a:r>
              <a:rPr lang="en-IN" altLang="en-US" sz="2400" dirty="0" smtClean="0"/>
              <a:t>Analysing </a:t>
            </a:r>
            <a:r>
              <a:rPr lang="en-IN" altLang="en-US" sz="2400" dirty="0"/>
              <a:t>and discussing cash flow, profit and other relevant forecasts with management;</a:t>
            </a:r>
          </a:p>
          <a:p>
            <a:pPr algn="just">
              <a:lnSpc>
                <a:spcPct val="150000"/>
              </a:lnSpc>
              <a:spcBef>
                <a:spcPts val="200"/>
              </a:spcBef>
              <a:spcAft>
                <a:spcPts val="200"/>
              </a:spcAft>
              <a:buFont typeface="Wingdings" panose="05000000000000000000" pitchFamily="2" charset="2"/>
              <a:buChar char="ü"/>
            </a:pPr>
            <a:r>
              <a:rPr lang="en-IN" altLang="en-US" sz="2400" dirty="0" smtClean="0"/>
              <a:t>Analysing </a:t>
            </a:r>
            <a:r>
              <a:rPr lang="en-IN" altLang="en-US" sz="2400" dirty="0"/>
              <a:t>and discussing the entity’s latest available interim financial statements;</a:t>
            </a:r>
          </a:p>
          <a:p>
            <a:pPr algn="just">
              <a:lnSpc>
                <a:spcPct val="150000"/>
              </a:lnSpc>
              <a:spcBef>
                <a:spcPts val="200"/>
              </a:spcBef>
              <a:spcAft>
                <a:spcPts val="200"/>
              </a:spcAft>
              <a:buFont typeface="Wingdings" panose="05000000000000000000" pitchFamily="2" charset="2"/>
              <a:buChar char="ü"/>
            </a:pPr>
            <a:r>
              <a:rPr lang="en-IN" altLang="en-US" sz="2400" dirty="0"/>
              <a:t>Reading the terms of debentures and loan agreements and determining whether any have been breached;</a:t>
            </a:r>
          </a:p>
          <a:p>
            <a:pPr algn="just">
              <a:lnSpc>
                <a:spcPct val="150000"/>
              </a:lnSpc>
              <a:spcBef>
                <a:spcPts val="200"/>
              </a:spcBef>
              <a:spcAft>
                <a:spcPts val="200"/>
              </a:spcAft>
              <a:buFont typeface="Wingdings" panose="05000000000000000000" pitchFamily="2" charset="2"/>
              <a:buChar char="ü"/>
            </a:pPr>
            <a:r>
              <a:rPr lang="en-IN" altLang="en-US" sz="2400" dirty="0"/>
              <a:t>Evaluating Management’s Plans for Future Actions; and</a:t>
            </a:r>
          </a:p>
          <a:p>
            <a:pPr algn="just">
              <a:lnSpc>
                <a:spcPct val="150000"/>
              </a:lnSpc>
              <a:spcBef>
                <a:spcPts val="200"/>
              </a:spcBef>
              <a:spcAft>
                <a:spcPts val="200"/>
              </a:spcAft>
              <a:buFont typeface="Wingdings" panose="05000000000000000000" pitchFamily="2" charset="2"/>
              <a:buChar char="ü"/>
            </a:pPr>
            <a:r>
              <a:rPr lang="en-IN" altLang="en-US" sz="2400" dirty="0"/>
              <a:t>The Period of Management’s Assessment</a:t>
            </a:r>
          </a:p>
        </p:txBody>
      </p:sp>
      <p:sp>
        <p:nvSpPr>
          <p:cNvPr id="4" name="Date Placeholder 3"/>
          <p:cNvSpPr>
            <a:spLocks noGrp="1"/>
          </p:cNvSpPr>
          <p:nvPr>
            <p:ph type="dt" sz="half" idx="10"/>
          </p:nvPr>
        </p:nvSpPr>
        <p:spPr/>
        <p:txBody>
          <a:bodyPr/>
          <a:lstStyle/>
          <a:p>
            <a:fld id="{3F24D7B4-288A-4155-8DED-6EF192A28233}"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00C6BB"/>
                </a:solidFill>
              </a:rPr>
              <a:pPr/>
              <a:t>57</a:t>
            </a:fld>
            <a:endParaRPr lang="en-US" dirty="0">
              <a:solidFill>
                <a:srgbClr val="00C6BB"/>
              </a:solidFill>
            </a:endParaRPr>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88452"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5998894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 calcmode="lin" valueType="num">
                                      <p:cBhvr additive="base">
                                        <p:cTn id="7" dur="500" fill="hold"/>
                                        <p:tgtEl>
                                          <p:spTgt spid="583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83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8371">
                                            <p:txEl>
                                              <p:pRg st="1" end="1"/>
                                            </p:txEl>
                                          </p:spTgt>
                                        </p:tgtEl>
                                        <p:attrNameLst>
                                          <p:attrName>style.visibility</p:attrName>
                                        </p:attrNameLst>
                                      </p:cBhvr>
                                      <p:to>
                                        <p:strVal val="visible"/>
                                      </p:to>
                                    </p:set>
                                    <p:anim calcmode="lin" valueType="num">
                                      <p:cBhvr additive="base">
                                        <p:cTn id="13" dur="500" fill="hold"/>
                                        <p:tgtEl>
                                          <p:spTgt spid="5837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83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8371">
                                            <p:txEl>
                                              <p:pRg st="2" end="2"/>
                                            </p:txEl>
                                          </p:spTgt>
                                        </p:tgtEl>
                                        <p:attrNameLst>
                                          <p:attrName>style.visibility</p:attrName>
                                        </p:attrNameLst>
                                      </p:cBhvr>
                                      <p:to>
                                        <p:strVal val="visible"/>
                                      </p:to>
                                    </p:set>
                                    <p:anim calcmode="lin" valueType="num">
                                      <p:cBhvr additive="base">
                                        <p:cTn id="19" dur="500" fill="hold"/>
                                        <p:tgtEl>
                                          <p:spTgt spid="5837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83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8371">
                                            <p:txEl>
                                              <p:pRg st="3" end="3"/>
                                            </p:txEl>
                                          </p:spTgt>
                                        </p:tgtEl>
                                        <p:attrNameLst>
                                          <p:attrName>style.visibility</p:attrName>
                                        </p:attrNameLst>
                                      </p:cBhvr>
                                      <p:to>
                                        <p:strVal val="visible"/>
                                      </p:to>
                                    </p:set>
                                    <p:anim calcmode="lin" valueType="num">
                                      <p:cBhvr additive="base">
                                        <p:cTn id="25" dur="500" fill="hold"/>
                                        <p:tgtEl>
                                          <p:spTgt spid="5837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837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8371">
                                            <p:txEl>
                                              <p:pRg st="4" end="4"/>
                                            </p:txEl>
                                          </p:spTgt>
                                        </p:tgtEl>
                                        <p:attrNameLst>
                                          <p:attrName>style.visibility</p:attrName>
                                        </p:attrNameLst>
                                      </p:cBhvr>
                                      <p:to>
                                        <p:strVal val="visible"/>
                                      </p:to>
                                    </p:set>
                                    <p:anim calcmode="lin" valueType="num">
                                      <p:cBhvr additive="base">
                                        <p:cTn id="31" dur="500" fill="hold"/>
                                        <p:tgtEl>
                                          <p:spTgt spid="5837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837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8371">
                                            <p:txEl>
                                              <p:pRg st="5" end="5"/>
                                            </p:txEl>
                                          </p:spTgt>
                                        </p:tgtEl>
                                        <p:attrNameLst>
                                          <p:attrName>style.visibility</p:attrName>
                                        </p:attrNameLst>
                                      </p:cBhvr>
                                      <p:to>
                                        <p:strVal val="visible"/>
                                      </p:to>
                                    </p:set>
                                    <p:anim calcmode="lin" valueType="num">
                                      <p:cBhvr additive="base">
                                        <p:cTn id="37" dur="500" fill="hold"/>
                                        <p:tgtEl>
                                          <p:spTgt spid="58371">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837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1544" y="0"/>
            <a:ext cx="8229600" cy="836712"/>
          </a:xfrm>
        </p:spPr>
        <p:txBody>
          <a:bodyPr/>
          <a:lstStyle/>
          <a:p>
            <a:r>
              <a:rPr lang="en-US" dirty="0" smtClean="0"/>
              <a:t>Audit opinion</a:t>
            </a:r>
            <a:endParaRPr lang="en-IN" dirty="0"/>
          </a:p>
        </p:txBody>
      </p:sp>
      <p:graphicFrame>
        <p:nvGraphicFramePr>
          <p:cNvPr id="6" name="Content Placeholder 5"/>
          <p:cNvGraphicFramePr>
            <a:graphicFrameLocks noGrp="1"/>
          </p:cNvGraphicFramePr>
          <p:nvPr>
            <p:ph idx="1"/>
          </p:nvPr>
        </p:nvGraphicFramePr>
        <p:xfrm>
          <a:off x="1981200" y="692696"/>
          <a:ext cx="8229600" cy="61653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Date Placeholder 5"/>
          <p:cNvSpPr>
            <a:spLocks noGrp="1"/>
          </p:cNvSpPr>
          <p:nvPr>
            <p:ph type="dt" sz="half" idx="10"/>
          </p:nvPr>
        </p:nvSpPr>
        <p:spPr>
          <a:xfrm>
            <a:off x="838200" y="6356350"/>
            <a:ext cx="2743200" cy="365125"/>
          </a:xfrm>
        </p:spPr>
        <p:txBody>
          <a:bodyPr/>
          <a:lstStyle/>
          <a:p>
            <a:fld id="{4867E792-48DC-4127-BBEC-D6EB3E3AA82B}" type="datetime2">
              <a:rPr lang="en-US" smtClean="0">
                <a:solidFill>
                  <a:prstClr val="black">
                    <a:tint val="75000"/>
                  </a:prstClr>
                </a:solidFill>
              </a:rPr>
              <a:pPr/>
              <a:t>Monday, February 05, 2018</a:t>
            </a:fld>
            <a:endParaRPr lang="en-US" dirty="0">
              <a:solidFill>
                <a:prstClr val="black">
                  <a:tint val="75000"/>
                </a:prstClr>
              </a:solidFill>
            </a:endParaRPr>
          </a:p>
        </p:txBody>
      </p:sp>
      <p:sp>
        <p:nvSpPr>
          <p:cNvPr id="5" name="Footer Placeholder 6"/>
          <p:cNvSpPr>
            <a:spLocks noGrp="1"/>
          </p:cNvSpPr>
          <p:nvPr>
            <p:ph type="ftr" sz="quarter" idx="11"/>
          </p:nvPr>
        </p:nvSpPr>
        <p:spPr>
          <a:xfrm>
            <a:off x="4038600" y="6356350"/>
            <a:ext cx="4114800" cy="365125"/>
          </a:xfrm>
        </p:spPr>
        <p:txBody>
          <a:bodyPr/>
          <a:lstStyle/>
          <a:p>
            <a:r>
              <a:rPr lang="en-US" smtClean="0">
                <a:solidFill>
                  <a:prstClr val="black">
                    <a:tint val="75000"/>
                  </a:prstClr>
                </a:solidFill>
              </a:rPr>
              <a:t>Regional Training Institute, IA&amp;AD, Kolkata</a:t>
            </a:r>
            <a:endParaRPr lang="en-US" dirty="0">
              <a:solidFill>
                <a:prstClr val="black">
                  <a:tint val="75000"/>
                </a:prstClr>
              </a:solidFill>
            </a:endParaRPr>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24260" name="Bitmap Image" r:id="rId8" imgW="743054" imgH="847843" progId="Paint.Picture">
                  <p:embed/>
                </p:oleObj>
              </mc:Choice>
              <mc:Fallback>
                <p:oleObj name="Bitmap Image" r:id="rId8" imgW="743054" imgH="847843" progId="Paint.Picture">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10">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9" name="Slide Number Placeholder 8"/>
          <p:cNvSpPr>
            <a:spLocks noGrp="1"/>
          </p:cNvSpPr>
          <p:nvPr>
            <p:ph type="sldNum" sz="quarter" idx="12"/>
          </p:nvPr>
        </p:nvSpPr>
        <p:spPr>
          <a:xfrm>
            <a:off x="8610600" y="6356350"/>
            <a:ext cx="2743200" cy="365125"/>
          </a:xfrm>
        </p:spPr>
        <p:txBody>
          <a:bodyPr/>
          <a:lstStyle/>
          <a:p>
            <a:fld id="{6D22F896-40B5-4ADD-8801-0D06FADFA095}" type="slidenum">
              <a:rPr lang="en-US" smtClean="0">
                <a:solidFill>
                  <a:prstClr val="black">
                    <a:tint val="75000"/>
                  </a:prstClr>
                </a:solidFill>
              </a:rPr>
              <a:pPr/>
              <a:t>58</a:t>
            </a:fld>
            <a:endParaRPr lang="en-US" dirty="0">
              <a:solidFill>
                <a:prstClr val="black">
                  <a:tint val="75000"/>
                </a:prstClr>
              </a:solidFill>
            </a:endParaRPr>
          </a:p>
        </p:txBody>
      </p:sp>
    </p:spTree>
    <p:extLst>
      <p:ext uri="{BB962C8B-B14F-4D97-AF65-F5344CB8AC3E}">
        <p14:creationId xmlns:p14="http://schemas.microsoft.com/office/powerpoint/2010/main" val="18973073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1544" y="188640"/>
            <a:ext cx="8229600" cy="864096"/>
          </a:xfrm>
          <a:solidFill>
            <a:schemeClr val="accent2"/>
          </a:solidFill>
        </p:spPr>
        <p:txBody>
          <a:bodyPr/>
          <a:lstStyle/>
          <a:p>
            <a:r>
              <a:rPr lang="en-US" dirty="0" smtClean="0"/>
              <a:t>Unqualified Opinion</a:t>
            </a:r>
            <a:endParaRPr lang="en-IN" dirty="0"/>
          </a:p>
        </p:txBody>
      </p:sp>
      <p:sp>
        <p:nvSpPr>
          <p:cNvPr id="3" name="Content Placeholder 2"/>
          <p:cNvSpPr>
            <a:spLocks noGrp="1"/>
          </p:cNvSpPr>
          <p:nvPr>
            <p:ph idx="1"/>
          </p:nvPr>
        </p:nvSpPr>
        <p:spPr>
          <a:xfrm>
            <a:off x="682580" y="1268760"/>
            <a:ext cx="10671220" cy="4591127"/>
          </a:xfrm>
          <a:solidFill>
            <a:schemeClr val="accent6">
              <a:lumMod val="40000"/>
              <a:lumOff val="60000"/>
            </a:schemeClr>
          </a:solidFill>
        </p:spPr>
        <p:txBody>
          <a:bodyPr>
            <a:noAutofit/>
          </a:bodyPr>
          <a:lstStyle/>
          <a:p>
            <a:pPr algn="just">
              <a:lnSpc>
                <a:spcPct val="170000"/>
              </a:lnSpc>
              <a:buNone/>
            </a:pPr>
            <a:r>
              <a:rPr lang="en-IN" sz="2000" dirty="0"/>
              <a:t>	If the auditor comes to the conclusion that the accounts / financial statements are </a:t>
            </a:r>
            <a:r>
              <a:rPr lang="en-IN" sz="2000" b="1" dirty="0"/>
              <a:t>reasonably reliable</a:t>
            </a:r>
            <a:r>
              <a:rPr lang="en-IN" sz="2000" dirty="0"/>
              <a:t>, he gives an unqualified opinion. The meaning of reasonably reliable shall be considered in relation to the materiality of errors noticed.</a:t>
            </a:r>
          </a:p>
          <a:p>
            <a:pPr algn="just">
              <a:lnSpc>
                <a:spcPct val="170000"/>
              </a:lnSpc>
              <a:buNone/>
            </a:pPr>
            <a:r>
              <a:rPr lang="en-IN" sz="2000" b="1" i="1" dirty="0"/>
              <a:t>	</a:t>
            </a:r>
            <a:r>
              <a:rPr lang="en-IN" sz="2000" dirty="0"/>
              <a:t>An unqualified opinion is given when the auditor is satisfied in all material respects that :</a:t>
            </a:r>
          </a:p>
          <a:p>
            <a:pPr algn="just">
              <a:lnSpc>
                <a:spcPct val="170000"/>
              </a:lnSpc>
              <a:buFont typeface="Wingdings" pitchFamily="2" charset="2"/>
              <a:buChar char="q"/>
            </a:pPr>
            <a:r>
              <a:rPr lang="en-IN" sz="2000" dirty="0"/>
              <a:t> The financial statements have been prepared using acceptable accounting basis and policies which have been consistently applied; and</a:t>
            </a:r>
          </a:p>
          <a:p>
            <a:pPr algn="just">
              <a:lnSpc>
                <a:spcPct val="170000"/>
              </a:lnSpc>
              <a:buFont typeface="Wingdings" pitchFamily="2" charset="2"/>
              <a:buChar char="q"/>
            </a:pPr>
            <a:r>
              <a:rPr lang="en-IN" sz="2000" dirty="0"/>
              <a:t>The statements comply with statutory requirements and relevant regulations.</a:t>
            </a:r>
          </a:p>
        </p:txBody>
      </p:sp>
      <p:sp>
        <p:nvSpPr>
          <p:cNvPr id="4" name="Date Placeholder 5"/>
          <p:cNvSpPr>
            <a:spLocks noGrp="1"/>
          </p:cNvSpPr>
          <p:nvPr>
            <p:ph type="dt" sz="half" idx="10"/>
          </p:nvPr>
        </p:nvSpPr>
        <p:spPr>
          <a:xfrm>
            <a:off x="838200" y="6356350"/>
            <a:ext cx="2743200" cy="365125"/>
          </a:xfrm>
        </p:spPr>
        <p:txBody>
          <a:bodyPr/>
          <a:lstStyle/>
          <a:p>
            <a:fld id="{199B91C3-2852-41F1-9A6C-3DEFBEF44781}" type="datetime2">
              <a:rPr lang="en-US" smtClean="0">
                <a:solidFill>
                  <a:prstClr val="black">
                    <a:tint val="75000"/>
                  </a:prstClr>
                </a:solidFill>
              </a:rPr>
              <a:pPr/>
              <a:t>Monday, February 05, 2018</a:t>
            </a:fld>
            <a:endParaRPr lang="en-US" dirty="0">
              <a:solidFill>
                <a:prstClr val="black">
                  <a:tint val="75000"/>
                </a:prstClr>
              </a:solidFill>
            </a:endParaRPr>
          </a:p>
        </p:txBody>
      </p:sp>
      <p:sp>
        <p:nvSpPr>
          <p:cNvPr id="5" name="Footer Placeholder 6"/>
          <p:cNvSpPr>
            <a:spLocks noGrp="1"/>
          </p:cNvSpPr>
          <p:nvPr>
            <p:ph type="ftr" sz="quarter" idx="11"/>
          </p:nvPr>
        </p:nvSpPr>
        <p:spPr>
          <a:xfrm>
            <a:off x="4038600" y="6356350"/>
            <a:ext cx="4114800" cy="365125"/>
          </a:xfrm>
        </p:spPr>
        <p:txBody>
          <a:bodyPr/>
          <a:lstStyle/>
          <a:p>
            <a:r>
              <a:rPr lang="en-US" smtClean="0">
                <a:solidFill>
                  <a:prstClr val="black">
                    <a:tint val="75000"/>
                  </a:prstClr>
                </a:solidFill>
              </a:rPr>
              <a:t>Regional Training Institute, IA&amp;AD, Kolkata</a:t>
            </a:r>
            <a:endParaRPr lang="en-US" dirty="0">
              <a:solidFill>
                <a:prstClr val="black">
                  <a:tint val="75000"/>
                </a:prstClr>
              </a:solidFill>
            </a:endParaRPr>
          </a:p>
        </p:txBody>
      </p:sp>
      <p:graphicFrame>
        <p:nvGraphicFramePr>
          <p:cNvPr id="6" name="Object 5"/>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25284"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7" name="Picture 6"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8" name="Slide Number Placeholder 8"/>
          <p:cNvSpPr>
            <a:spLocks noGrp="1"/>
          </p:cNvSpPr>
          <p:nvPr>
            <p:ph type="sldNum" sz="quarter" idx="12"/>
          </p:nvPr>
        </p:nvSpPr>
        <p:spPr>
          <a:xfrm>
            <a:off x="8610600" y="6356350"/>
            <a:ext cx="2743200" cy="365125"/>
          </a:xfrm>
        </p:spPr>
        <p:txBody>
          <a:bodyPr/>
          <a:lstStyle/>
          <a:p>
            <a:fld id="{6D22F896-40B5-4ADD-8801-0D06FADFA095}" type="slidenum">
              <a:rPr lang="en-US" smtClean="0">
                <a:solidFill>
                  <a:prstClr val="black">
                    <a:tint val="75000"/>
                  </a:prstClr>
                </a:solidFill>
              </a:rPr>
              <a:pPr/>
              <a:t>59</a:t>
            </a:fld>
            <a:endParaRPr lang="en-US" dirty="0">
              <a:solidFill>
                <a:prstClr val="black">
                  <a:tint val="75000"/>
                </a:prstClr>
              </a:solidFill>
            </a:endParaRPr>
          </a:p>
        </p:txBody>
      </p:sp>
    </p:spTree>
    <p:extLst>
      <p:ext uri="{BB962C8B-B14F-4D97-AF65-F5344CB8AC3E}">
        <p14:creationId xmlns:p14="http://schemas.microsoft.com/office/powerpoint/2010/main" val="724809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llips 4"/>
          <p:cNvSpPr>
            <a:spLocks noChangeArrowheads="1"/>
          </p:cNvSpPr>
          <p:nvPr/>
        </p:nvSpPr>
        <p:spPr bwMode="auto">
          <a:xfrm>
            <a:off x="6385033" y="231593"/>
            <a:ext cx="2428875" cy="2214563"/>
          </a:xfrm>
          <a:prstGeom prst="ellipse">
            <a:avLst/>
          </a:prstGeom>
          <a:gradFill flip="none" rotWithShape="1">
            <a:gsLst>
              <a:gs pos="20000">
                <a:srgbClr val="155C9C"/>
              </a:gs>
              <a:gs pos="100000">
                <a:srgbClr val="FFFFFF"/>
              </a:gs>
            </a:gsLst>
            <a:path path="circle">
              <a:fillToRect t="100000" r="100000"/>
            </a:path>
            <a:tileRect l="-100000" b="-100000"/>
          </a:gradFill>
          <a:ln w="19050" cap="flat" cmpd="sng" algn="ctr">
            <a:solidFill>
              <a:srgbClr val="155C9C"/>
            </a:solidFill>
            <a:prstDash val="solid"/>
            <a:round/>
            <a:headEnd type="none" w="med" len="med"/>
            <a:tailEnd type="none" w="med" len="med"/>
          </a:ln>
          <a:effectLst>
            <a:outerShdw blurRad="63500" dist="63500" dir="2700000">
              <a:srgbClr val="000000">
                <a:alpha val="43000"/>
              </a:srgbClr>
            </a:outerShdw>
          </a:effectLst>
        </p:spPr>
        <p:txBody>
          <a:bodyPr/>
          <a:lstStyle/>
          <a:p>
            <a:pPr algn="ctr">
              <a:defRPr/>
            </a:pPr>
            <a:endParaRPr lang="en-US" sz="1700" dirty="0">
              <a:solidFill>
                <a:prstClr val="black"/>
              </a:solidFill>
              <a:latin typeface="Verdana" charset="0"/>
              <a:ea typeface="ＭＳ Ｐゴシック" charset="0"/>
              <a:cs typeface="ＭＳ Ｐゴシック" charset="0"/>
            </a:endParaRPr>
          </a:p>
          <a:p>
            <a:pPr algn="ctr">
              <a:defRPr/>
            </a:pPr>
            <a:r>
              <a:rPr lang="en-US" sz="1700" dirty="0">
                <a:solidFill>
                  <a:prstClr val="black"/>
                </a:solidFill>
                <a:latin typeface="Verdana" charset="0"/>
                <a:ea typeface="ＭＳ Ｐゴシック" charset="0"/>
                <a:cs typeface="ＭＳ Ｐゴシック" charset="0"/>
              </a:rPr>
              <a:t>Objectives</a:t>
            </a:r>
          </a:p>
        </p:txBody>
      </p:sp>
      <p:sp>
        <p:nvSpPr>
          <p:cNvPr id="6" name="Ellips 5"/>
          <p:cNvSpPr/>
          <p:nvPr/>
        </p:nvSpPr>
        <p:spPr bwMode="auto">
          <a:xfrm>
            <a:off x="4741970" y="874530"/>
            <a:ext cx="2428875" cy="2214562"/>
          </a:xfrm>
          <a:prstGeom prst="ellipse">
            <a:avLst/>
          </a:prstGeom>
          <a:gradFill flip="none" rotWithShape="1">
            <a:gsLst>
              <a:gs pos="20000">
                <a:srgbClr val="155C9C"/>
              </a:gs>
              <a:gs pos="100000">
                <a:schemeClr val="bg1"/>
              </a:gs>
            </a:gsLst>
            <a:path path="circle">
              <a:fillToRect t="100000" r="100000"/>
            </a:path>
            <a:tileRect l="-100000" b="-100000"/>
          </a:gradFill>
          <a:ln w="19050" cap="flat" cmpd="sng" algn="ctr">
            <a:solidFill>
              <a:srgbClr val="155C9C"/>
            </a:solidFill>
            <a:prstDash val="solid"/>
            <a:round/>
            <a:headEnd type="none" w="med" len="med"/>
            <a:tailEnd type="none" w="med" len="med"/>
          </a:ln>
          <a:effectLst>
            <a:outerShdw blurRad="63500" dist="63500" dir="2700000">
              <a:srgbClr val="000000">
                <a:alpha val="43000"/>
              </a:srgbClr>
            </a:outerShdw>
          </a:effectLst>
        </p:spPr>
        <p:txBody>
          <a:bodyPr/>
          <a:lstStyle/>
          <a:p>
            <a:pPr algn="ctr">
              <a:defRPr/>
            </a:pPr>
            <a:endParaRPr lang="en-US" sz="1700" dirty="0">
              <a:solidFill>
                <a:prstClr val="black"/>
              </a:solidFill>
              <a:latin typeface="Arial" charset="0"/>
              <a:ea typeface="ＭＳ Ｐゴシック" charset="0"/>
              <a:cs typeface="ＭＳ Ｐゴシック" charset="0"/>
            </a:endParaRPr>
          </a:p>
          <a:p>
            <a:pPr algn="ctr">
              <a:defRPr/>
            </a:pPr>
            <a:endParaRPr lang="en-US" sz="1700" dirty="0">
              <a:solidFill>
                <a:prstClr val="black"/>
              </a:solidFill>
              <a:latin typeface="Arial" charset="0"/>
              <a:ea typeface="ＭＳ Ｐゴシック" charset="0"/>
              <a:cs typeface="ＭＳ Ｐゴシック" charset="0"/>
            </a:endParaRPr>
          </a:p>
        </p:txBody>
      </p:sp>
      <p:sp>
        <p:nvSpPr>
          <p:cNvPr id="7" name="Ellips 6"/>
          <p:cNvSpPr/>
          <p:nvPr/>
        </p:nvSpPr>
        <p:spPr bwMode="auto">
          <a:xfrm>
            <a:off x="8242408" y="874530"/>
            <a:ext cx="2428875" cy="2214562"/>
          </a:xfrm>
          <a:prstGeom prst="ellipse">
            <a:avLst/>
          </a:prstGeom>
          <a:gradFill flip="none" rotWithShape="1">
            <a:gsLst>
              <a:gs pos="20000">
                <a:srgbClr val="155C9C"/>
              </a:gs>
              <a:gs pos="100000">
                <a:srgbClr val="FFFFFF"/>
              </a:gs>
            </a:gsLst>
            <a:path path="circle">
              <a:fillToRect l="100000" t="100000"/>
            </a:path>
            <a:tileRect r="-100000" b="-100000"/>
          </a:gradFill>
          <a:ln w="19050" cap="flat" cmpd="sng" algn="ctr">
            <a:solidFill>
              <a:srgbClr val="155C9C"/>
            </a:solidFill>
            <a:prstDash val="solid"/>
            <a:round/>
            <a:headEnd type="none" w="med" len="med"/>
            <a:tailEnd type="none" w="med" len="med"/>
          </a:ln>
          <a:effectLst>
            <a:outerShdw blurRad="63500" dist="63500" dir="2700000">
              <a:srgbClr val="000000">
                <a:alpha val="43000"/>
              </a:srgbClr>
            </a:outerShdw>
          </a:effectLst>
        </p:spPr>
        <p:txBody>
          <a:bodyPr anchor="ctr"/>
          <a:lstStyle/>
          <a:p>
            <a:pPr algn="ctr">
              <a:defRPr/>
            </a:pPr>
            <a:r>
              <a:rPr lang="en-US" sz="1700" dirty="0">
                <a:solidFill>
                  <a:prstClr val="black"/>
                </a:solidFill>
                <a:latin typeface="Arial" charset="0"/>
                <a:ea typeface="ＭＳ Ｐゴシック" charset="0"/>
                <a:cs typeface="ＭＳ Ｐゴシック" charset="0"/>
              </a:rPr>
              <a:t>Risk Assessment</a:t>
            </a:r>
          </a:p>
        </p:txBody>
      </p:sp>
      <p:sp>
        <p:nvSpPr>
          <p:cNvPr id="8" name="Ellips 7"/>
          <p:cNvSpPr/>
          <p:nvPr/>
        </p:nvSpPr>
        <p:spPr bwMode="auto">
          <a:xfrm>
            <a:off x="4527658" y="2731905"/>
            <a:ext cx="2428875" cy="2214562"/>
          </a:xfrm>
          <a:prstGeom prst="ellipse">
            <a:avLst/>
          </a:prstGeom>
          <a:gradFill flip="none" rotWithShape="1">
            <a:gsLst>
              <a:gs pos="20000">
                <a:srgbClr val="155C9C"/>
              </a:gs>
              <a:gs pos="100000">
                <a:srgbClr val="FFFFFF"/>
              </a:gs>
            </a:gsLst>
            <a:path path="circle">
              <a:fillToRect t="100000" r="100000"/>
            </a:path>
            <a:tileRect l="-100000" b="-100000"/>
          </a:gradFill>
          <a:ln w="19050" cap="flat" cmpd="sng" algn="ctr">
            <a:solidFill>
              <a:srgbClr val="155C9C"/>
            </a:solidFill>
            <a:prstDash val="solid"/>
            <a:round/>
            <a:headEnd type="none" w="med" len="med"/>
            <a:tailEnd type="none" w="med" len="med"/>
          </a:ln>
          <a:effectLst>
            <a:outerShdw blurRad="63500" dist="63500" dir="2700000">
              <a:srgbClr val="000000">
                <a:alpha val="43000"/>
              </a:srgbClr>
            </a:outerShdw>
          </a:effectLst>
        </p:spPr>
        <p:txBody>
          <a:bodyPr anchor="ctr"/>
          <a:lstStyle/>
          <a:p>
            <a:pPr algn="ctr">
              <a:defRPr/>
            </a:pPr>
            <a:r>
              <a:rPr lang="en-US" sz="1700" dirty="0">
                <a:solidFill>
                  <a:prstClr val="black"/>
                </a:solidFill>
                <a:latin typeface="Arial" charset="0"/>
                <a:ea typeface="ＭＳ Ｐゴシック" charset="0"/>
                <a:cs typeface="ＭＳ Ｐゴシック" charset="0"/>
              </a:rPr>
              <a:t>Consideration of Laws and Regulations</a:t>
            </a:r>
          </a:p>
        </p:txBody>
      </p:sp>
      <p:sp>
        <p:nvSpPr>
          <p:cNvPr id="9" name="Ellips 8"/>
          <p:cNvSpPr/>
          <p:nvPr/>
        </p:nvSpPr>
        <p:spPr bwMode="auto">
          <a:xfrm>
            <a:off x="8170970" y="2803343"/>
            <a:ext cx="2428875" cy="2214563"/>
          </a:xfrm>
          <a:prstGeom prst="ellipse">
            <a:avLst/>
          </a:prstGeom>
          <a:gradFill flip="none" rotWithShape="1">
            <a:gsLst>
              <a:gs pos="20000">
                <a:srgbClr val="155C9C"/>
              </a:gs>
              <a:gs pos="100000">
                <a:srgbClr val="FFFFFF"/>
              </a:gs>
            </a:gsLst>
            <a:path path="circle">
              <a:fillToRect l="100000" t="100000"/>
            </a:path>
            <a:tileRect r="-100000" b="-100000"/>
          </a:gradFill>
          <a:ln w="19050" cap="flat" cmpd="sng" algn="ctr">
            <a:solidFill>
              <a:srgbClr val="155C9C"/>
            </a:solidFill>
            <a:prstDash val="solid"/>
            <a:round/>
            <a:headEnd type="none" w="med" len="med"/>
            <a:tailEnd type="none" w="med" len="med"/>
          </a:ln>
          <a:effectLst>
            <a:outerShdw blurRad="63500" dist="63500" dir="2700000">
              <a:srgbClr val="000000">
                <a:alpha val="43000"/>
              </a:srgbClr>
            </a:outerShdw>
          </a:effectLst>
        </p:spPr>
        <p:txBody>
          <a:bodyPr anchor="ctr"/>
          <a:lstStyle/>
          <a:p>
            <a:pPr algn="ctr">
              <a:defRPr/>
            </a:pPr>
            <a:r>
              <a:rPr lang="en-US" sz="1700" dirty="0">
                <a:solidFill>
                  <a:prstClr val="black"/>
                </a:solidFill>
                <a:latin typeface="Arial" charset="0"/>
                <a:ea typeface="ＭＳ Ｐゴシック" charset="0"/>
                <a:cs typeface="ＭＳ Ｐゴシック" charset="0"/>
              </a:rPr>
              <a:t>Materiality</a:t>
            </a:r>
          </a:p>
        </p:txBody>
      </p:sp>
      <p:sp>
        <p:nvSpPr>
          <p:cNvPr id="10" name="Ellips 9"/>
          <p:cNvSpPr>
            <a:spLocks noChangeArrowheads="1"/>
          </p:cNvSpPr>
          <p:nvPr/>
        </p:nvSpPr>
        <p:spPr bwMode="auto">
          <a:xfrm>
            <a:off x="6385033" y="3874905"/>
            <a:ext cx="2428875" cy="2214562"/>
          </a:xfrm>
          <a:prstGeom prst="ellipse">
            <a:avLst/>
          </a:prstGeom>
          <a:gradFill flip="none" rotWithShape="1">
            <a:gsLst>
              <a:gs pos="20000">
                <a:srgbClr val="155C9C"/>
              </a:gs>
              <a:gs pos="100000">
                <a:srgbClr val="FFFFFF"/>
              </a:gs>
            </a:gsLst>
            <a:path path="circle">
              <a:fillToRect l="100000" t="100000"/>
            </a:path>
            <a:tileRect r="-100000" b="-100000"/>
          </a:gradFill>
          <a:ln w="19050" cap="flat" cmpd="sng" algn="ctr">
            <a:solidFill>
              <a:srgbClr val="155C9C"/>
            </a:solidFill>
            <a:prstDash val="solid"/>
            <a:round/>
            <a:headEnd type="none" w="med" len="med"/>
            <a:tailEnd type="none" w="med" len="med"/>
          </a:ln>
          <a:effectLst>
            <a:outerShdw blurRad="63500" dist="63500" dir="2700000">
              <a:srgbClr val="000000">
                <a:alpha val="43000"/>
              </a:srgbClr>
            </a:outerShdw>
          </a:effectLst>
        </p:spPr>
        <p:txBody>
          <a:bodyPr anchor="ctr"/>
          <a:lstStyle/>
          <a:p>
            <a:pPr algn="ctr">
              <a:defRPr/>
            </a:pPr>
            <a:r>
              <a:rPr lang="en-US" sz="1700" dirty="0">
                <a:solidFill>
                  <a:prstClr val="black"/>
                </a:solidFill>
                <a:latin typeface="Arial" charset="0"/>
                <a:ea typeface="ＭＳ Ｐゴシック" charset="0"/>
                <a:cs typeface="ＭＳ Ｐゴシック" charset="0"/>
              </a:rPr>
              <a:t>Identifying Fraud and Error</a:t>
            </a:r>
          </a:p>
        </p:txBody>
      </p:sp>
      <p:sp>
        <p:nvSpPr>
          <p:cNvPr id="11" name="Ellips 3"/>
          <p:cNvSpPr/>
          <p:nvPr/>
        </p:nvSpPr>
        <p:spPr bwMode="auto">
          <a:xfrm>
            <a:off x="6456470" y="2017530"/>
            <a:ext cx="2428875" cy="2214562"/>
          </a:xfrm>
          <a:prstGeom prst="ellipse">
            <a:avLst/>
          </a:prstGeom>
          <a:solidFill>
            <a:srgbClr val="155C9C"/>
          </a:solidFill>
          <a:ln w="38100" cap="flat" cmpd="sng" algn="ctr">
            <a:solidFill>
              <a:schemeClr val="bg1"/>
            </a:solidFill>
            <a:prstDash val="solid"/>
            <a:round/>
            <a:headEnd type="none" w="med" len="med"/>
            <a:tailEnd type="none" w="med" len="med"/>
          </a:ln>
          <a:effectLst>
            <a:outerShdw blurRad="63500" dist="63500" dir="2700000">
              <a:srgbClr val="000000">
                <a:alpha val="43000"/>
              </a:srgbClr>
            </a:outerShdw>
          </a:effectLst>
        </p:spPr>
        <p:txBody>
          <a:bodyPr anchor="ctr"/>
          <a:lstStyle/>
          <a:p>
            <a:pPr algn="ctr">
              <a:defRPr/>
            </a:pPr>
            <a:r>
              <a:rPr lang="en-US" sz="1700" dirty="0">
                <a:solidFill>
                  <a:srgbClr val="FFFFFF"/>
                </a:solidFill>
                <a:latin typeface="Verdana" pitchFamily="28" charset="0"/>
                <a:ea typeface="ＭＳ Ｐゴシック" pitchFamily="28" charset="-128"/>
                <a:cs typeface="Arial" charset="0"/>
              </a:rPr>
              <a:t>Some  General Issues in Audits of Public Sector Entities</a:t>
            </a:r>
          </a:p>
        </p:txBody>
      </p:sp>
      <p:sp>
        <p:nvSpPr>
          <p:cNvPr id="12" name="textruta 10"/>
          <p:cNvSpPr txBox="1">
            <a:spLocks noChangeArrowheads="1"/>
          </p:cNvSpPr>
          <p:nvPr/>
        </p:nvSpPr>
        <p:spPr bwMode="auto">
          <a:xfrm>
            <a:off x="4813407" y="1728605"/>
            <a:ext cx="2286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a:solidFill>
                  <a:prstClr val="black"/>
                </a:solidFill>
              </a:rPr>
              <a:t>Communication</a:t>
            </a:r>
          </a:p>
          <a:p>
            <a:pPr algn="ctr" eaLnBrk="1" hangingPunct="1"/>
            <a:endParaRPr lang="sv-SE" altLang="en-US">
              <a:solidFill>
                <a:prstClr val="black"/>
              </a:solidFill>
            </a:endParaRPr>
          </a:p>
        </p:txBody>
      </p:sp>
      <p:sp>
        <p:nvSpPr>
          <p:cNvPr id="14" name="Date Placeholder 13"/>
          <p:cNvSpPr>
            <a:spLocks noGrp="1"/>
          </p:cNvSpPr>
          <p:nvPr>
            <p:ph type="dt" sz="half" idx="10"/>
          </p:nvPr>
        </p:nvSpPr>
        <p:spPr>
          <a:xfrm>
            <a:off x="679256" y="6398924"/>
            <a:ext cx="2743200" cy="365125"/>
          </a:xfrm>
        </p:spPr>
        <p:txBody>
          <a:bodyPr/>
          <a:lstStyle/>
          <a:p>
            <a:fld id="{37F7A1F7-5452-46C4-9BCB-1EBABD59AACE}"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15" name="Footer Placeholder 14"/>
          <p:cNvSpPr>
            <a:spLocks noGrp="1"/>
          </p:cNvSpPr>
          <p:nvPr>
            <p:ph type="ftr" sz="quarter" idx="11"/>
          </p:nvPr>
        </p:nvSpPr>
        <p:spPr>
          <a:xfrm>
            <a:off x="4741970" y="6398923"/>
            <a:ext cx="5911517" cy="365125"/>
          </a:xfrm>
        </p:spPr>
        <p:txBody>
          <a:bodyPr/>
          <a:lstStyle/>
          <a:p>
            <a:r>
              <a:rPr lang="en-US" dirty="0"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16" name="Slide Number Placeholder 15"/>
          <p:cNvSpPr>
            <a:spLocks noGrp="1"/>
          </p:cNvSpPr>
          <p:nvPr>
            <p:ph type="sldNum" sz="quarter" idx="12"/>
          </p:nvPr>
        </p:nvSpPr>
        <p:spPr>
          <a:xfrm>
            <a:off x="10599845" y="6470362"/>
            <a:ext cx="1530927" cy="365125"/>
          </a:xfrm>
        </p:spPr>
        <p:txBody>
          <a:bodyPr/>
          <a:lstStyle/>
          <a:p>
            <a:fld id="{6D22F896-40B5-4ADD-8801-0D06FADFA095}" type="slidenum">
              <a:rPr lang="en-US" smtClean="0">
                <a:solidFill>
                  <a:srgbClr val="00C6BB"/>
                </a:solidFill>
              </a:rPr>
              <a:pPr/>
              <a:t>6</a:t>
            </a:fld>
            <a:endParaRPr lang="en-US" dirty="0">
              <a:solidFill>
                <a:srgbClr val="00C6BB"/>
              </a:solidFill>
            </a:endParaRPr>
          </a:p>
        </p:txBody>
      </p:sp>
      <p:graphicFrame>
        <p:nvGraphicFramePr>
          <p:cNvPr id="17" name="Object 1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11973"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8" name="Picture 17"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915082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3"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3"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1+#ppt_w/2"/>
                                          </p:val>
                                        </p:tav>
                                        <p:tav tm="100000">
                                          <p:val>
                                            <p:strVal val="#ppt_x"/>
                                          </p:val>
                                        </p:tav>
                                      </p:tavLst>
                                    </p:anim>
                                    <p:anim calcmode="lin" valueType="num">
                                      <p:cBhvr additive="base">
                                        <p:cTn id="19"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6"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1+#ppt_w/2"/>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12"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0-#ppt_w/2"/>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9"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0-#ppt_w/2"/>
                                          </p:val>
                                        </p:tav>
                                        <p:tav tm="100000">
                                          <p:val>
                                            <p:strVal val="#ppt_x"/>
                                          </p:val>
                                        </p:tav>
                                      </p:tavLst>
                                    </p:anim>
                                    <p:anim calcmode="lin" valueType="num">
                                      <p:cBhvr additive="base">
                                        <p:cTn id="43" dur="500" fill="hold"/>
                                        <p:tgtEl>
                                          <p:spTgt spid="6"/>
                                        </p:tgtEl>
                                        <p:attrNameLst>
                                          <p:attrName>ppt_y</p:attrName>
                                        </p:attrNameLst>
                                      </p:cBhvr>
                                      <p:tavLst>
                                        <p:tav tm="0">
                                          <p:val>
                                            <p:strVal val="0-#ppt_h/2"/>
                                          </p:val>
                                        </p:tav>
                                        <p:tav tm="100000">
                                          <p:val>
                                            <p:strVal val="#ppt_y"/>
                                          </p:val>
                                        </p:tav>
                                      </p:tavLst>
                                    </p:anim>
                                  </p:childTnLst>
                                </p:cTn>
                              </p:par>
                              <p:par>
                                <p:cTn id="44" presetID="2" presetClass="entr" presetSubtype="9"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0-#ppt_w/2"/>
                                          </p:val>
                                        </p:tav>
                                        <p:tav tm="100000">
                                          <p:val>
                                            <p:strVal val="#ppt_x"/>
                                          </p:val>
                                        </p:tav>
                                      </p:tavLst>
                                    </p:anim>
                                    <p:anim calcmode="lin" valueType="num">
                                      <p:cBhvr additive="base">
                                        <p:cTn id="47"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1544" y="188640"/>
            <a:ext cx="8229600" cy="792088"/>
          </a:xfrm>
          <a:solidFill>
            <a:schemeClr val="accent3"/>
          </a:solidFill>
        </p:spPr>
        <p:txBody>
          <a:bodyPr/>
          <a:lstStyle/>
          <a:p>
            <a:r>
              <a:rPr lang="en-US" dirty="0" smtClean="0"/>
              <a:t>Qualified Opinion</a:t>
            </a:r>
            <a:endParaRPr lang="en-IN" dirty="0"/>
          </a:p>
        </p:txBody>
      </p:sp>
      <p:sp>
        <p:nvSpPr>
          <p:cNvPr id="3" name="Content Placeholder 2"/>
          <p:cNvSpPr>
            <a:spLocks noGrp="1"/>
          </p:cNvSpPr>
          <p:nvPr>
            <p:ph idx="1"/>
          </p:nvPr>
        </p:nvSpPr>
        <p:spPr>
          <a:xfrm>
            <a:off x="476519" y="1266412"/>
            <a:ext cx="11012271" cy="5089938"/>
          </a:xfrm>
          <a:solidFill>
            <a:schemeClr val="accent2">
              <a:lumMod val="20000"/>
              <a:lumOff val="80000"/>
            </a:schemeClr>
          </a:solidFill>
        </p:spPr>
        <p:txBody>
          <a:bodyPr>
            <a:noAutofit/>
          </a:bodyPr>
          <a:lstStyle/>
          <a:p>
            <a:pPr algn="just">
              <a:lnSpc>
                <a:spcPct val="150000"/>
              </a:lnSpc>
              <a:buNone/>
            </a:pPr>
            <a:r>
              <a:rPr lang="en-IN" sz="2000" dirty="0"/>
              <a:t>	When there is </a:t>
            </a:r>
            <a:r>
              <a:rPr lang="en-IN" sz="2000" b="1" dirty="0"/>
              <a:t>uncertainty</a:t>
            </a:r>
            <a:r>
              <a:rPr lang="en-IN" sz="2000" dirty="0"/>
              <a:t> or </a:t>
            </a:r>
            <a:r>
              <a:rPr lang="en-IN" sz="2000" b="1" dirty="0"/>
              <a:t>disagreement</a:t>
            </a:r>
            <a:r>
              <a:rPr lang="en-IN" sz="2000" dirty="0"/>
              <a:t> in regard to certain items in the accounts / financial statements that are material but not fundamental to the understanding of the accounts, a qualified opinion would be given.</a:t>
            </a:r>
          </a:p>
          <a:p>
            <a:pPr algn="just">
              <a:lnSpc>
                <a:spcPct val="150000"/>
              </a:lnSpc>
              <a:buNone/>
            </a:pPr>
            <a:r>
              <a:rPr lang="en-IN" sz="2000" dirty="0"/>
              <a:t>	</a:t>
            </a:r>
            <a:r>
              <a:rPr lang="en-IN" sz="2000" b="1" dirty="0"/>
              <a:t>Uncertainty</a:t>
            </a:r>
            <a:r>
              <a:rPr lang="en-IN" sz="2000" dirty="0"/>
              <a:t> may arise in either of the following situations :-</a:t>
            </a:r>
          </a:p>
          <a:p>
            <a:pPr algn="just">
              <a:lnSpc>
                <a:spcPct val="150000"/>
              </a:lnSpc>
              <a:buFont typeface="Wingdings" pitchFamily="2" charset="2"/>
              <a:buChar char="v"/>
            </a:pPr>
            <a:r>
              <a:rPr lang="en-IN" sz="2000" dirty="0"/>
              <a:t>The auditor is unable to obtain all the information and explanations. The non-availability of the connected accounting records may be cause or the auditor might have been prevented from carrying out the necessary audit process to test the accuracy of material figures in the accounts.</a:t>
            </a:r>
          </a:p>
          <a:p>
            <a:pPr algn="just">
              <a:lnSpc>
                <a:spcPct val="150000"/>
              </a:lnSpc>
              <a:buFont typeface="Wingdings" pitchFamily="2" charset="2"/>
              <a:buChar char="v"/>
            </a:pPr>
            <a:r>
              <a:rPr lang="en-IN" sz="2000" dirty="0"/>
              <a:t>The auditor cannot reach an objective conclusion as to the outcome of a situation. For example,  here may be doubts about the performance of long-term contracts or the result of a legal action, which would have material financial consequences.</a:t>
            </a:r>
          </a:p>
        </p:txBody>
      </p:sp>
      <p:sp>
        <p:nvSpPr>
          <p:cNvPr id="4" name="Date Placeholder 5"/>
          <p:cNvSpPr>
            <a:spLocks noGrp="1"/>
          </p:cNvSpPr>
          <p:nvPr>
            <p:ph type="dt" sz="half" idx="10"/>
          </p:nvPr>
        </p:nvSpPr>
        <p:spPr>
          <a:xfrm>
            <a:off x="838200" y="6356350"/>
            <a:ext cx="2743200" cy="365125"/>
          </a:xfrm>
        </p:spPr>
        <p:txBody>
          <a:bodyPr/>
          <a:lstStyle/>
          <a:p>
            <a:fld id="{27F484B1-1D1B-4D55-895A-2DE2FC6DDF9C}" type="datetime2">
              <a:rPr lang="en-US" smtClean="0">
                <a:solidFill>
                  <a:prstClr val="black">
                    <a:tint val="75000"/>
                  </a:prstClr>
                </a:solidFill>
              </a:rPr>
              <a:pPr/>
              <a:t>Monday, February 05, 2018</a:t>
            </a:fld>
            <a:endParaRPr lang="en-US" dirty="0">
              <a:solidFill>
                <a:prstClr val="black">
                  <a:tint val="75000"/>
                </a:prstClr>
              </a:solidFill>
            </a:endParaRPr>
          </a:p>
        </p:txBody>
      </p:sp>
      <p:sp>
        <p:nvSpPr>
          <p:cNvPr id="5" name="Footer Placeholder 6"/>
          <p:cNvSpPr>
            <a:spLocks noGrp="1"/>
          </p:cNvSpPr>
          <p:nvPr>
            <p:ph type="ftr" sz="quarter" idx="11"/>
          </p:nvPr>
        </p:nvSpPr>
        <p:spPr>
          <a:xfrm>
            <a:off x="4038600" y="6356350"/>
            <a:ext cx="4114800" cy="365125"/>
          </a:xfrm>
        </p:spPr>
        <p:txBody>
          <a:bodyPr/>
          <a:lstStyle/>
          <a:p>
            <a:r>
              <a:rPr lang="en-US" smtClean="0">
                <a:solidFill>
                  <a:prstClr val="black">
                    <a:tint val="75000"/>
                  </a:prstClr>
                </a:solidFill>
              </a:rPr>
              <a:t>Regional Training Institute, IA&amp;AD, Kolkata</a:t>
            </a:r>
            <a:endParaRPr lang="en-US" dirty="0">
              <a:solidFill>
                <a:prstClr val="black">
                  <a:tint val="75000"/>
                </a:prstClr>
              </a:solidFill>
            </a:endParaRPr>
          </a:p>
        </p:txBody>
      </p:sp>
      <p:graphicFrame>
        <p:nvGraphicFramePr>
          <p:cNvPr id="6" name="Object 5"/>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26308"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7" name="Picture 6"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8" name="Slide Number Placeholder 8"/>
          <p:cNvSpPr>
            <a:spLocks noGrp="1"/>
          </p:cNvSpPr>
          <p:nvPr>
            <p:ph type="sldNum" sz="quarter" idx="12"/>
          </p:nvPr>
        </p:nvSpPr>
        <p:spPr>
          <a:xfrm>
            <a:off x="8610600" y="6356350"/>
            <a:ext cx="2743200" cy="365125"/>
          </a:xfrm>
        </p:spPr>
        <p:txBody>
          <a:bodyPr/>
          <a:lstStyle/>
          <a:p>
            <a:fld id="{6D22F896-40B5-4ADD-8801-0D06FADFA095}" type="slidenum">
              <a:rPr lang="en-US" smtClean="0">
                <a:solidFill>
                  <a:prstClr val="black">
                    <a:tint val="75000"/>
                  </a:prstClr>
                </a:solidFill>
              </a:rPr>
              <a:pPr/>
              <a:t>60</a:t>
            </a:fld>
            <a:endParaRPr lang="en-US" dirty="0">
              <a:solidFill>
                <a:prstClr val="black">
                  <a:tint val="75000"/>
                </a:prstClr>
              </a:solidFill>
            </a:endParaRPr>
          </a:p>
        </p:txBody>
      </p:sp>
    </p:spTree>
    <p:extLst>
      <p:ext uri="{BB962C8B-B14F-4D97-AF65-F5344CB8AC3E}">
        <p14:creationId xmlns:p14="http://schemas.microsoft.com/office/powerpoint/2010/main" val="10701157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1544" y="188640"/>
            <a:ext cx="8229600" cy="792088"/>
          </a:xfrm>
          <a:solidFill>
            <a:schemeClr val="accent6">
              <a:lumMod val="40000"/>
              <a:lumOff val="60000"/>
            </a:schemeClr>
          </a:solidFill>
        </p:spPr>
        <p:txBody>
          <a:bodyPr/>
          <a:lstStyle/>
          <a:p>
            <a:r>
              <a:rPr lang="en-US" dirty="0" smtClean="0"/>
              <a:t>Qualified Opinion</a:t>
            </a:r>
            <a:endParaRPr lang="en-IN" dirty="0"/>
          </a:p>
        </p:txBody>
      </p:sp>
      <p:sp>
        <p:nvSpPr>
          <p:cNvPr id="3" name="Content Placeholder 2"/>
          <p:cNvSpPr>
            <a:spLocks noGrp="1"/>
          </p:cNvSpPr>
          <p:nvPr>
            <p:ph idx="1"/>
          </p:nvPr>
        </p:nvSpPr>
        <p:spPr>
          <a:xfrm>
            <a:off x="579549" y="1124745"/>
            <a:ext cx="10909241" cy="4799538"/>
          </a:xfrm>
          <a:solidFill>
            <a:schemeClr val="accent4">
              <a:lumMod val="60000"/>
              <a:lumOff val="40000"/>
            </a:schemeClr>
          </a:solidFill>
        </p:spPr>
        <p:txBody>
          <a:bodyPr>
            <a:normAutofit fontScale="92500" lnSpcReduction="20000"/>
          </a:bodyPr>
          <a:lstStyle/>
          <a:p>
            <a:pPr algn="just">
              <a:lnSpc>
                <a:spcPct val="150000"/>
              </a:lnSpc>
              <a:buNone/>
            </a:pPr>
            <a:r>
              <a:rPr lang="en-IN" dirty="0" smtClean="0"/>
              <a:t>	</a:t>
            </a:r>
            <a:r>
              <a:rPr lang="en-IN" b="1" dirty="0" smtClean="0"/>
              <a:t>Disagreement</a:t>
            </a:r>
            <a:r>
              <a:rPr lang="en-IN" dirty="0" smtClean="0"/>
              <a:t> may arise as regards inclusion or exclusion of certain items in the accounts by the entity :</a:t>
            </a:r>
          </a:p>
          <a:p>
            <a:pPr algn="just">
              <a:lnSpc>
                <a:spcPct val="150000"/>
              </a:lnSpc>
              <a:buFont typeface="Wingdings" pitchFamily="2" charset="2"/>
              <a:buChar char="q"/>
            </a:pPr>
            <a:r>
              <a:rPr lang="en-IN" dirty="0" smtClean="0"/>
              <a:t>The figures in accounts may not be based on the appropriate accounting principles or policies.</a:t>
            </a:r>
          </a:p>
          <a:p>
            <a:pPr algn="just">
              <a:lnSpc>
                <a:spcPct val="150000"/>
              </a:lnSpc>
              <a:buFont typeface="Wingdings" pitchFamily="2" charset="2"/>
              <a:buChar char="q"/>
            </a:pPr>
            <a:r>
              <a:rPr lang="en-IN" dirty="0" smtClean="0"/>
              <a:t>The auditor may disagree with the facts or amounts in the accounts.</a:t>
            </a:r>
          </a:p>
          <a:p>
            <a:pPr algn="just">
              <a:lnSpc>
                <a:spcPct val="150000"/>
              </a:lnSpc>
              <a:buFont typeface="Wingdings" pitchFamily="2" charset="2"/>
              <a:buChar char="q"/>
            </a:pPr>
            <a:r>
              <a:rPr lang="en-IN" dirty="0" smtClean="0"/>
              <a:t>The auditor may disagree with the way the entity has disclosed facts or accounts.</a:t>
            </a:r>
          </a:p>
          <a:p>
            <a:pPr algn="just">
              <a:lnSpc>
                <a:spcPct val="150000"/>
              </a:lnSpc>
              <a:buFont typeface="Wingdings" pitchFamily="2" charset="2"/>
              <a:buChar char="q"/>
            </a:pPr>
            <a:r>
              <a:rPr lang="en-IN" dirty="0" smtClean="0"/>
              <a:t>The entity may have failed to comply with legislation or other regulations. </a:t>
            </a:r>
            <a:endParaRPr lang="en-IN" dirty="0"/>
          </a:p>
        </p:txBody>
      </p:sp>
      <p:sp>
        <p:nvSpPr>
          <p:cNvPr id="4" name="Date Placeholder 5"/>
          <p:cNvSpPr>
            <a:spLocks noGrp="1"/>
          </p:cNvSpPr>
          <p:nvPr>
            <p:ph type="dt" sz="half" idx="10"/>
          </p:nvPr>
        </p:nvSpPr>
        <p:spPr>
          <a:xfrm>
            <a:off x="838200" y="6356350"/>
            <a:ext cx="2743200" cy="365125"/>
          </a:xfrm>
        </p:spPr>
        <p:txBody>
          <a:bodyPr/>
          <a:lstStyle/>
          <a:p>
            <a:fld id="{137EE443-3A8B-44D4-AB9B-8539B3776C57}" type="datetime2">
              <a:rPr lang="en-US" smtClean="0">
                <a:solidFill>
                  <a:prstClr val="black">
                    <a:tint val="75000"/>
                  </a:prstClr>
                </a:solidFill>
              </a:rPr>
              <a:pPr/>
              <a:t>Monday, February 05, 2018</a:t>
            </a:fld>
            <a:endParaRPr lang="en-US" dirty="0">
              <a:solidFill>
                <a:prstClr val="black">
                  <a:tint val="75000"/>
                </a:prstClr>
              </a:solidFill>
            </a:endParaRPr>
          </a:p>
        </p:txBody>
      </p:sp>
      <p:sp>
        <p:nvSpPr>
          <p:cNvPr id="5" name="Footer Placeholder 6"/>
          <p:cNvSpPr>
            <a:spLocks noGrp="1"/>
          </p:cNvSpPr>
          <p:nvPr>
            <p:ph type="ftr" sz="quarter" idx="11"/>
          </p:nvPr>
        </p:nvSpPr>
        <p:spPr>
          <a:xfrm>
            <a:off x="4038600" y="6356350"/>
            <a:ext cx="4114800" cy="365125"/>
          </a:xfrm>
        </p:spPr>
        <p:txBody>
          <a:bodyPr/>
          <a:lstStyle/>
          <a:p>
            <a:r>
              <a:rPr lang="en-US" smtClean="0">
                <a:solidFill>
                  <a:prstClr val="black">
                    <a:tint val="75000"/>
                  </a:prstClr>
                </a:solidFill>
              </a:rPr>
              <a:t>Regional Training Institute, IA&amp;AD, Kolkata</a:t>
            </a:r>
            <a:endParaRPr lang="en-US" dirty="0">
              <a:solidFill>
                <a:prstClr val="black">
                  <a:tint val="75000"/>
                </a:prstClr>
              </a:solidFill>
            </a:endParaRPr>
          </a:p>
        </p:txBody>
      </p:sp>
      <p:graphicFrame>
        <p:nvGraphicFramePr>
          <p:cNvPr id="6" name="Object 5"/>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27332"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7" name="Picture 6"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8" name="Slide Number Placeholder 8"/>
          <p:cNvSpPr>
            <a:spLocks noGrp="1"/>
          </p:cNvSpPr>
          <p:nvPr>
            <p:ph type="sldNum" sz="quarter" idx="12"/>
          </p:nvPr>
        </p:nvSpPr>
        <p:spPr>
          <a:xfrm>
            <a:off x="8610600" y="6356350"/>
            <a:ext cx="2743200" cy="365125"/>
          </a:xfrm>
        </p:spPr>
        <p:txBody>
          <a:bodyPr/>
          <a:lstStyle/>
          <a:p>
            <a:fld id="{6D22F896-40B5-4ADD-8801-0D06FADFA095}" type="slidenum">
              <a:rPr lang="en-US" smtClean="0">
                <a:solidFill>
                  <a:prstClr val="black">
                    <a:tint val="75000"/>
                  </a:prstClr>
                </a:solidFill>
              </a:rPr>
              <a:pPr/>
              <a:t>61</a:t>
            </a:fld>
            <a:endParaRPr lang="en-US" dirty="0">
              <a:solidFill>
                <a:prstClr val="black">
                  <a:tint val="75000"/>
                </a:prstClr>
              </a:solidFill>
            </a:endParaRPr>
          </a:p>
        </p:txBody>
      </p:sp>
    </p:spTree>
    <p:extLst>
      <p:ext uri="{BB962C8B-B14F-4D97-AF65-F5344CB8AC3E}">
        <p14:creationId xmlns:p14="http://schemas.microsoft.com/office/powerpoint/2010/main" val="8117600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3552" y="188640"/>
            <a:ext cx="8229600" cy="864096"/>
          </a:xfrm>
          <a:solidFill>
            <a:schemeClr val="accent5"/>
          </a:solidFill>
        </p:spPr>
        <p:txBody>
          <a:bodyPr/>
          <a:lstStyle/>
          <a:p>
            <a:r>
              <a:rPr lang="en-US" dirty="0" smtClean="0"/>
              <a:t>Disclaimer</a:t>
            </a:r>
            <a:endParaRPr lang="en-IN" dirty="0"/>
          </a:p>
        </p:txBody>
      </p:sp>
      <p:sp>
        <p:nvSpPr>
          <p:cNvPr id="3" name="Content Placeholder 2"/>
          <p:cNvSpPr>
            <a:spLocks noGrp="1"/>
          </p:cNvSpPr>
          <p:nvPr>
            <p:ph idx="1"/>
          </p:nvPr>
        </p:nvSpPr>
        <p:spPr>
          <a:xfrm>
            <a:off x="476519" y="1635616"/>
            <a:ext cx="11012271" cy="4224271"/>
          </a:xfrm>
          <a:solidFill>
            <a:srgbClr val="FFFF00"/>
          </a:solidFill>
        </p:spPr>
        <p:txBody>
          <a:bodyPr>
            <a:normAutofit/>
          </a:bodyPr>
          <a:lstStyle/>
          <a:p>
            <a:pPr algn="just">
              <a:lnSpc>
                <a:spcPct val="150000"/>
              </a:lnSpc>
              <a:buNone/>
            </a:pPr>
            <a:r>
              <a:rPr lang="en-IN" dirty="0" smtClean="0"/>
              <a:t>	Where the auditor is unable to arrive at an opinion because of uncertainty or restriction on scope of audit that is so fundamental that an opinion which is qualified in certain aspects would not be adequate, a disclaimer is given. The wording of the disclaimer opinion makes it clear that an opinion cannot be given, mentioning clearly and concisely all matters of uncertainty.</a:t>
            </a:r>
            <a:endParaRPr lang="en-IN" dirty="0"/>
          </a:p>
        </p:txBody>
      </p:sp>
      <p:sp>
        <p:nvSpPr>
          <p:cNvPr id="4" name="Date Placeholder 5"/>
          <p:cNvSpPr>
            <a:spLocks noGrp="1"/>
          </p:cNvSpPr>
          <p:nvPr>
            <p:ph type="dt" sz="half" idx="10"/>
          </p:nvPr>
        </p:nvSpPr>
        <p:spPr>
          <a:xfrm>
            <a:off x="838200" y="6356350"/>
            <a:ext cx="2743200" cy="365125"/>
          </a:xfrm>
        </p:spPr>
        <p:txBody>
          <a:bodyPr/>
          <a:lstStyle/>
          <a:p>
            <a:fld id="{B124FB4F-4CA1-4941-8208-6EA56EC443C1}" type="datetime2">
              <a:rPr lang="en-US" smtClean="0">
                <a:solidFill>
                  <a:prstClr val="black">
                    <a:tint val="75000"/>
                  </a:prstClr>
                </a:solidFill>
              </a:rPr>
              <a:pPr/>
              <a:t>Monday, February 05, 2018</a:t>
            </a:fld>
            <a:endParaRPr lang="en-US" dirty="0">
              <a:solidFill>
                <a:prstClr val="black">
                  <a:tint val="75000"/>
                </a:prstClr>
              </a:solidFill>
            </a:endParaRPr>
          </a:p>
        </p:txBody>
      </p:sp>
      <p:sp>
        <p:nvSpPr>
          <p:cNvPr id="5" name="Footer Placeholder 6"/>
          <p:cNvSpPr>
            <a:spLocks noGrp="1"/>
          </p:cNvSpPr>
          <p:nvPr>
            <p:ph type="ftr" sz="quarter" idx="11"/>
          </p:nvPr>
        </p:nvSpPr>
        <p:spPr>
          <a:xfrm>
            <a:off x="4038600" y="6356350"/>
            <a:ext cx="4114800" cy="365125"/>
          </a:xfrm>
        </p:spPr>
        <p:txBody>
          <a:bodyPr/>
          <a:lstStyle/>
          <a:p>
            <a:r>
              <a:rPr lang="en-US" smtClean="0">
                <a:solidFill>
                  <a:prstClr val="black">
                    <a:tint val="75000"/>
                  </a:prstClr>
                </a:solidFill>
              </a:rPr>
              <a:t>Regional Training Institute, IA&amp;AD, Kolkata</a:t>
            </a:r>
            <a:endParaRPr lang="en-US" dirty="0">
              <a:solidFill>
                <a:prstClr val="black">
                  <a:tint val="75000"/>
                </a:prstClr>
              </a:solidFill>
            </a:endParaRPr>
          </a:p>
        </p:txBody>
      </p:sp>
      <p:graphicFrame>
        <p:nvGraphicFramePr>
          <p:cNvPr id="6" name="Object 5"/>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28356"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7" name="Picture 6"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8" name="Slide Number Placeholder 8"/>
          <p:cNvSpPr>
            <a:spLocks noGrp="1"/>
          </p:cNvSpPr>
          <p:nvPr>
            <p:ph type="sldNum" sz="quarter" idx="12"/>
          </p:nvPr>
        </p:nvSpPr>
        <p:spPr>
          <a:xfrm>
            <a:off x="8610600" y="6356350"/>
            <a:ext cx="2743200" cy="365125"/>
          </a:xfrm>
        </p:spPr>
        <p:txBody>
          <a:bodyPr/>
          <a:lstStyle/>
          <a:p>
            <a:fld id="{6D22F896-40B5-4ADD-8801-0D06FADFA095}" type="slidenum">
              <a:rPr lang="en-US" smtClean="0">
                <a:solidFill>
                  <a:prstClr val="black">
                    <a:tint val="75000"/>
                  </a:prstClr>
                </a:solidFill>
              </a:rPr>
              <a:pPr/>
              <a:t>62</a:t>
            </a:fld>
            <a:endParaRPr lang="en-US" dirty="0">
              <a:solidFill>
                <a:prstClr val="black">
                  <a:tint val="75000"/>
                </a:prstClr>
              </a:solidFill>
            </a:endParaRPr>
          </a:p>
        </p:txBody>
      </p:sp>
    </p:spTree>
    <p:extLst>
      <p:ext uri="{BB962C8B-B14F-4D97-AF65-F5344CB8AC3E}">
        <p14:creationId xmlns:p14="http://schemas.microsoft.com/office/powerpoint/2010/main" val="11809514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6225" y="365125"/>
            <a:ext cx="8564452" cy="1325563"/>
          </a:xfrm>
          <a:solidFill>
            <a:schemeClr val="accent2">
              <a:lumMod val="50000"/>
            </a:schemeClr>
          </a:solidFill>
        </p:spPr>
        <p:txBody>
          <a:bodyPr/>
          <a:lstStyle/>
          <a:p>
            <a:r>
              <a:rPr lang="en-US" dirty="0" smtClean="0">
                <a:solidFill>
                  <a:schemeClr val="bg1"/>
                </a:solidFill>
              </a:rPr>
              <a:t>Adverse opinion</a:t>
            </a:r>
            <a:endParaRPr lang="en-IN" dirty="0">
              <a:solidFill>
                <a:schemeClr val="bg1"/>
              </a:solidFill>
            </a:endParaRPr>
          </a:p>
        </p:txBody>
      </p:sp>
      <p:sp>
        <p:nvSpPr>
          <p:cNvPr id="3" name="Content Placeholder 2"/>
          <p:cNvSpPr>
            <a:spLocks noGrp="1"/>
          </p:cNvSpPr>
          <p:nvPr>
            <p:ph idx="1"/>
          </p:nvPr>
        </p:nvSpPr>
        <p:spPr>
          <a:xfrm>
            <a:off x="476519" y="2369713"/>
            <a:ext cx="10877281" cy="3052980"/>
          </a:xfrm>
          <a:solidFill>
            <a:schemeClr val="bg2">
              <a:lumMod val="50000"/>
            </a:schemeClr>
          </a:solidFill>
        </p:spPr>
        <p:txBody>
          <a:bodyPr/>
          <a:lstStyle/>
          <a:p>
            <a:pPr algn="just">
              <a:lnSpc>
                <a:spcPct val="150000"/>
              </a:lnSpc>
              <a:buNone/>
            </a:pPr>
            <a:r>
              <a:rPr lang="en-IN" dirty="0" smtClean="0">
                <a:solidFill>
                  <a:schemeClr val="bg1"/>
                </a:solidFill>
              </a:rPr>
              <a:t>	Where disagreement on the validity and truthfulness of the accounts / financial statements is so fundamental that even a qualified certificate in certain respects is found to be unjustified, an adverse opinion is given.</a:t>
            </a:r>
            <a:endParaRPr lang="en-IN" dirty="0">
              <a:solidFill>
                <a:schemeClr val="bg1"/>
              </a:solidFill>
            </a:endParaRPr>
          </a:p>
        </p:txBody>
      </p:sp>
      <p:sp>
        <p:nvSpPr>
          <p:cNvPr id="4" name="Date Placeholder 5"/>
          <p:cNvSpPr>
            <a:spLocks noGrp="1"/>
          </p:cNvSpPr>
          <p:nvPr>
            <p:ph type="dt" sz="half" idx="10"/>
          </p:nvPr>
        </p:nvSpPr>
        <p:spPr>
          <a:xfrm>
            <a:off x="838200" y="6356350"/>
            <a:ext cx="2743200" cy="365125"/>
          </a:xfrm>
        </p:spPr>
        <p:txBody>
          <a:bodyPr/>
          <a:lstStyle/>
          <a:p>
            <a:fld id="{B2F3F24A-2829-4D2E-94E5-77AB2322DD91}" type="datetime2">
              <a:rPr lang="en-US" smtClean="0">
                <a:solidFill>
                  <a:prstClr val="black">
                    <a:tint val="75000"/>
                  </a:prstClr>
                </a:solidFill>
              </a:rPr>
              <a:pPr/>
              <a:t>Monday, February 05, 2018</a:t>
            </a:fld>
            <a:endParaRPr lang="en-US" dirty="0">
              <a:solidFill>
                <a:prstClr val="black">
                  <a:tint val="75000"/>
                </a:prstClr>
              </a:solidFill>
            </a:endParaRPr>
          </a:p>
        </p:txBody>
      </p:sp>
      <p:sp>
        <p:nvSpPr>
          <p:cNvPr id="5" name="Footer Placeholder 6"/>
          <p:cNvSpPr>
            <a:spLocks noGrp="1"/>
          </p:cNvSpPr>
          <p:nvPr>
            <p:ph type="ftr" sz="quarter" idx="11"/>
          </p:nvPr>
        </p:nvSpPr>
        <p:spPr>
          <a:xfrm>
            <a:off x="4038600" y="6356350"/>
            <a:ext cx="4114800" cy="365125"/>
          </a:xfrm>
        </p:spPr>
        <p:txBody>
          <a:bodyPr/>
          <a:lstStyle/>
          <a:p>
            <a:r>
              <a:rPr lang="en-US" smtClean="0">
                <a:solidFill>
                  <a:prstClr val="black">
                    <a:tint val="75000"/>
                  </a:prstClr>
                </a:solidFill>
              </a:rPr>
              <a:t>Regional Training Institute, IA&amp;AD, Kolkata</a:t>
            </a:r>
            <a:endParaRPr lang="en-US" dirty="0">
              <a:solidFill>
                <a:prstClr val="black">
                  <a:tint val="75000"/>
                </a:prstClr>
              </a:solidFill>
            </a:endParaRPr>
          </a:p>
        </p:txBody>
      </p:sp>
      <p:graphicFrame>
        <p:nvGraphicFramePr>
          <p:cNvPr id="6" name="Object 5"/>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29380"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7" name="Picture 6"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
        <p:nvSpPr>
          <p:cNvPr id="8" name="Slide Number Placeholder 8"/>
          <p:cNvSpPr>
            <a:spLocks noGrp="1"/>
          </p:cNvSpPr>
          <p:nvPr>
            <p:ph type="sldNum" sz="quarter" idx="12"/>
          </p:nvPr>
        </p:nvSpPr>
        <p:spPr>
          <a:xfrm>
            <a:off x="8610600" y="6356350"/>
            <a:ext cx="2743200" cy="365125"/>
          </a:xfrm>
        </p:spPr>
        <p:txBody>
          <a:bodyPr/>
          <a:lstStyle/>
          <a:p>
            <a:fld id="{6D22F896-40B5-4ADD-8801-0D06FADFA095}" type="slidenum">
              <a:rPr lang="en-US" smtClean="0">
                <a:solidFill>
                  <a:prstClr val="black">
                    <a:tint val="75000"/>
                  </a:prstClr>
                </a:solidFill>
              </a:rPr>
              <a:pPr/>
              <a:t>63</a:t>
            </a:fld>
            <a:endParaRPr lang="en-US" dirty="0">
              <a:solidFill>
                <a:prstClr val="black">
                  <a:tint val="75000"/>
                </a:prstClr>
              </a:solidFill>
            </a:endParaRPr>
          </a:p>
        </p:txBody>
      </p:sp>
    </p:spTree>
    <p:extLst>
      <p:ext uri="{BB962C8B-B14F-4D97-AF65-F5344CB8AC3E}">
        <p14:creationId xmlns:p14="http://schemas.microsoft.com/office/powerpoint/2010/main" val="38413661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normAutofit/>
          </a:bodyPr>
          <a:lstStyle/>
          <a:p>
            <a:pPr>
              <a:lnSpc>
                <a:spcPct val="150000"/>
              </a:lnSpc>
            </a:pPr>
            <a:r>
              <a:rPr lang="en-US" altLang="en-US" sz="3200" dirty="0">
                <a:solidFill>
                  <a:schemeClr val="tx1"/>
                </a:solidFill>
              </a:rPr>
              <a:t>Forming Opinion and Reporting on Financial </a:t>
            </a:r>
            <a:r>
              <a:rPr lang="en-US" altLang="en-US" sz="3200" dirty="0" smtClean="0">
                <a:solidFill>
                  <a:schemeClr val="tx1"/>
                </a:solidFill>
              </a:rPr>
              <a:t>Statement</a:t>
            </a:r>
            <a:br>
              <a:rPr lang="en-US" altLang="en-US" sz="3200" dirty="0" smtClean="0">
                <a:solidFill>
                  <a:schemeClr val="tx1"/>
                </a:solidFill>
              </a:rPr>
            </a:br>
            <a:r>
              <a:rPr lang="en-US" altLang="en-US" sz="3200" dirty="0" smtClean="0">
                <a:solidFill>
                  <a:schemeClr val="tx1"/>
                </a:solidFill>
              </a:rPr>
              <a:t>( </a:t>
            </a:r>
            <a:r>
              <a:rPr lang="en-US" altLang="en-US" sz="3200" dirty="0">
                <a:solidFill>
                  <a:schemeClr val="tx1"/>
                </a:solidFill>
              </a:rPr>
              <a:t>ISSAI 1700 )</a:t>
            </a:r>
          </a:p>
        </p:txBody>
      </p:sp>
      <p:sp>
        <p:nvSpPr>
          <p:cNvPr id="62467" name="Rectangle 3"/>
          <p:cNvSpPr>
            <a:spLocks noGrp="1" noChangeArrowheads="1"/>
          </p:cNvSpPr>
          <p:nvPr>
            <p:ph type="body" idx="1"/>
          </p:nvPr>
        </p:nvSpPr>
        <p:spPr>
          <a:xfrm>
            <a:off x="3554567" y="413347"/>
            <a:ext cx="8178085" cy="5120640"/>
          </a:xfrm>
        </p:spPr>
        <p:txBody>
          <a:bodyPr/>
          <a:lstStyle/>
          <a:p>
            <a:pPr algn="just">
              <a:lnSpc>
                <a:spcPct val="150000"/>
              </a:lnSpc>
              <a:spcBef>
                <a:spcPts val="600"/>
              </a:spcBef>
              <a:spcAft>
                <a:spcPts val="600"/>
              </a:spcAft>
              <a:buFont typeface="Wingdings" panose="05000000000000000000" pitchFamily="2" charset="2"/>
              <a:buChar char="q"/>
            </a:pPr>
            <a:r>
              <a:rPr lang="en-US" altLang="en-US" sz="2600" dirty="0"/>
              <a:t>An auditor has to form an opinion on the financial statement on the basis of audit evidence obtained; and</a:t>
            </a:r>
          </a:p>
          <a:p>
            <a:pPr algn="just">
              <a:lnSpc>
                <a:spcPct val="150000"/>
              </a:lnSpc>
              <a:spcBef>
                <a:spcPts val="600"/>
              </a:spcBef>
              <a:spcAft>
                <a:spcPts val="600"/>
              </a:spcAft>
              <a:buFont typeface="Wingdings" panose="05000000000000000000" pitchFamily="2" charset="2"/>
              <a:buChar char="q"/>
            </a:pPr>
            <a:r>
              <a:rPr lang="en-US" altLang="en-US" sz="2600" dirty="0"/>
              <a:t>To express clearly through written report describing the basis for that opinion.</a:t>
            </a:r>
          </a:p>
          <a:p>
            <a:pPr>
              <a:lnSpc>
                <a:spcPct val="150000"/>
              </a:lnSpc>
              <a:buFont typeface="Wingdings" panose="05000000000000000000" pitchFamily="2" charset="2"/>
              <a:buChar char="q"/>
            </a:pPr>
            <a:endParaRPr lang="en-US" altLang="en-US" sz="2400" dirty="0"/>
          </a:p>
        </p:txBody>
      </p:sp>
      <p:sp>
        <p:nvSpPr>
          <p:cNvPr id="6" name="Date Placeholder 5"/>
          <p:cNvSpPr>
            <a:spLocks noGrp="1"/>
          </p:cNvSpPr>
          <p:nvPr>
            <p:ph type="dt" sz="half" idx="10"/>
          </p:nvPr>
        </p:nvSpPr>
        <p:spPr/>
        <p:txBody>
          <a:bodyPr/>
          <a:lstStyle/>
          <a:p>
            <a:fld id="{2455DF4D-672A-4A42-8EB8-11CDA88B615C}"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64</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92547"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6445354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2467">
                                            <p:txEl>
                                              <p:pRg st="0" end="0"/>
                                            </p:txEl>
                                          </p:spTgt>
                                        </p:tgtEl>
                                        <p:attrNameLst>
                                          <p:attrName>style.visibility</p:attrName>
                                        </p:attrNameLst>
                                      </p:cBhvr>
                                      <p:to>
                                        <p:strVal val="visible"/>
                                      </p:to>
                                    </p:set>
                                    <p:anim calcmode="lin" valueType="num">
                                      <p:cBhvr additive="base">
                                        <p:cTn id="7" dur="500" fill="hold"/>
                                        <p:tgtEl>
                                          <p:spTgt spid="624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24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2467">
                                            <p:txEl>
                                              <p:pRg st="1" end="1"/>
                                            </p:txEl>
                                          </p:spTgt>
                                        </p:tgtEl>
                                        <p:attrNameLst>
                                          <p:attrName>style.visibility</p:attrName>
                                        </p:attrNameLst>
                                      </p:cBhvr>
                                      <p:to>
                                        <p:strVal val="visible"/>
                                      </p:to>
                                    </p:set>
                                    <p:anim calcmode="lin" valueType="num">
                                      <p:cBhvr additive="base">
                                        <p:cTn id="13" dur="500" fill="hold"/>
                                        <p:tgtEl>
                                          <p:spTgt spid="6246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246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normAutofit/>
          </a:bodyPr>
          <a:lstStyle/>
          <a:p>
            <a:pPr>
              <a:lnSpc>
                <a:spcPct val="150000"/>
              </a:lnSpc>
            </a:pPr>
            <a:r>
              <a:rPr lang="en-US" altLang="en-US" dirty="0" smtClean="0">
                <a:solidFill>
                  <a:schemeClr val="tx1"/>
                </a:solidFill>
              </a:rPr>
              <a:t>Forming Opinion and Reporting on Financial Statement </a:t>
            </a:r>
            <a:endParaRPr lang="en-IN" altLang="en-US" dirty="0" smtClean="0">
              <a:solidFill>
                <a:schemeClr val="tx1"/>
              </a:solidFill>
            </a:endParaRPr>
          </a:p>
        </p:txBody>
      </p:sp>
      <p:sp>
        <p:nvSpPr>
          <p:cNvPr id="63491" name="Content Placeholder 2"/>
          <p:cNvSpPr>
            <a:spLocks noGrp="1"/>
          </p:cNvSpPr>
          <p:nvPr>
            <p:ph idx="1"/>
          </p:nvPr>
        </p:nvSpPr>
        <p:spPr>
          <a:xfrm>
            <a:off x="3657600" y="439105"/>
            <a:ext cx="8049296" cy="5120640"/>
          </a:xfrm>
        </p:spPr>
        <p:txBody>
          <a:bodyPr/>
          <a:lstStyle/>
          <a:p>
            <a:pPr>
              <a:lnSpc>
                <a:spcPct val="150000"/>
              </a:lnSpc>
              <a:spcBef>
                <a:spcPts val="600"/>
              </a:spcBef>
              <a:spcAft>
                <a:spcPts val="600"/>
              </a:spcAft>
              <a:buNone/>
            </a:pPr>
            <a:r>
              <a:rPr lang="en-US" altLang="en-US" sz="2700" dirty="0"/>
              <a:t>	</a:t>
            </a:r>
            <a:r>
              <a:rPr lang="en-US" altLang="en-US" sz="2700" u="sng" dirty="0"/>
              <a:t>TYPES OF OPINION</a:t>
            </a:r>
          </a:p>
          <a:p>
            <a:pPr>
              <a:lnSpc>
                <a:spcPct val="150000"/>
              </a:lnSpc>
              <a:spcBef>
                <a:spcPts val="600"/>
              </a:spcBef>
              <a:spcAft>
                <a:spcPts val="600"/>
              </a:spcAft>
              <a:buNone/>
            </a:pPr>
            <a:r>
              <a:rPr lang="en-US" altLang="en-US" sz="2700" b="1" dirty="0"/>
              <a:t>	UNMODIFIED OPINION</a:t>
            </a:r>
          </a:p>
          <a:p>
            <a:pPr algn="just">
              <a:lnSpc>
                <a:spcPct val="150000"/>
              </a:lnSpc>
              <a:spcBef>
                <a:spcPts val="600"/>
              </a:spcBef>
              <a:spcAft>
                <a:spcPts val="600"/>
              </a:spcAft>
              <a:buNone/>
            </a:pPr>
            <a:r>
              <a:rPr lang="en-US" altLang="en-US" sz="2700" dirty="0"/>
              <a:t>	The opinion expressed by an auditor when he concludes that financial statements are prepared, in all material respects, in accordance with applicable financial reporting framework. </a:t>
            </a:r>
          </a:p>
          <a:p>
            <a:pPr>
              <a:lnSpc>
                <a:spcPct val="150000"/>
              </a:lnSpc>
              <a:buFontTx/>
              <a:buNone/>
            </a:pPr>
            <a:endParaRPr lang="en-IN" altLang="en-US" dirty="0" smtClean="0"/>
          </a:p>
        </p:txBody>
      </p:sp>
      <p:sp>
        <p:nvSpPr>
          <p:cNvPr id="6" name="Date Placeholder 5"/>
          <p:cNvSpPr>
            <a:spLocks noGrp="1"/>
          </p:cNvSpPr>
          <p:nvPr>
            <p:ph type="dt" sz="half" idx="10"/>
          </p:nvPr>
        </p:nvSpPr>
        <p:spPr/>
        <p:txBody>
          <a:bodyPr/>
          <a:lstStyle/>
          <a:p>
            <a:fld id="{77E140F0-457E-4551-A80C-1028D6C76088}"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65</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93571"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247165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anim calcmode="lin" valueType="num">
                                      <p:cBhvr additive="base">
                                        <p:cTn id="7" dur="500" fill="hold"/>
                                        <p:tgtEl>
                                          <p:spTgt spid="634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34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3491">
                                            <p:txEl>
                                              <p:pRg st="1" end="1"/>
                                            </p:txEl>
                                          </p:spTgt>
                                        </p:tgtEl>
                                        <p:attrNameLst>
                                          <p:attrName>style.visibility</p:attrName>
                                        </p:attrNameLst>
                                      </p:cBhvr>
                                      <p:to>
                                        <p:strVal val="visible"/>
                                      </p:to>
                                    </p:set>
                                    <p:anim calcmode="lin" valueType="num">
                                      <p:cBhvr additive="base">
                                        <p:cTn id="13" dur="500" fill="hold"/>
                                        <p:tgtEl>
                                          <p:spTgt spid="6349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34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3491">
                                            <p:txEl>
                                              <p:pRg st="2" end="2"/>
                                            </p:txEl>
                                          </p:spTgt>
                                        </p:tgtEl>
                                        <p:attrNameLst>
                                          <p:attrName>style.visibility</p:attrName>
                                        </p:attrNameLst>
                                      </p:cBhvr>
                                      <p:to>
                                        <p:strVal val="visible"/>
                                      </p:to>
                                    </p:set>
                                    <p:anim calcmode="lin" valueType="num">
                                      <p:cBhvr additive="base">
                                        <p:cTn id="19" dur="500" fill="hold"/>
                                        <p:tgtEl>
                                          <p:spTgt spid="6349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349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normAutofit/>
          </a:bodyPr>
          <a:lstStyle/>
          <a:p>
            <a:pPr>
              <a:lnSpc>
                <a:spcPct val="150000"/>
              </a:lnSpc>
            </a:pPr>
            <a:r>
              <a:rPr lang="en-US" altLang="en-US" sz="3200" dirty="0">
                <a:solidFill>
                  <a:schemeClr val="tx1"/>
                </a:solidFill>
              </a:rPr>
              <a:t>Forming Opinion and Reporting on Financial Statement</a:t>
            </a:r>
          </a:p>
        </p:txBody>
      </p:sp>
      <p:sp>
        <p:nvSpPr>
          <p:cNvPr id="64515" name="Rectangle 3"/>
          <p:cNvSpPr>
            <a:spLocks noGrp="1" noChangeArrowheads="1"/>
          </p:cNvSpPr>
          <p:nvPr>
            <p:ph type="body" idx="1"/>
          </p:nvPr>
        </p:nvSpPr>
        <p:spPr>
          <a:xfrm>
            <a:off x="3869268" y="864108"/>
            <a:ext cx="7786112" cy="5120640"/>
          </a:xfrm>
        </p:spPr>
        <p:txBody>
          <a:bodyPr>
            <a:normAutofit/>
          </a:bodyPr>
          <a:lstStyle/>
          <a:p>
            <a:pPr marL="609600" indent="-609600">
              <a:lnSpc>
                <a:spcPct val="150000"/>
              </a:lnSpc>
              <a:spcBef>
                <a:spcPts val="600"/>
              </a:spcBef>
              <a:spcAft>
                <a:spcPts val="600"/>
              </a:spcAft>
              <a:buNone/>
            </a:pPr>
            <a:r>
              <a:rPr lang="en-US" altLang="en-US" sz="2400" b="1" dirty="0" smtClean="0">
                <a:solidFill>
                  <a:schemeClr val="tx1"/>
                </a:solidFill>
              </a:rPr>
              <a:t>	</a:t>
            </a:r>
            <a:r>
              <a:rPr lang="en-US" altLang="en-US" sz="3200" b="1" dirty="0">
                <a:solidFill>
                  <a:schemeClr val="tx1"/>
                </a:solidFill>
              </a:rPr>
              <a:t>Modified opinion</a:t>
            </a:r>
          </a:p>
          <a:p>
            <a:pPr marL="609600" indent="-609600">
              <a:lnSpc>
                <a:spcPct val="150000"/>
              </a:lnSpc>
              <a:spcBef>
                <a:spcPts val="600"/>
              </a:spcBef>
              <a:spcAft>
                <a:spcPts val="600"/>
              </a:spcAft>
              <a:buNone/>
            </a:pPr>
            <a:r>
              <a:rPr lang="en-US" altLang="en-US" sz="3200" dirty="0">
                <a:solidFill>
                  <a:schemeClr val="tx1"/>
                </a:solidFill>
              </a:rPr>
              <a:t>	There are three types of modified opinion:</a:t>
            </a:r>
          </a:p>
          <a:p>
            <a:pPr marL="1322388" lvl="1" indent="-533400">
              <a:lnSpc>
                <a:spcPct val="150000"/>
              </a:lnSpc>
              <a:spcBef>
                <a:spcPts val="600"/>
              </a:spcBef>
              <a:spcAft>
                <a:spcPts val="600"/>
              </a:spcAft>
              <a:buFontTx/>
              <a:buAutoNum type="alphaUcPeriod"/>
            </a:pPr>
            <a:r>
              <a:rPr lang="en-US" altLang="en-US" sz="2000" dirty="0" smtClean="0">
                <a:solidFill>
                  <a:schemeClr val="tx1"/>
                </a:solidFill>
              </a:rPr>
              <a:t>A qualified opinion,</a:t>
            </a:r>
          </a:p>
          <a:p>
            <a:pPr marL="1322388" lvl="1" indent="-533400">
              <a:lnSpc>
                <a:spcPct val="150000"/>
              </a:lnSpc>
              <a:spcBef>
                <a:spcPts val="600"/>
              </a:spcBef>
              <a:spcAft>
                <a:spcPts val="600"/>
              </a:spcAft>
              <a:buFontTx/>
              <a:buAutoNum type="alphaUcPeriod"/>
            </a:pPr>
            <a:r>
              <a:rPr lang="en-US" altLang="en-US" sz="2000" dirty="0" smtClean="0">
                <a:solidFill>
                  <a:schemeClr val="tx1"/>
                </a:solidFill>
              </a:rPr>
              <a:t>An adverse opinion</a:t>
            </a:r>
          </a:p>
          <a:p>
            <a:pPr marL="1322388" lvl="1" indent="-533400">
              <a:lnSpc>
                <a:spcPct val="150000"/>
              </a:lnSpc>
              <a:spcBef>
                <a:spcPts val="600"/>
              </a:spcBef>
              <a:spcAft>
                <a:spcPts val="600"/>
              </a:spcAft>
              <a:buFontTx/>
              <a:buAutoNum type="alphaUcPeriod"/>
            </a:pPr>
            <a:r>
              <a:rPr lang="en-US" altLang="en-US" sz="2000" dirty="0" smtClean="0">
                <a:solidFill>
                  <a:schemeClr val="tx1"/>
                </a:solidFill>
              </a:rPr>
              <a:t>A disclaimer of opinion</a:t>
            </a:r>
          </a:p>
        </p:txBody>
      </p:sp>
      <p:sp>
        <p:nvSpPr>
          <p:cNvPr id="6" name="Date Placeholder 5"/>
          <p:cNvSpPr>
            <a:spLocks noGrp="1"/>
          </p:cNvSpPr>
          <p:nvPr>
            <p:ph type="dt" sz="half" idx="10"/>
          </p:nvPr>
        </p:nvSpPr>
        <p:spPr/>
        <p:txBody>
          <a:bodyPr/>
          <a:lstStyle/>
          <a:p>
            <a:fld id="{406C96C6-B358-412D-AFAA-010C1DAFE666}"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66</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94595"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2149952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15">
                                            <p:txEl>
                                              <p:pRg st="0" end="0"/>
                                            </p:txEl>
                                          </p:spTgt>
                                        </p:tgtEl>
                                        <p:attrNameLst>
                                          <p:attrName>style.visibility</p:attrName>
                                        </p:attrNameLst>
                                      </p:cBhvr>
                                      <p:to>
                                        <p:strVal val="visible"/>
                                      </p:to>
                                    </p:set>
                                    <p:anim calcmode="lin" valueType="num">
                                      <p:cBhvr additive="base">
                                        <p:cTn id="7" dur="500" fill="hold"/>
                                        <p:tgtEl>
                                          <p:spTgt spid="645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45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4515">
                                            <p:txEl>
                                              <p:pRg st="1" end="1"/>
                                            </p:txEl>
                                          </p:spTgt>
                                        </p:tgtEl>
                                        <p:attrNameLst>
                                          <p:attrName>style.visibility</p:attrName>
                                        </p:attrNameLst>
                                      </p:cBhvr>
                                      <p:to>
                                        <p:strVal val="visible"/>
                                      </p:to>
                                    </p:set>
                                    <p:anim calcmode="lin" valueType="num">
                                      <p:cBhvr additive="base">
                                        <p:cTn id="13" dur="500" fill="hold"/>
                                        <p:tgtEl>
                                          <p:spTgt spid="645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45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4515">
                                            <p:txEl>
                                              <p:pRg st="2" end="2"/>
                                            </p:txEl>
                                          </p:spTgt>
                                        </p:tgtEl>
                                        <p:attrNameLst>
                                          <p:attrName>style.visibility</p:attrName>
                                        </p:attrNameLst>
                                      </p:cBhvr>
                                      <p:to>
                                        <p:strVal val="visible"/>
                                      </p:to>
                                    </p:set>
                                    <p:anim calcmode="lin" valueType="num">
                                      <p:cBhvr additive="base">
                                        <p:cTn id="19" dur="500" fill="hold"/>
                                        <p:tgtEl>
                                          <p:spTgt spid="6451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45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4515">
                                            <p:txEl>
                                              <p:pRg st="3" end="3"/>
                                            </p:txEl>
                                          </p:spTgt>
                                        </p:tgtEl>
                                        <p:attrNameLst>
                                          <p:attrName>style.visibility</p:attrName>
                                        </p:attrNameLst>
                                      </p:cBhvr>
                                      <p:to>
                                        <p:strVal val="visible"/>
                                      </p:to>
                                    </p:set>
                                    <p:anim calcmode="lin" valueType="num">
                                      <p:cBhvr additive="base">
                                        <p:cTn id="25" dur="500" fill="hold"/>
                                        <p:tgtEl>
                                          <p:spTgt spid="645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451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4515">
                                            <p:txEl>
                                              <p:pRg st="4" end="4"/>
                                            </p:txEl>
                                          </p:spTgt>
                                        </p:tgtEl>
                                        <p:attrNameLst>
                                          <p:attrName>style.visibility</p:attrName>
                                        </p:attrNameLst>
                                      </p:cBhvr>
                                      <p:to>
                                        <p:strVal val="visible"/>
                                      </p:to>
                                    </p:set>
                                    <p:anim calcmode="lin" valueType="num">
                                      <p:cBhvr additive="base">
                                        <p:cTn id="31" dur="500" fill="hold"/>
                                        <p:tgtEl>
                                          <p:spTgt spid="6451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451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a:lnSpc>
                <a:spcPct val="150000"/>
              </a:lnSpc>
            </a:pPr>
            <a:r>
              <a:rPr lang="en-US" altLang="en-US" sz="3200" dirty="0">
                <a:solidFill>
                  <a:schemeClr val="tx1"/>
                </a:solidFill>
              </a:rPr>
              <a:t>Forming Opinion and Reporting on Financial Statement</a:t>
            </a:r>
          </a:p>
        </p:txBody>
      </p:sp>
      <p:sp>
        <p:nvSpPr>
          <p:cNvPr id="65539" name="Rectangle 3"/>
          <p:cNvSpPr>
            <a:spLocks noGrp="1" noChangeArrowheads="1"/>
          </p:cNvSpPr>
          <p:nvPr>
            <p:ph type="body" idx="1"/>
          </p:nvPr>
        </p:nvSpPr>
        <p:spPr>
          <a:xfrm>
            <a:off x="3581377" y="777004"/>
            <a:ext cx="8177033" cy="4525962"/>
          </a:xfrm>
        </p:spPr>
        <p:txBody>
          <a:bodyPr/>
          <a:lstStyle/>
          <a:p>
            <a:pPr marL="609600" indent="-609600" algn="just">
              <a:lnSpc>
                <a:spcPct val="150000"/>
              </a:lnSpc>
              <a:spcBef>
                <a:spcPts val="600"/>
              </a:spcBef>
              <a:spcAft>
                <a:spcPts val="600"/>
              </a:spcAft>
              <a:buNone/>
            </a:pPr>
            <a:r>
              <a:rPr lang="en-US" altLang="en-US" sz="2800" b="1" dirty="0"/>
              <a:t>	Qualified Opinion</a:t>
            </a:r>
          </a:p>
          <a:p>
            <a:pPr marL="609600" indent="-609600" algn="just">
              <a:lnSpc>
                <a:spcPct val="150000"/>
              </a:lnSpc>
              <a:spcBef>
                <a:spcPts val="600"/>
              </a:spcBef>
              <a:spcAft>
                <a:spcPts val="600"/>
              </a:spcAft>
              <a:buNone/>
            </a:pPr>
            <a:r>
              <a:rPr lang="en-US" altLang="en-US" sz="2800" dirty="0"/>
              <a:t>	An auditor expresses a qualified opinion when he comes to conclusion on the basis of evidence that misstatements are material but not pervasive.</a:t>
            </a:r>
          </a:p>
        </p:txBody>
      </p:sp>
      <p:sp>
        <p:nvSpPr>
          <p:cNvPr id="6" name="Date Placeholder 5"/>
          <p:cNvSpPr>
            <a:spLocks noGrp="1"/>
          </p:cNvSpPr>
          <p:nvPr>
            <p:ph type="dt" sz="half" idx="10"/>
          </p:nvPr>
        </p:nvSpPr>
        <p:spPr/>
        <p:txBody>
          <a:bodyPr/>
          <a:lstStyle/>
          <a:p>
            <a:fld id="{1655E8FB-C9D9-41CF-B283-54E063D3A6AF}"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67</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95619"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86159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539">
                                            <p:txEl>
                                              <p:pRg st="0" end="0"/>
                                            </p:txEl>
                                          </p:spTgt>
                                        </p:tgtEl>
                                        <p:attrNameLst>
                                          <p:attrName>style.visibility</p:attrName>
                                        </p:attrNameLst>
                                      </p:cBhvr>
                                      <p:to>
                                        <p:strVal val="visible"/>
                                      </p:to>
                                    </p:set>
                                    <p:anim calcmode="lin" valueType="num">
                                      <p:cBhvr additive="base">
                                        <p:cTn id="7" dur="500" fill="hold"/>
                                        <p:tgtEl>
                                          <p:spTgt spid="655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55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5539">
                                            <p:txEl>
                                              <p:pRg st="1" end="1"/>
                                            </p:txEl>
                                          </p:spTgt>
                                        </p:tgtEl>
                                        <p:attrNameLst>
                                          <p:attrName>style.visibility</p:attrName>
                                        </p:attrNameLst>
                                      </p:cBhvr>
                                      <p:to>
                                        <p:strVal val="visible"/>
                                      </p:to>
                                    </p:set>
                                    <p:anim calcmode="lin" valueType="num">
                                      <p:cBhvr additive="base">
                                        <p:cTn id="13" dur="500" fill="hold"/>
                                        <p:tgtEl>
                                          <p:spTgt spid="6553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553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a:lnSpc>
                <a:spcPct val="150000"/>
              </a:lnSpc>
            </a:pPr>
            <a:r>
              <a:rPr lang="en-US" altLang="en-US" sz="3200" dirty="0">
                <a:solidFill>
                  <a:schemeClr val="tx1"/>
                </a:solidFill>
              </a:rPr>
              <a:t>Forming Opinion and Reporting on Financial Statement</a:t>
            </a:r>
          </a:p>
        </p:txBody>
      </p:sp>
      <p:sp>
        <p:nvSpPr>
          <p:cNvPr id="66563" name="Rectangle 3"/>
          <p:cNvSpPr>
            <a:spLocks noGrp="1" noChangeArrowheads="1"/>
          </p:cNvSpPr>
          <p:nvPr>
            <p:ph type="body" idx="1"/>
          </p:nvPr>
        </p:nvSpPr>
        <p:spPr>
          <a:xfrm>
            <a:off x="3515933" y="608548"/>
            <a:ext cx="8293994" cy="5521795"/>
          </a:xfrm>
        </p:spPr>
        <p:txBody>
          <a:bodyPr>
            <a:normAutofit/>
          </a:bodyPr>
          <a:lstStyle/>
          <a:p>
            <a:pPr indent="12700">
              <a:lnSpc>
                <a:spcPct val="150000"/>
              </a:lnSpc>
              <a:spcBef>
                <a:spcPts val="300"/>
              </a:spcBef>
              <a:spcAft>
                <a:spcPts val="300"/>
              </a:spcAft>
              <a:buNone/>
            </a:pPr>
            <a:r>
              <a:rPr lang="en-US" altLang="en-US" sz="2400" b="1" dirty="0"/>
              <a:t>Adverse Opinion</a:t>
            </a:r>
          </a:p>
          <a:p>
            <a:pPr indent="12700" algn="just">
              <a:lnSpc>
                <a:spcPct val="150000"/>
              </a:lnSpc>
              <a:spcBef>
                <a:spcPts val="300"/>
              </a:spcBef>
              <a:spcAft>
                <a:spcPts val="300"/>
              </a:spcAft>
              <a:buNone/>
            </a:pPr>
            <a:r>
              <a:rPr lang="en-US" altLang="en-US" sz="2400" dirty="0"/>
              <a:t>The auditor shall express an adverse opinion when he concludes that misstatements, individually or in aggregate, are material as well as pervasive.</a:t>
            </a:r>
          </a:p>
          <a:p>
            <a:pPr indent="12700">
              <a:lnSpc>
                <a:spcPct val="150000"/>
              </a:lnSpc>
              <a:spcBef>
                <a:spcPts val="300"/>
              </a:spcBef>
              <a:spcAft>
                <a:spcPts val="300"/>
              </a:spcAft>
              <a:buNone/>
            </a:pPr>
            <a:r>
              <a:rPr lang="en-US" altLang="en-US" sz="2400" b="1" dirty="0"/>
              <a:t>Disclaimer of Opinion</a:t>
            </a:r>
          </a:p>
          <a:p>
            <a:pPr indent="12700" algn="just">
              <a:lnSpc>
                <a:spcPct val="150000"/>
              </a:lnSpc>
              <a:spcBef>
                <a:spcPts val="300"/>
              </a:spcBef>
              <a:spcAft>
                <a:spcPts val="300"/>
              </a:spcAft>
              <a:buNone/>
            </a:pPr>
            <a:r>
              <a:rPr lang="en-US" altLang="en-US" sz="2400" dirty="0"/>
              <a:t>The auditor shall disclaim an opinion when the auditor is unable to obtain sufficient appropriate audit evidence and to conclude that possible effects on the financial statements of undetected misstatements could be both material and pervasive.</a:t>
            </a:r>
          </a:p>
        </p:txBody>
      </p:sp>
      <p:sp>
        <p:nvSpPr>
          <p:cNvPr id="6" name="Date Placeholder 5"/>
          <p:cNvSpPr>
            <a:spLocks noGrp="1"/>
          </p:cNvSpPr>
          <p:nvPr>
            <p:ph type="dt" sz="half" idx="10"/>
          </p:nvPr>
        </p:nvSpPr>
        <p:spPr/>
        <p:txBody>
          <a:bodyPr/>
          <a:lstStyle/>
          <a:p>
            <a:fld id="{1B40DD0D-F4E8-4DC6-A03F-16D2ACBEBA60}"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68</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96643"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2518484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6563">
                                            <p:txEl>
                                              <p:pRg st="0" end="0"/>
                                            </p:txEl>
                                          </p:spTgt>
                                        </p:tgtEl>
                                        <p:attrNameLst>
                                          <p:attrName>style.visibility</p:attrName>
                                        </p:attrNameLst>
                                      </p:cBhvr>
                                      <p:to>
                                        <p:strVal val="visible"/>
                                      </p:to>
                                    </p:set>
                                    <p:anim calcmode="lin" valueType="num">
                                      <p:cBhvr additive="base">
                                        <p:cTn id="7" dur="500" fill="hold"/>
                                        <p:tgtEl>
                                          <p:spTgt spid="665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65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6563">
                                            <p:txEl>
                                              <p:pRg st="1" end="1"/>
                                            </p:txEl>
                                          </p:spTgt>
                                        </p:tgtEl>
                                        <p:attrNameLst>
                                          <p:attrName>style.visibility</p:attrName>
                                        </p:attrNameLst>
                                      </p:cBhvr>
                                      <p:to>
                                        <p:strVal val="visible"/>
                                      </p:to>
                                    </p:set>
                                    <p:anim calcmode="lin" valueType="num">
                                      <p:cBhvr additive="base">
                                        <p:cTn id="13" dur="500" fill="hold"/>
                                        <p:tgtEl>
                                          <p:spTgt spid="6656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65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6563">
                                            <p:txEl>
                                              <p:pRg st="2" end="2"/>
                                            </p:txEl>
                                          </p:spTgt>
                                        </p:tgtEl>
                                        <p:attrNameLst>
                                          <p:attrName>style.visibility</p:attrName>
                                        </p:attrNameLst>
                                      </p:cBhvr>
                                      <p:to>
                                        <p:strVal val="visible"/>
                                      </p:to>
                                    </p:set>
                                    <p:anim calcmode="lin" valueType="num">
                                      <p:cBhvr additive="base">
                                        <p:cTn id="19" dur="500" fill="hold"/>
                                        <p:tgtEl>
                                          <p:spTgt spid="6656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65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6563">
                                            <p:txEl>
                                              <p:pRg st="3" end="3"/>
                                            </p:txEl>
                                          </p:spTgt>
                                        </p:tgtEl>
                                        <p:attrNameLst>
                                          <p:attrName>style.visibility</p:attrName>
                                        </p:attrNameLst>
                                      </p:cBhvr>
                                      <p:to>
                                        <p:strVal val="visible"/>
                                      </p:to>
                                    </p:set>
                                    <p:anim calcmode="lin" valueType="num">
                                      <p:cBhvr additive="base">
                                        <p:cTn id="25" dur="500" fill="hold"/>
                                        <p:tgtEl>
                                          <p:spTgt spid="6656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656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262464" y="1214439"/>
            <a:ext cx="2983011" cy="4465144"/>
          </a:xfrm>
        </p:spPr>
        <p:txBody>
          <a:bodyPr>
            <a:normAutofit/>
          </a:bodyPr>
          <a:lstStyle/>
          <a:p>
            <a:pPr>
              <a:lnSpc>
                <a:spcPct val="150000"/>
              </a:lnSpc>
            </a:pPr>
            <a:r>
              <a:rPr lang="en-US" altLang="en-US" sz="3200" dirty="0">
                <a:solidFill>
                  <a:schemeClr val="tx1"/>
                </a:solidFill>
              </a:rPr>
              <a:t>Pervasive Effect on Financial Statements</a:t>
            </a:r>
          </a:p>
        </p:txBody>
      </p:sp>
      <p:sp>
        <p:nvSpPr>
          <p:cNvPr id="3" name="Content Placeholder 2"/>
          <p:cNvSpPr>
            <a:spLocks noGrp="1"/>
          </p:cNvSpPr>
          <p:nvPr>
            <p:ph idx="1"/>
          </p:nvPr>
        </p:nvSpPr>
        <p:spPr>
          <a:xfrm>
            <a:off x="3474099" y="146499"/>
            <a:ext cx="8245676" cy="5862125"/>
          </a:xfrm>
        </p:spPr>
        <p:txBody>
          <a:bodyPr>
            <a:noAutofit/>
          </a:bodyPr>
          <a:lstStyle/>
          <a:p>
            <a:pPr algn="just">
              <a:lnSpc>
                <a:spcPct val="150000"/>
              </a:lnSpc>
              <a:spcBef>
                <a:spcPts val="400"/>
              </a:spcBef>
              <a:spcAft>
                <a:spcPts val="400"/>
              </a:spcAft>
              <a:buNone/>
              <a:defRPr/>
            </a:pPr>
            <a:r>
              <a:rPr lang="en-US" sz="2800" dirty="0"/>
              <a:t>	</a:t>
            </a:r>
            <a:r>
              <a:rPr lang="en-US" sz="2400" dirty="0" smtClean="0"/>
              <a:t>Pervasive </a:t>
            </a:r>
            <a:r>
              <a:rPr lang="en-US" sz="2400" dirty="0"/>
              <a:t>effects on the financial statements are those that, in the auditor’s judgment:</a:t>
            </a:r>
          </a:p>
          <a:p>
            <a:pPr lvl="1" algn="just">
              <a:lnSpc>
                <a:spcPct val="150000"/>
              </a:lnSpc>
              <a:spcBef>
                <a:spcPts val="400"/>
              </a:spcBef>
              <a:spcAft>
                <a:spcPts val="400"/>
              </a:spcAft>
              <a:defRPr/>
            </a:pPr>
            <a:r>
              <a:rPr lang="en-US" sz="2400" dirty="0"/>
              <a:t>Are not confined to specific elements, accounts or items of the financial statements;</a:t>
            </a:r>
          </a:p>
          <a:p>
            <a:pPr lvl="1" algn="just">
              <a:lnSpc>
                <a:spcPct val="150000"/>
              </a:lnSpc>
              <a:spcBef>
                <a:spcPts val="400"/>
              </a:spcBef>
              <a:spcAft>
                <a:spcPts val="400"/>
              </a:spcAft>
              <a:defRPr/>
            </a:pPr>
            <a:r>
              <a:rPr lang="en-US" sz="2400" dirty="0"/>
              <a:t>If so confined, represent or could represent a substantial proportion of the financial statements; or</a:t>
            </a:r>
          </a:p>
          <a:p>
            <a:pPr lvl="1" algn="just">
              <a:lnSpc>
                <a:spcPct val="150000"/>
              </a:lnSpc>
              <a:spcBef>
                <a:spcPts val="400"/>
              </a:spcBef>
              <a:spcAft>
                <a:spcPts val="400"/>
              </a:spcAft>
              <a:defRPr/>
            </a:pPr>
            <a:r>
              <a:rPr lang="en-US" sz="2400" dirty="0"/>
              <a:t>In relation to disclosures, are fundamental to users’ understanding of the financial statements.</a:t>
            </a:r>
          </a:p>
        </p:txBody>
      </p:sp>
      <p:sp>
        <p:nvSpPr>
          <p:cNvPr id="7" name="Date Placeholder 6"/>
          <p:cNvSpPr>
            <a:spLocks noGrp="1"/>
          </p:cNvSpPr>
          <p:nvPr>
            <p:ph type="dt" sz="half" idx="10"/>
          </p:nvPr>
        </p:nvSpPr>
        <p:spPr/>
        <p:txBody>
          <a:bodyPr/>
          <a:lstStyle/>
          <a:p>
            <a:fld id="{12063806-2673-4E7F-9728-29D59CC9E36B}"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8" name="Footer Placeholder 7"/>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6D22F896-40B5-4ADD-8801-0D06FADFA095}" type="slidenum">
              <a:rPr lang="en-US" smtClean="0">
                <a:solidFill>
                  <a:srgbClr val="00C6BB"/>
                </a:solidFill>
              </a:rPr>
              <a:pPr/>
              <a:t>69</a:t>
            </a:fld>
            <a:endParaRPr lang="en-US" dirty="0">
              <a:solidFill>
                <a:srgbClr val="00C6BB"/>
              </a:solidFill>
            </a:endParaRPr>
          </a:p>
        </p:txBody>
      </p:sp>
      <p:graphicFrame>
        <p:nvGraphicFramePr>
          <p:cNvPr id="10" name="Object 9"/>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97667"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1" name="Picture 10"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6967200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88DACD6-1D55-469C-8A67-6386772BFB56}"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00C6BB"/>
                </a:solidFill>
              </a:rPr>
              <a:pPr/>
              <a:t>7</a:t>
            </a:fld>
            <a:endParaRPr lang="en-US" dirty="0">
              <a:solidFill>
                <a:srgbClr val="00C6BB"/>
              </a:solidFill>
            </a:endParaRPr>
          </a:p>
        </p:txBody>
      </p:sp>
      <p:sp>
        <p:nvSpPr>
          <p:cNvPr id="9" name="Title 8"/>
          <p:cNvSpPr>
            <a:spLocks noGrp="1"/>
          </p:cNvSpPr>
          <p:nvPr>
            <p:ph type="ctrTitle"/>
          </p:nvPr>
        </p:nvSpPr>
        <p:spPr/>
        <p:txBody>
          <a:bodyPr anchor="ctr"/>
          <a:lstStyle/>
          <a:p>
            <a:pPr algn="ctr"/>
            <a:r>
              <a:rPr lang="en-IN" dirty="0" smtClean="0">
                <a:solidFill>
                  <a:schemeClr val="tx1"/>
                </a:solidFill>
              </a:rPr>
              <a:t>ISSAI</a:t>
            </a:r>
            <a:endParaRPr lang="en-IN" dirty="0">
              <a:solidFill>
                <a:schemeClr val="tx1"/>
              </a:solidFill>
            </a:endParaRPr>
          </a:p>
        </p:txBody>
      </p:sp>
    </p:spTree>
    <p:extLst>
      <p:ext uri="{BB962C8B-B14F-4D97-AF65-F5344CB8AC3E}">
        <p14:creationId xmlns:p14="http://schemas.microsoft.com/office/powerpoint/2010/main" val="37654363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idx="4294967295"/>
          </p:nvPr>
        </p:nvSpPr>
        <p:spPr/>
        <p:txBody>
          <a:bodyPr/>
          <a:lstStyle/>
          <a:p>
            <a:pPr>
              <a:lnSpc>
                <a:spcPct val="150000"/>
              </a:lnSpc>
            </a:pPr>
            <a:r>
              <a:rPr lang="en-US" altLang="en-US" sz="3400" dirty="0">
                <a:solidFill>
                  <a:schemeClr val="tx1"/>
                </a:solidFill>
              </a:rPr>
              <a:t>Types of Opinion – An Illustrated Table</a:t>
            </a:r>
          </a:p>
        </p:txBody>
      </p:sp>
      <p:sp>
        <p:nvSpPr>
          <p:cNvPr id="68611" name="Slide Number Placeholder 3"/>
          <p:cNvSpPr txBox="1">
            <a:spLocks noGrp="1"/>
          </p:cNvSpPr>
          <p:nvPr/>
        </p:nvSpPr>
        <p:spPr bwMode="auto">
          <a:xfrm>
            <a:off x="8904289" y="6308725"/>
            <a:ext cx="13414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E65FECCC-51EE-4B43-8F26-0DB997343A65}" type="slidenum">
              <a:rPr lang="en-US" altLang="en-US" sz="1400">
                <a:solidFill>
                  <a:prstClr val="black"/>
                </a:solidFill>
              </a:rPr>
              <a:pPr algn="r" eaLnBrk="1" hangingPunct="1"/>
              <a:t>70</a:t>
            </a:fld>
            <a:endParaRPr lang="en-US" altLang="en-US" sz="1400">
              <a:solidFill>
                <a:prstClr val="black"/>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184303855"/>
              </p:ext>
            </p:extLst>
          </p:nvPr>
        </p:nvGraphicFramePr>
        <p:xfrm>
          <a:off x="3532298" y="794441"/>
          <a:ext cx="8123081" cy="5258628"/>
        </p:xfrm>
        <a:graphic>
          <a:graphicData uri="http://schemas.openxmlformats.org/drawingml/2006/table">
            <a:tbl>
              <a:tblPr firstRow="1" bandRow="1">
                <a:tableStyleId>{5940675A-B579-460E-94D1-54222C63F5DA}</a:tableStyleId>
              </a:tblPr>
              <a:tblGrid>
                <a:gridCol w="2799173"/>
                <a:gridCol w="2643665"/>
                <a:gridCol w="2680243"/>
              </a:tblGrid>
              <a:tr h="1530850">
                <a:tc gridSpan="3">
                  <a:txBody>
                    <a:bodyPr/>
                    <a:lstStyle/>
                    <a:p>
                      <a:pPr algn="ctr"/>
                      <a:r>
                        <a:rPr lang="en-US" sz="1800" dirty="0" smtClean="0"/>
                        <a:t>Auditor’s Judgment about  the Pervasiveness of  the</a:t>
                      </a:r>
                      <a:r>
                        <a:rPr lang="en-US" sz="1800" baseline="0" dirty="0" smtClean="0"/>
                        <a:t> Effects or Possible Effects on the Financial Statement</a:t>
                      </a:r>
                      <a:endParaRPr lang="en-US" sz="1800" dirty="0"/>
                    </a:p>
                  </a:txBody>
                  <a:tcPr marL="91436" marR="91436">
                    <a:solidFill>
                      <a:schemeClr val="bg1">
                        <a:lumMod val="75000"/>
                      </a:schemeClr>
                    </a:solidFill>
                  </a:tcPr>
                </a:tc>
                <a:tc hMerge="1">
                  <a:txBody>
                    <a:bodyPr/>
                    <a:lstStyle/>
                    <a:p>
                      <a:pPr algn="ctr"/>
                      <a:endParaRPr lang="en-US" sz="1800" dirty="0"/>
                    </a:p>
                  </a:txBody>
                  <a:tcPr marL="91436" marR="91436">
                    <a:solidFill>
                      <a:schemeClr val="bg1">
                        <a:lumMod val="75000"/>
                      </a:schemeClr>
                    </a:solidFill>
                  </a:tcPr>
                </a:tc>
                <a:tc hMerge="1">
                  <a:txBody>
                    <a:bodyPr/>
                    <a:lstStyle/>
                    <a:p>
                      <a:endParaRPr lang="en-US" dirty="0"/>
                    </a:p>
                  </a:txBody>
                  <a:tcPr/>
                </a:tc>
              </a:tr>
              <a:tr h="1071594">
                <a:tc>
                  <a:txBody>
                    <a:bodyPr/>
                    <a:lstStyle/>
                    <a:p>
                      <a:pPr algn="ctr"/>
                      <a:r>
                        <a:rPr lang="en-US" sz="1800" dirty="0" smtClean="0"/>
                        <a:t>Nature of Matter Giving Rise to the Modification</a:t>
                      </a:r>
                      <a:endParaRPr lang="en-US" sz="1800" dirty="0"/>
                    </a:p>
                  </a:txBody>
                  <a:tcPr marL="91436" marR="91436">
                    <a:solidFill>
                      <a:schemeClr val="bg1">
                        <a:lumMod val="85000"/>
                      </a:schemeClr>
                    </a:solidFill>
                  </a:tcPr>
                </a:tc>
                <a:tc>
                  <a:txBody>
                    <a:bodyPr/>
                    <a:lstStyle/>
                    <a:p>
                      <a:pPr algn="ctr"/>
                      <a:r>
                        <a:rPr lang="en-US" sz="1800" dirty="0" smtClean="0"/>
                        <a:t>Material but</a:t>
                      </a:r>
                    </a:p>
                    <a:p>
                      <a:pPr algn="ctr"/>
                      <a:r>
                        <a:rPr lang="en-US" sz="1800" dirty="0" smtClean="0"/>
                        <a:t>Not</a:t>
                      </a:r>
                      <a:r>
                        <a:rPr lang="en-US" sz="1800" baseline="0" dirty="0" smtClean="0"/>
                        <a:t> Pervasive</a:t>
                      </a:r>
                      <a:endParaRPr lang="en-US" sz="1800" dirty="0"/>
                    </a:p>
                  </a:txBody>
                  <a:tcPr marL="91436" marR="91436">
                    <a:solidFill>
                      <a:schemeClr val="bg1">
                        <a:lumMod val="85000"/>
                      </a:schemeClr>
                    </a:solidFill>
                  </a:tcPr>
                </a:tc>
                <a:tc>
                  <a:txBody>
                    <a:bodyPr/>
                    <a:lstStyle/>
                    <a:p>
                      <a:pPr algn="ctr"/>
                      <a:r>
                        <a:rPr lang="en-US" sz="1800" dirty="0" smtClean="0"/>
                        <a:t>Material and Pervasive</a:t>
                      </a:r>
                      <a:endParaRPr lang="en-US" sz="1800" dirty="0"/>
                    </a:p>
                  </a:txBody>
                  <a:tcPr marL="91436" marR="91436">
                    <a:solidFill>
                      <a:schemeClr val="bg1">
                        <a:lumMod val="85000"/>
                      </a:schemeClr>
                    </a:solidFill>
                  </a:tcPr>
                </a:tc>
              </a:tr>
              <a:tr h="1071594">
                <a:tc>
                  <a:txBody>
                    <a:bodyPr/>
                    <a:lstStyle/>
                    <a:p>
                      <a:pPr algn="ctr"/>
                      <a:r>
                        <a:rPr lang="en-US" sz="1800" dirty="0" smtClean="0"/>
                        <a:t>Financial Statements are materially misstated</a:t>
                      </a:r>
                      <a:endParaRPr lang="en-US" sz="1800" dirty="0"/>
                    </a:p>
                  </a:txBody>
                  <a:tcPr marL="91436" marR="91436">
                    <a:solidFill>
                      <a:schemeClr val="bg1">
                        <a:lumMod val="95000"/>
                      </a:schemeClr>
                    </a:solidFill>
                  </a:tcPr>
                </a:tc>
                <a:tc>
                  <a:txBody>
                    <a:bodyPr/>
                    <a:lstStyle/>
                    <a:p>
                      <a:pPr algn="ctr"/>
                      <a:r>
                        <a:rPr lang="en-US" sz="1800" dirty="0" smtClean="0"/>
                        <a:t>Qualified Opinion</a:t>
                      </a:r>
                      <a:endParaRPr lang="en-US" sz="1800" dirty="0"/>
                    </a:p>
                  </a:txBody>
                  <a:tcPr marL="91436" marR="91436"/>
                </a:tc>
                <a:tc>
                  <a:txBody>
                    <a:bodyPr/>
                    <a:lstStyle/>
                    <a:p>
                      <a:pPr algn="ctr"/>
                      <a:r>
                        <a:rPr lang="en-US" sz="1800" dirty="0" smtClean="0"/>
                        <a:t>Adverse Opinion</a:t>
                      </a:r>
                      <a:endParaRPr lang="en-US" sz="1800" dirty="0"/>
                    </a:p>
                  </a:txBody>
                  <a:tcPr marL="91436" marR="91436"/>
                </a:tc>
              </a:tr>
              <a:tr h="1584590">
                <a:tc>
                  <a:txBody>
                    <a:bodyPr/>
                    <a:lstStyle/>
                    <a:p>
                      <a:pPr algn="ctr"/>
                      <a:r>
                        <a:rPr lang="en-US" sz="1800" dirty="0" smtClean="0"/>
                        <a:t>Inability to obtain sufficient appropriate audit Evidence</a:t>
                      </a:r>
                      <a:endParaRPr lang="en-US" sz="1800" dirty="0"/>
                    </a:p>
                  </a:txBody>
                  <a:tcPr marL="91436" marR="91436">
                    <a:solidFill>
                      <a:schemeClr val="bg1">
                        <a:lumMod val="95000"/>
                      </a:schemeClr>
                    </a:solidFill>
                  </a:tcPr>
                </a:tc>
                <a:tc>
                  <a:txBody>
                    <a:bodyPr/>
                    <a:lstStyle/>
                    <a:p>
                      <a:pPr algn="ctr"/>
                      <a:r>
                        <a:rPr lang="en-US" sz="1800" dirty="0" smtClean="0"/>
                        <a:t>Qualified Opinion</a:t>
                      </a:r>
                      <a:endParaRPr lang="en-US" sz="1800" dirty="0"/>
                    </a:p>
                  </a:txBody>
                  <a:tcPr marL="91436" marR="91436"/>
                </a:tc>
                <a:tc>
                  <a:txBody>
                    <a:bodyPr/>
                    <a:lstStyle/>
                    <a:p>
                      <a:pPr algn="ctr"/>
                      <a:r>
                        <a:rPr lang="en-US" sz="1800" dirty="0" smtClean="0"/>
                        <a:t>Disclaimer of Opinion</a:t>
                      </a:r>
                      <a:endParaRPr lang="en-US" sz="1800" dirty="0"/>
                    </a:p>
                  </a:txBody>
                  <a:tcPr marL="91436" marR="91436"/>
                </a:tc>
              </a:tr>
            </a:tbl>
          </a:graphicData>
        </a:graphic>
      </p:graphicFrame>
      <p:sp>
        <p:nvSpPr>
          <p:cNvPr id="7" name="Date Placeholder 6"/>
          <p:cNvSpPr>
            <a:spLocks noGrp="1"/>
          </p:cNvSpPr>
          <p:nvPr>
            <p:ph type="dt" sz="half" idx="10"/>
          </p:nvPr>
        </p:nvSpPr>
        <p:spPr/>
        <p:txBody>
          <a:bodyPr/>
          <a:lstStyle/>
          <a:p>
            <a:fld id="{BABEF220-13E1-4B85-AF55-E2BF32AF3F9C}"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8" name="Footer Placeholder 7"/>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6D22F896-40B5-4ADD-8801-0D06FADFA095}" type="slidenum">
              <a:rPr lang="en-US" smtClean="0">
                <a:solidFill>
                  <a:srgbClr val="00C6BB"/>
                </a:solidFill>
              </a:rPr>
              <a:pPr/>
              <a:t>70</a:t>
            </a:fld>
            <a:endParaRPr lang="en-US" dirty="0">
              <a:solidFill>
                <a:srgbClr val="00C6BB"/>
              </a:solidFill>
            </a:endParaRPr>
          </a:p>
        </p:txBody>
      </p:sp>
      <p:graphicFrame>
        <p:nvGraphicFramePr>
          <p:cNvPr id="10" name="Object 9"/>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98691"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1" name="Picture 10"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22664945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623073" y="2135063"/>
            <a:ext cx="2173626" cy="2352716"/>
          </a:xfrm>
        </p:spPr>
        <p:txBody>
          <a:bodyPr>
            <a:normAutofit/>
          </a:bodyPr>
          <a:lstStyle/>
          <a:p>
            <a:pPr>
              <a:lnSpc>
                <a:spcPct val="150000"/>
              </a:lnSpc>
            </a:pPr>
            <a:r>
              <a:rPr lang="en-US" altLang="en-US" dirty="0" smtClean="0">
                <a:solidFill>
                  <a:schemeClr val="tx1"/>
                </a:solidFill>
              </a:rPr>
              <a:t>Auditors Report </a:t>
            </a:r>
          </a:p>
        </p:txBody>
      </p:sp>
      <p:sp>
        <p:nvSpPr>
          <p:cNvPr id="69635" name="Rectangle 3"/>
          <p:cNvSpPr>
            <a:spLocks noGrp="1" noChangeArrowheads="1"/>
          </p:cNvSpPr>
          <p:nvPr>
            <p:ph type="body" idx="1"/>
          </p:nvPr>
        </p:nvSpPr>
        <p:spPr>
          <a:xfrm>
            <a:off x="3551872" y="828557"/>
            <a:ext cx="8154853" cy="5271454"/>
          </a:xfrm>
        </p:spPr>
        <p:txBody>
          <a:bodyPr>
            <a:normAutofit fontScale="92500" lnSpcReduction="10000"/>
          </a:bodyPr>
          <a:lstStyle/>
          <a:p>
            <a:pPr>
              <a:lnSpc>
                <a:spcPct val="150000"/>
              </a:lnSpc>
              <a:spcBef>
                <a:spcPts val="400"/>
              </a:spcBef>
              <a:spcAft>
                <a:spcPts val="400"/>
              </a:spcAft>
              <a:buNone/>
            </a:pPr>
            <a:r>
              <a:rPr lang="en-US" altLang="en-US" sz="2800" dirty="0"/>
              <a:t>	</a:t>
            </a:r>
            <a:r>
              <a:rPr lang="en-US" altLang="en-US" sz="2300" dirty="0"/>
              <a:t>Auditors report should be in writing.</a:t>
            </a:r>
          </a:p>
          <a:p>
            <a:pPr>
              <a:lnSpc>
                <a:spcPct val="150000"/>
              </a:lnSpc>
              <a:spcBef>
                <a:spcPts val="400"/>
              </a:spcBef>
              <a:spcAft>
                <a:spcPts val="400"/>
              </a:spcAft>
              <a:buNone/>
            </a:pPr>
            <a:r>
              <a:rPr lang="en-US" altLang="en-US" sz="2300" dirty="0"/>
              <a:t>	It should have:</a:t>
            </a:r>
          </a:p>
          <a:p>
            <a:pPr lvl="1">
              <a:lnSpc>
                <a:spcPct val="150000"/>
              </a:lnSpc>
              <a:spcBef>
                <a:spcPts val="400"/>
              </a:spcBef>
              <a:spcAft>
                <a:spcPts val="400"/>
              </a:spcAft>
              <a:buFont typeface="Wingdings" panose="05000000000000000000" pitchFamily="2" charset="2"/>
              <a:buChar char="q"/>
            </a:pPr>
            <a:r>
              <a:rPr lang="en-US" altLang="en-US" sz="2300" dirty="0"/>
              <a:t>Introductory Paragraph</a:t>
            </a:r>
          </a:p>
          <a:p>
            <a:pPr lvl="1">
              <a:lnSpc>
                <a:spcPct val="150000"/>
              </a:lnSpc>
              <a:spcBef>
                <a:spcPts val="400"/>
              </a:spcBef>
              <a:spcAft>
                <a:spcPts val="400"/>
              </a:spcAft>
              <a:buFont typeface="Wingdings" panose="05000000000000000000" pitchFamily="2" charset="2"/>
              <a:buChar char="q"/>
            </a:pPr>
            <a:r>
              <a:rPr lang="en-US" altLang="en-US" sz="2300" dirty="0"/>
              <a:t>Management’s responsibility for the financial statement</a:t>
            </a:r>
          </a:p>
          <a:p>
            <a:pPr lvl="1">
              <a:lnSpc>
                <a:spcPct val="150000"/>
              </a:lnSpc>
              <a:spcBef>
                <a:spcPts val="400"/>
              </a:spcBef>
              <a:spcAft>
                <a:spcPts val="400"/>
              </a:spcAft>
              <a:buFont typeface="Wingdings" panose="05000000000000000000" pitchFamily="2" charset="2"/>
              <a:buChar char="q"/>
            </a:pPr>
            <a:r>
              <a:rPr lang="en-US" altLang="en-US" sz="2300" dirty="0"/>
              <a:t>Auditor’s responsibility for the financial statement</a:t>
            </a:r>
          </a:p>
          <a:p>
            <a:pPr lvl="1">
              <a:lnSpc>
                <a:spcPct val="150000"/>
              </a:lnSpc>
              <a:spcBef>
                <a:spcPts val="400"/>
              </a:spcBef>
              <a:spcAft>
                <a:spcPts val="400"/>
              </a:spcAft>
              <a:buFont typeface="Wingdings" panose="05000000000000000000" pitchFamily="2" charset="2"/>
              <a:buChar char="q"/>
            </a:pPr>
            <a:r>
              <a:rPr lang="en-US" altLang="en-US" sz="2300" dirty="0"/>
              <a:t>Auditor’s opinion</a:t>
            </a:r>
          </a:p>
          <a:p>
            <a:pPr lvl="1">
              <a:lnSpc>
                <a:spcPct val="150000"/>
              </a:lnSpc>
              <a:spcBef>
                <a:spcPts val="400"/>
              </a:spcBef>
              <a:spcAft>
                <a:spcPts val="400"/>
              </a:spcAft>
              <a:buFont typeface="Wingdings" panose="05000000000000000000" pitchFamily="2" charset="2"/>
              <a:buChar char="q"/>
            </a:pPr>
            <a:r>
              <a:rPr lang="en-US" altLang="en-US" sz="2300" dirty="0"/>
              <a:t>Signature of the auditor</a:t>
            </a:r>
          </a:p>
          <a:p>
            <a:pPr lvl="1">
              <a:lnSpc>
                <a:spcPct val="150000"/>
              </a:lnSpc>
              <a:spcBef>
                <a:spcPts val="400"/>
              </a:spcBef>
              <a:spcAft>
                <a:spcPts val="400"/>
              </a:spcAft>
              <a:buFont typeface="Wingdings" panose="05000000000000000000" pitchFamily="2" charset="2"/>
              <a:buChar char="q"/>
            </a:pPr>
            <a:r>
              <a:rPr lang="en-US" altLang="en-US" sz="2300" dirty="0"/>
              <a:t>Date of the Auditor’s report</a:t>
            </a:r>
          </a:p>
          <a:p>
            <a:pPr lvl="1">
              <a:lnSpc>
                <a:spcPct val="150000"/>
              </a:lnSpc>
              <a:spcBef>
                <a:spcPts val="400"/>
              </a:spcBef>
              <a:spcAft>
                <a:spcPts val="400"/>
              </a:spcAft>
              <a:buFont typeface="Wingdings" panose="05000000000000000000" pitchFamily="2" charset="2"/>
              <a:buChar char="q"/>
            </a:pPr>
            <a:r>
              <a:rPr lang="en-US" altLang="en-US" sz="2300" dirty="0"/>
              <a:t>Auditor’s address</a:t>
            </a:r>
          </a:p>
          <a:p>
            <a:pPr>
              <a:lnSpc>
                <a:spcPct val="150000"/>
              </a:lnSpc>
            </a:pPr>
            <a:endParaRPr lang="en-US" altLang="en-US" sz="2800" dirty="0"/>
          </a:p>
        </p:txBody>
      </p:sp>
      <p:sp>
        <p:nvSpPr>
          <p:cNvPr id="6" name="Date Placeholder 5"/>
          <p:cNvSpPr>
            <a:spLocks noGrp="1"/>
          </p:cNvSpPr>
          <p:nvPr>
            <p:ph type="dt" sz="half" idx="10"/>
          </p:nvPr>
        </p:nvSpPr>
        <p:spPr>
          <a:xfrm>
            <a:off x="53499" y="6386779"/>
            <a:ext cx="2743200" cy="365125"/>
          </a:xfrm>
        </p:spPr>
        <p:txBody>
          <a:bodyPr/>
          <a:lstStyle/>
          <a:p>
            <a:fld id="{02F24260-E848-42B0-94C6-7ACD223DA3DD}"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a:xfrm>
            <a:off x="3660302" y="6386779"/>
            <a:ext cx="5911517" cy="365125"/>
          </a:xfrm>
        </p:spPr>
        <p:txBody>
          <a:bodyPr/>
          <a:lstStyle/>
          <a:p>
            <a:r>
              <a:rPr lang="en-US" dirty="0"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a:xfrm>
            <a:off x="10425172" y="6386779"/>
            <a:ext cx="1530927" cy="365125"/>
          </a:xfrm>
        </p:spPr>
        <p:txBody>
          <a:bodyPr/>
          <a:lstStyle/>
          <a:p>
            <a:fld id="{6D22F896-40B5-4ADD-8801-0D06FADFA095}" type="slidenum">
              <a:rPr lang="en-US" smtClean="0">
                <a:solidFill>
                  <a:srgbClr val="00C6BB"/>
                </a:solidFill>
              </a:rPr>
              <a:pPr/>
              <a:t>71</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199715"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40859624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635">
                                            <p:txEl>
                                              <p:pRg st="0" end="0"/>
                                            </p:txEl>
                                          </p:spTgt>
                                        </p:tgtEl>
                                        <p:attrNameLst>
                                          <p:attrName>style.visibility</p:attrName>
                                        </p:attrNameLst>
                                      </p:cBhvr>
                                      <p:to>
                                        <p:strVal val="visible"/>
                                      </p:to>
                                    </p:set>
                                    <p:anim calcmode="lin" valueType="num">
                                      <p:cBhvr additive="base">
                                        <p:cTn id="7" dur="500" fill="hold"/>
                                        <p:tgtEl>
                                          <p:spTgt spid="696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96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9635">
                                            <p:txEl>
                                              <p:pRg st="1" end="1"/>
                                            </p:txEl>
                                          </p:spTgt>
                                        </p:tgtEl>
                                        <p:attrNameLst>
                                          <p:attrName>style.visibility</p:attrName>
                                        </p:attrNameLst>
                                      </p:cBhvr>
                                      <p:to>
                                        <p:strVal val="visible"/>
                                      </p:to>
                                    </p:set>
                                    <p:anim calcmode="lin" valueType="num">
                                      <p:cBhvr additive="base">
                                        <p:cTn id="13" dur="500" fill="hold"/>
                                        <p:tgtEl>
                                          <p:spTgt spid="696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96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9635">
                                            <p:txEl>
                                              <p:pRg st="2" end="2"/>
                                            </p:txEl>
                                          </p:spTgt>
                                        </p:tgtEl>
                                        <p:attrNameLst>
                                          <p:attrName>style.visibility</p:attrName>
                                        </p:attrNameLst>
                                      </p:cBhvr>
                                      <p:to>
                                        <p:strVal val="visible"/>
                                      </p:to>
                                    </p:set>
                                    <p:anim calcmode="lin" valueType="num">
                                      <p:cBhvr additive="base">
                                        <p:cTn id="19" dur="500" fill="hold"/>
                                        <p:tgtEl>
                                          <p:spTgt spid="696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96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9635">
                                            <p:txEl>
                                              <p:pRg st="3" end="3"/>
                                            </p:txEl>
                                          </p:spTgt>
                                        </p:tgtEl>
                                        <p:attrNameLst>
                                          <p:attrName>style.visibility</p:attrName>
                                        </p:attrNameLst>
                                      </p:cBhvr>
                                      <p:to>
                                        <p:strVal val="visible"/>
                                      </p:to>
                                    </p:set>
                                    <p:anim calcmode="lin" valueType="num">
                                      <p:cBhvr additive="base">
                                        <p:cTn id="25" dur="500" fill="hold"/>
                                        <p:tgtEl>
                                          <p:spTgt spid="6963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963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9635">
                                            <p:txEl>
                                              <p:pRg st="4" end="4"/>
                                            </p:txEl>
                                          </p:spTgt>
                                        </p:tgtEl>
                                        <p:attrNameLst>
                                          <p:attrName>style.visibility</p:attrName>
                                        </p:attrNameLst>
                                      </p:cBhvr>
                                      <p:to>
                                        <p:strVal val="visible"/>
                                      </p:to>
                                    </p:set>
                                    <p:anim calcmode="lin" valueType="num">
                                      <p:cBhvr additive="base">
                                        <p:cTn id="31" dur="500" fill="hold"/>
                                        <p:tgtEl>
                                          <p:spTgt spid="6963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963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9635">
                                            <p:txEl>
                                              <p:pRg st="5" end="5"/>
                                            </p:txEl>
                                          </p:spTgt>
                                        </p:tgtEl>
                                        <p:attrNameLst>
                                          <p:attrName>style.visibility</p:attrName>
                                        </p:attrNameLst>
                                      </p:cBhvr>
                                      <p:to>
                                        <p:strVal val="visible"/>
                                      </p:to>
                                    </p:set>
                                    <p:anim calcmode="lin" valueType="num">
                                      <p:cBhvr additive="base">
                                        <p:cTn id="37" dur="500" fill="hold"/>
                                        <p:tgtEl>
                                          <p:spTgt spid="6963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963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9635">
                                            <p:txEl>
                                              <p:pRg st="6" end="6"/>
                                            </p:txEl>
                                          </p:spTgt>
                                        </p:tgtEl>
                                        <p:attrNameLst>
                                          <p:attrName>style.visibility</p:attrName>
                                        </p:attrNameLst>
                                      </p:cBhvr>
                                      <p:to>
                                        <p:strVal val="visible"/>
                                      </p:to>
                                    </p:set>
                                    <p:anim calcmode="lin" valueType="num">
                                      <p:cBhvr additive="base">
                                        <p:cTn id="43" dur="500" fill="hold"/>
                                        <p:tgtEl>
                                          <p:spTgt spid="69635">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963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9635">
                                            <p:txEl>
                                              <p:pRg st="7" end="7"/>
                                            </p:txEl>
                                          </p:spTgt>
                                        </p:tgtEl>
                                        <p:attrNameLst>
                                          <p:attrName>style.visibility</p:attrName>
                                        </p:attrNameLst>
                                      </p:cBhvr>
                                      <p:to>
                                        <p:strVal val="visible"/>
                                      </p:to>
                                    </p:set>
                                    <p:anim calcmode="lin" valueType="num">
                                      <p:cBhvr additive="base">
                                        <p:cTn id="49" dur="500" fill="hold"/>
                                        <p:tgtEl>
                                          <p:spTgt spid="69635">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963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9635">
                                            <p:txEl>
                                              <p:pRg st="8" end="8"/>
                                            </p:txEl>
                                          </p:spTgt>
                                        </p:tgtEl>
                                        <p:attrNameLst>
                                          <p:attrName>style.visibility</p:attrName>
                                        </p:attrNameLst>
                                      </p:cBhvr>
                                      <p:to>
                                        <p:strVal val="visible"/>
                                      </p:to>
                                    </p:set>
                                    <p:anim calcmode="lin" valueType="num">
                                      <p:cBhvr additive="base">
                                        <p:cTn id="55" dur="500" fill="hold"/>
                                        <p:tgtEl>
                                          <p:spTgt spid="69635">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963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565738" y="974559"/>
            <a:ext cx="2947483" cy="4750466"/>
          </a:xfrm>
        </p:spPr>
        <p:txBody>
          <a:bodyPr>
            <a:normAutofit fontScale="90000"/>
          </a:bodyPr>
          <a:lstStyle/>
          <a:p>
            <a:pPr>
              <a:lnSpc>
                <a:spcPct val="150000"/>
              </a:lnSpc>
            </a:pPr>
            <a:r>
              <a:rPr lang="en-IN" altLang="en-US" sz="3000" dirty="0">
                <a:solidFill>
                  <a:schemeClr val="tx1"/>
                </a:solidFill>
              </a:rPr>
              <a:t>Disclosure of the Effect of Material Transactions and Events on the Information Conveyed in the Financial Statements</a:t>
            </a:r>
          </a:p>
        </p:txBody>
      </p:sp>
      <p:sp>
        <p:nvSpPr>
          <p:cNvPr id="70659" name="Subtitle 2"/>
          <p:cNvSpPr>
            <a:spLocks noGrp="1"/>
          </p:cNvSpPr>
          <p:nvPr>
            <p:ph idx="1"/>
          </p:nvPr>
        </p:nvSpPr>
        <p:spPr>
          <a:xfrm>
            <a:off x="3513221" y="322687"/>
            <a:ext cx="8061158" cy="5120640"/>
          </a:xfrm>
        </p:spPr>
        <p:txBody>
          <a:bodyPr/>
          <a:lstStyle/>
          <a:p>
            <a:pPr marL="525770" indent="-342900" algn="just">
              <a:lnSpc>
                <a:spcPct val="150000"/>
              </a:lnSpc>
              <a:spcBef>
                <a:spcPts val="400"/>
              </a:spcBef>
              <a:spcAft>
                <a:spcPts val="400"/>
              </a:spcAft>
              <a:buFont typeface="Wingdings" panose="05000000000000000000" pitchFamily="2" charset="2"/>
              <a:buChar char="v"/>
            </a:pPr>
            <a:r>
              <a:rPr lang="en-IN" altLang="en-US" sz="2500" dirty="0"/>
              <a:t>It is common for financial statements prepared to present an entity’s financial position, financial performance and cash flows.</a:t>
            </a:r>
          </a:p>
          <a:p>
            <a:pPr marL="525770" indent="-342900" algn="just">
              <a:lnSpc>
                <a:spcPct val="150000"/>
              </a:lnSpc>
              <a:spcBef>
                <a:spcPts val="400"/>
              </a:spcBef>
              <a:spcAft>
                <a:spcPts val="400"/>
              </a:spcAft>
              <a:buFont typeface="Wingdings" panose="05000000000000000000" pitchFamily="2" charset="2"/>
              <a:buChar char="v"/>
            </a:pPr>
            <a:r>
              <a:rPr lang="en-IN" altLang="en-US" sz="2500" dirty="0"/>
              <a:t>In such circumstances, the auditor evaluates whether the financial statements provide adequate disclosures for intended users on the entity’s financial position, financial performance and cash flows.</a:t>
            </a:r>
          </a:p>
        </p:txBody>
      </p:sp>
      <p:sp>
        <p:nvSpPr>
          <p:cNvPr id="4" name="Date Placeholder 3"/>
          <p:cNvSpPr>
            <a:spLocks noGrp="1"/>
          </p:cNvSpPr>
          <p:nvPr>
            <p:ph type="dt" sz="half" idx="10"/>
          </p:nvPr>
        </p:nvSpPr>
        <p:spPr/>
        <p:txBody>
          <a:bodyPr/>
          <a:lstStyle/>
          <a:p>
            <a:fld id="{1E6CA694-5018-4D31-A7AA-AEB469542B25}"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00C6BB"/>
                </a:solidFill>
              </a:rPr>
              <a:pPr/>
              <a:t>72</a:t>
            </a:fld>
            <a:endParaRPr lang="en-US" dirty="0">
              <a:solidFill>
                <a:srgbClr val="00C6BB"/>
              </a:solidFill>
            </a:endParaRPr>
          </a:p>
        </p:txBody>
      </p:sp>
      <p:graphicFrame>
        <p:nvGraphicFramePr>
          <p:cNvPr id="7" name="Object 6"/>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00739"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8" name="Picture 7"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6865798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0659">
                                            <p:txEl>
                                              <p:pRg st="0" end="0"/>
                                            </p:txEl>
                                          </p:spTgt>
                                        </p:tgtEl>
                                        <p:attrNameLst>
                                          <p:attrName>style.visibility</p:attrName>
                                        </p:attrNameLst>
                                      </p:cBhvr>
                                      <p:to>
                                        <p:strVal val="visible"/>
                                      </p:to>
                                    </p:set>
                                    <p:anim calcmode="lin" valueType="num">
                                      <p:cBhvr additive="base">
                                        <p:cTn id="7" dur="500" fill="hold"/>
                                        <p:tgtEl>
                                          <p:spTgt spid="706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06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0659">
                                            <p:txEl>
                                              <p:pRg st="1" end="1"/>
                                            </p:txEl>
                                          </p:spTgt>
                                        </p:tgtEl>
                                        <p:attrNameLst>
                                          <p:attrName>style.visibility</p:attrName>
                                        </p:attrNameLst>
                                      </p:cBhvr>
                                      <p:to>
                                        <p:strVal val="visible"/>
                                      </p:to>
                                    </p:set>
                                    <p:anim calcmode="lin" valueType="num">
                                      <p:cBhvr additive="base">
                                        <p:cTn id="13" dur="500" fill="hold"/>
                                        <p:tgtEl>
                                          <p:spTgt spid="7065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065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252920" y="1123841"/>
            <a:ext cx="3007638" cy="4601183"/>
          </a:xfrm>
        </p:spPr>
        <p:txBody>
          <a:bodyPr/>
          <a:lstStyle/>
          <a:p>
            <a:pPr>
              <a:lnSpc>
                <a:spcPct val="150000"/>
              </a:lnSpc>
            </a:pPr>
            <a:r>
              <a:rPr lang="en-IN" altLang="en-US" dirty="0" smtClean="0">
                <a:solidFill>
                  <a:schemeClr val="tx1"/>
                </a:solidFill>
              </a:rPr>
              <a:t>Responsibilities in</a:t>
            </a:r>
            <a:br>
              <a:rPr lang="en-IN" altLang="en-US" dirty="0" smtClean="0">
                <a:solidFill>
                  <a:schemeClr val="tx1"/>
                </a:solidFill>
              </a:rPr>
            </a:br>
            <a:r>
              <a:rPr lang="en-IN" altLang="en-US" dirty="0" smtClean="0">
                <a:solidFill>
                  <a:schemeClr val="tx1"/>
                </a:solidFill>
              </a:rPr>
              <a:t>Audited Financial Statements</a:t>
            </a:r>
          </a:p>
        </p:txBody>
      </p:sp>
      <p:sp>
        <p:nvSpPr>
          <p:cNvPr id="59395" name="Rectangle 3"/>
          <p:cNvSpPr>
            <a:spLocks noGrp="1" noChangeArrowheads="1"/>
          </p:cNvSpPr>
          <p:nvPr>
            <p:ph type="body" idx="1"/>
          </p:nvPr>
        </p:nvSpPr>
        <p:spPr>
          <a:xfrm>
            <a:off x="3445459" y="575262"/>
            <a:ext cx="8237203" cy="4797425"/>
          </a:xfrm>
        </p:spPr>
        <p:txBody>
          <a:bodyPr>
            <a:normAutofit fontScale="92500"/>
          </a:bodyPr>
          <a:lstStyle/>
          <a:p>
            <a:pPr marL="0" indent="0" algn="just">
              <a:lnSpc>
                <a:spcPct val="150000"/>
              </a:lnSpc>
              <a:spcBef>
                <a:spcPts val="600"/>
              </a:spcBef>
              <a:spcAft>
                <a:spcPts val="600"/>
              </a:spcAft>
              <a:buNone/>
              <a:defRPr/>
            </a:pPr>
            <a:r>
              <a:rPr lang="en-IN" sz="2600" dirty="0"/>
              <a:t>Apart from examination conducted so far, the Public Sector Auditor should also undertake following actions in relation to Financial Statements-</a:t>
            </a:r>
          </a:p>
          <a:p>
            <a:pPr marL="640070" indent="-457200" algn="just">
              <a:lnSpc>
                <a:spcPct val="150000"/>
              </a:lnSpc>
              <a:spcBef>
                <a:spcPts val="600"/>
              </a:spcBef>
              <a:spcAft>
                <a:spcPts val="600"/>
              </a:spcAft>
              <a:buFont typeface="Wingdings" panose="05000000000000000000" pitchFamily="2" charset="2"/>
              <a:buChar char="q"/>
              <a:defRPr/>
            </a:pPr>
            <a:r>
              <a:rPr lang="en-IN" sz="2600" dirty="0"/>
              <a:t>Read the other information to identify material inconsistencies, if any, with the audited financial statements.</a:t>
            </a:r>
          </a:p>
          <a:p>
            <a:pPr marL="640070" indent="-457200" algn="just">
              <a:lnSpc>
                <a:spcPct val="150000"/>
              </a:lnSpc>
              <a:spcBef>
                <a:spcPts val="600"/>
              </a:spcBef>
              <a:spcAft>
                <a:spcPts val="600"/>
              </a:spcAft>
              <a:buFont typeface="Wingdings" panose="05000000000000000000" pitchFamily="2" charset="2"/>
              <a:buChar char="q"/>
              <a:defRPr/>
            </a:pPr>
            <a:r>
              <a:rPr lang="en-IN" sz="2600" dirty="0"/>
              <a:t>Obtain the other information prior to the date of the auditor’s report.</a:t>
            </a:r>
          </a:p>
        </p:txBody>
      </p:sp>
      <p:sp>
        <p:nvSpPr>
          <p:cNvPr id="6" name="Date Placeholder 5"/>
          <p:cNvSpPr>
            <a:spLocks noGrp="1"/>
          </p:cNvSpPr>
          <p:nvPr>
            <p:ph type="dt" sz="half" idx="10"/>
          </p:nvPr>
        </p:nvSpPr>
        <p:spPr/>
        <p:txBody>
          <a:bodyPr/>
          <a:lstStyle/>
          <a:p>
            <a:fld id="{8F2A3171-C6F5-4F2F-BDC3-9488E8858847}"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73</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01763"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669893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395">
                                            <p:txEl>
                                              <p:pRg st="0" end="0"/>
                                            </p:txEl>
                                          </p:spTgt>
                                        </p:tgtEl>
                                        <p:attrNameLst>
                                          <p:attrName>style.visibility</p:attrName>
                                        </p:attrNameLst>
                                      </p:cBhvr>
                                      <p:to>
                                        <p:strVal val="visible"/>
                                      </p:to>
                                    </p:set>
                                    <p:anim calcmode="lin" valueType="num">
                                      <p:cBhvr additive="base">
                                        <p:cTn id="7" dur="500" fill="hold"/>
                                        <p:tgtEl>
                                          <p:spTgt spid="593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93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9395">
                                            <p:txEl>
                                              <p:pRg st="1" end="1"/>
                                            </p:txEl>
                                          </p:spTgt>
                                        </p:tgtEl>
                                        <p:attrNameLst>
                                          <p:attrName>style.visibility</p:attrName>
                                        </p:attrNameLst>
                                      </p:cBhvr>
                                      <p:to>
                                        <p:strVal val="visible"/>
                                      </p:to>
                                    </p:set>
                                    <p:anim calcmode="lin" valueType="num">
                                      <p:cBhvr additive="base">
                                        <p:cTn id="13" dur="500" fill="hold"/>
                                        <p:tgtEl>
                                          <p:spTgt spid="5939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93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9395">
                                            <p:txEl>
                                              <p:pRg st="2" end="2"/>
                                            </p:txEl>
                                          </p:spTgt>
                                        </p:tgtEl>
                                        <p:attrNameLst>
                                          <p:attrName>style.visibility</p:attrName>
                                        </p:attrNameLst>
                                      </p:cBhvr>
                                      <p:to>
                                        <p:strVal val="visible"/>
                                      </p:to>
                                    </p:set>
                                    <p:anim calcmode="lin" valueType="num">
                                      <p:cBhvr additive="base">
                                        <p:cTn id="19" dur="500" fill="hold"/>
                                        <p:tgtEl>
                                          <p:spTgt spid="5939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939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a:lnSpc>
                <a:spcPct val="150000"/>
              </a:lnSpc>
            </a:pPr>
            <a:r>
              <a:rPr lang="en-IN" altLang="en-US" dirty="0" smtClean="0">
                <a:solidFill>
                  <a:schemeClr val="tx1"/>
                </a:solidFill>
              </a:rPr>
              <a:t>Material Inconsistencies</a:t>
            </a:r>
          </a:p>
        </p:txBody>
      </p:sp>
      <p:sp>
        <p:nvSpPr>
          <p:cNvPr id="72707" name="Rectangle 3"/>
          <p:cNvSpPr>
            <a:spLocks noGrp="1" noChangeArrowheads="1"/>
          </p:cNvSpPr>
          <p:nvPr>
            <p:ph type="body" idx="1"/>
          </p:nvPr>
        </p:nvSpPr>
        <p:spPr>
          <a:xfrm>
            <a:off x="3561347" y="457200"/>
            <a:ext cx="7673921" cy="2071688"/>
          </a:xfrm>
        </p:spPr>
        <p:txBody>
          <a:bodyPr>
            <a:normAutofit/>
          </a:bodyPr>
          <a:lstStyle/>
          <a:p>
            <a:pPr algn="just">
              <a:lnSpc>
                <a:spcPct val="130000"/>
              </a:lnSpc>
              <a:spcBef>
                <a:spcPts val="400"/>
              </a:spcBef>
              <a:spcAft>
                <a:spcPts val="400"/>
              </a:spcAft>
              <a:buNone/>
            </a:pPr>
            <a:r>
              <a:rPr lang="en-IN" altLang="en-US" sz="2400" dirty="0"/>
              <a:t>If, a material inconsistency is identified-</a:t>
            </a:r>
          </a:p>
          <a:p>
            <a:pPr lvl="1" algn="just">
              <a:lnSpc>
                <a:spcPct val="160000"/>
              </a:lnSpc>
              <a:spcBef>
                <a:spcPts val="400"/>
              </a:spcBef>
              <a:spcAft>
                <a:spcPts val="400"/>
              </a:spcAft>
            </a:pPr>
            <a:r>
              <a:rPr lang="en-IN" altLang="en-US" sz="2400" dirty="0"/>
              <a:t>Determine whether the audited financial statements or the other information needs to be revised.</a:t>
            </a:r>
          </a:p>
        </p:txBody>
      </p:sp>
      <p:sp>
        <p:nvSpPr>
          <p:cNvPr id="6" name="TextBox 5"/>
          <p:cNvSpPr txBox="1"/>
          <p:nvPr/>
        </p:nvSpPr>
        <p:spPr>
          <a:xfrm>
            <a:off x="3977552" y="2683741"/>
            <a:ext cx="7257716" cy="2031325"/>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marL="0" lvl="1" algn="just">
              <a:lnSpc>
                <a:spcPct val="150000"/>
              </a:lnSpc>
              <a:defRPr/>
            </a:pPr>
            <a:r>
              <a:rPr lang="en-IN" dirty="0">
                <a:solidFill>
                  <a:prstClr val="black"/>
                </a:solidFill>
              </a:rPr>
              <a:t>Other information means financial and non-financial information (other than the financial statements) which is included, either by law, regulation or custom, in a document containing audited financial statements and the auditor’s report thereon.</a:t>
            </a:r>
          </a:p>
          <a:p>
            <a:pPr>
              <a:defRPr/>
            </a:pPr>
            <a:endParaRPr lang="en-US" i="1" dirty="0">
              <a:ln>
                <a:solidFill>
                  <a:srgbClr val="000000"/>
                </a:solidFill>
              </a:ln>
              <a:solidFill>
                <a:prstClr val="black"/>
              </a:solidFill>
            </a:endParaRPr>
          </a:p>
        </p:txBody>
      </p:sp>
      <p:sp>
        <p:nvSpPr>
          <p:cNvPr id="7" name="Date Placeholder 6"/>
          <p:cNvSpPr>
            <a:spLocks noGrp="1"/>
          </p:cNvSpPr>
          <p:nvPr>
            <p:ph type="dt" sz="half" idx="10"/>
          </p:nvPr>
        </p:nvSpPr>
        <p:spPr/>
        <p:txBody>
          <a:bodyPr/>
          <a:lstStyle/>
          <a:p>
            <a:fld id="{4773F995-75D0-40D1-93AB-C66AF7D84100}"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8" name="Footer Placeholder 7"/>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6D22F896-40B5-4ADD-8801-0D06FADFA095}" type="slidenum">
              <a:rPr lang="en-US" smtClean="0">
                <a:solidFill>
                  <a:srgbClr val="00C6BB"/>
                </a:solidFill>
              </a:rPr>
              <a:pPr/>
              <a:t>74</a:t>
            </a:fld>
            <a:endParaRPr lang="en-US" dirty="0">
              <a:solidFill>
                <a:srgbClr val="00C6BB"/>
              </a:solidFill>
            </a:endParaRPr>
          </a:p>
        </p:txBody>
      </p:sp>
      <p:graphicFrame>
        <p:nvGraphicFramePr>
          <p:cNvPr id="10" name="Object 9"/>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02787"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1" name="Picture 10"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4799315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2707">
                                            <p:txEl>
                                              <p:pRg st="0" end="0"/>
                                            </p:txEl>
                                          </p:spTgt>
                                        </p:tgtEl>
                                        <p:attrNameLst>
                                          <p:attrName>style.visibility</p:attrName>
                                        </p:attrNameLst>
                                      </p:cBhvr>
                                      <p:to>
                                        <p:strVal val="visible"/>
                                      </p:to>
                                    </p:set>
                                    <p:anim calcmode="lin" valueType="num">
                                      <p:cBhvr additive="base">
                                        <p:cTn id="7" dur="500" fill="hold"/>
                                        <p:tgtEl>
                                          <p:spTgt spid="727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270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2707">
                                            <p:txEl>
                                              <p:pRg st="1" end="1"/>
                                            </p:txEl>
                                          </p:spTgt>
                                        </p:tgtEl>
                                        <p:attrNameLst>
                                          <p:attrName>style.visibility</p:attrName>
                                        </p:attrNameLst>
                                      </p:cBhvr>
                                      <p:to>
                                        <p:strVal val="visible"/>
                                      </p:to>
                                    </p:set>
                                    <p:anim calcmode="lin" valueType="num">
                                      <p:cBhvr additive="base">
                                        <p:cTn id="11" dur="500" fill="hold"/>
                                        <p:tgtEl>
                                          <p:spTgt spid="7270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27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build="p"/>
      <p:bldP spid="6"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normAutofit/>
          </a:bodyPr>
          <a:lstStyle/>
          <a:p>
            <a:pPr>
              <a:lnSpc>
                <a:spcPct val="150000"/>
              </a:lnSpc>
            </a:pPr>
            <a:r>
              <a:rPr lang="en-IN" altLang="en-US" sz="3200" dirty="0">
                <a:solidFill>
                  <a:schemeClr val="tx1"/>
                </a:solidFill>
              </a:rPr>
              <a:t>Material Inconsistencies Identified</a:t>
            </a:r>
            <a:br>
              <a:rPr lang="en-IN" altLang="en-US" sz="3200" dirty="0">
                <a:solidFill>
                  <a:schemeClr val="tx1"/>
                </a:solidFill>
              </a:rPr>
            </a:br>
            <a:r>
              <a:rPr lang="en-IN" altLang="en-US" sz="3200" dirty="0">
                <a:solidFill>
                  <a:schemeClr val="tx1"/>
                </a:solidFill>
              </a:rPr>
              <a:t>Prior to the Date of the Auditor’s Report</a:t>
            </a:r>
          </a:p>
        </p:txBody>
      </p:sp>
      <p:sp>
        <p:nvSpPr>
          <p:cNvPr id="73731" name="Rectangle 3"/>
          <p:cNvSpPr>
            <a:spLocks noGrp="1" noChangeArrowheads="1"/>
          </p:cNvSpPr>
          <p:nvPr>
            <p:ph type="body" idx="1"/>
          </p:nvPr>
        </p:nvSpPr>
        <p:spPr>
          <a:xfrm>
            <a:off x="3505618" y="209048"/>
            <a:ext cx="8140950" cy="5373604"/>
          </a:xfrm>
        </p:spPr>
        <p:txBody>
          <a:bodyPr/>
          <a:lstStyle/>
          <a:p>
            <a:pPr algn="just">
              <a:lnSpc>
                <a:spcPct val="130000"/>
              </a:lnSpc>
              <a:spcBef>
                <a:spcPts val="600"/>
              </a:spcBef>
              <a:spcAft>
                <a:spcPts val="600"/>
              </a:spcAft>
              <a:buFont typeface="Wingdings" panose="05000000000000000000" pitchFamily="2" charset="2"/>
              <a:buChar char="Ø"/>
            </a:pPr>
            <a:r>
              <a:rPr lang="en-IN" altLang="en-US" sz="2600" dirty="0"/>
              <a:t>Modify the opinion in auditor’s report. </a:t>
            </a:r>
            <a:r>
              <a:rPr lang="en-IN" altLang="en-US" sz="2600" i="1" dirty="0"/>
              <a:t>If revision of the audited financial statements is necessary and management refuses to make the revision</a:t>
            </a:r>
            <a:r>
              <a:rPr lang="en-IN" altLang="en-US" sz="2600" dirty="0"/>
              <a:t>.</a:t>
            </a:r>
          </a:p>
          <a:p>
            <a:pPr algn="just">
              <a:lnSpc>
                <a:spcPct val="130000"/>
              </a:lnSpc>
              <a:spcBef>
                <a:spcPts val="600"/>
              </a:spcBef>
              <a:spcAft>
                <a:spcPts val="600"/>
              </a:spcAft>
              <a:buFont typeface="Wingdings" panose="05000000000000000000" pitchFamily="2" charset="2"/>
              <a:buChar char="Ø"/>
            </a:pPr>
            <a:r>
              <a:rPr lang="en-IN" altLang="en-US" sz="2600" dirty="0"/>
              <a:t>Withhold the auditor’s report, if required.</a:t>
            </a:r>
          </a:p>
          <a:p>
            <a:pPr algn="just">
              <a:lnSpc>
                <a:spcPct val="130000"/>
              </a:lnSpc>
              <a:spcBef>
                <a:spcPts val="600"/>
              </a:spcBef>
              <a:spcAft>
                <a:spcPts val="600"/>
              </a:spcAft>
              <a:buFont typeface="Wingdings" panose="05000000000000000000" pitchFamily="2" charset="2"/>
              <a:buChar char="Ø"/>
            </a:pPr>
            <a:r>
              <a:rPr lang="en-IN" altLang="en-US" sz="2600" dirty="0"/>
              <a:t>Withdraw from the engagements, where withdrawal is possible under applicable law or regulation.</a:t>
            </a:r>
          </a:p>
        </p:txBody>
      </p:sp>
      <p:sp>
        <p:nvSpPr>
          <p:cNvPr id="6" name="Date Placeholder 5"/>
          <p:cNvSpPr>
            <a:spLocks noGrp="1"/>
          </p:cNvSpPr>
          <p:nvPr>
            <p:ph type="dt" sz="half" idx="10"/>
          </p:nvPr>
        </p:nvSpPr>
        <p:spPr/>
        <p:txBody>
          <a:bodyPr/>
          <a:lstStyle/>
          <a:p>
            <a:fld id="{9D687EBA-C647-4B65-A323-5C657EDB14D5}"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75</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03811"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3738456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731">
                                            <p:txEl>
                                              <p:pRg st="0" end="0"/>
                                            </p:txEl>
                                          </p:spTgt>
                                        </p:tgtEl>
                                        <p:attrNameLst>
                                          <p:attrName>style.visibility</p:attrName>
                                        </p:attrNameLst>
                                      </p:cBhvr>
                                      <p:to>
                                        <p:strVal val="visible"/>
                                      </p:to>
                                    </p:set>
                                    <p:anim calcmode="lin" valueType="num">
                                      <p:cBhvr additive="base">
                                        <p:cTn id="7" dur="500" fill="hold"/>
                                        <p:tgtEl>
                                          <p:spTgt spid="737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37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3731">
                                            <p:txEl>
                                              <p:pRg st="1" end="1"/>
                                            </p:txEl>
                                          </p:spTgt>
                                        </p:tgtEl>
                                        <p:attrNameLst>
                                          <p:attrName>style.visibility</p:attrName>
                                        </p:attrNameLst>
                                      </p:cBhvr>
                                      <p:to>
                                        <p:strVal val="visible"/>
                                      </p:to>
                                    </p:set>
                                    <p:anim calcmode="lin" valueType="num">
                                      <p:cBhvr additive="base">
                                        <p:cTn id="13" dur="500" fill="hold"/>
                                        <p:tgtEl>
                                          <p:spTgt spid="7373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37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3731">
                                            <p:txEl>
                                              <p:pRg st="2" end="2"/>
                                            </p:txEl>
                                          </p:spTgt>
                                        </p:tgtEl>
                                        <p:attrNameLst>
                                          <p:attrName>style.visibility</p:attrName>
                                        </p:attrNameLst>
                                      </p:cBhvr>
                                      <p:to>
                                        <p:strVal val="visible"/>
                                      </p:to>
                                    </p:set>
                                    <p:anim calcmode="lin" valueType="num">
                                      <p:cBhvr additive="base">
                                        <p:cTn id="19" dur="500" fill="hold"/>
                                        <p:tgtEl>
                                          <p:spTgt spid="7373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373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a:lnSpc>
                <a:spcPct val="150000"/>
              </a:lnSpc>
            </a:pPr>
            <a:r>
              <a:rPr lang="en-IN" altLang="en-US" sz="2800" dirty="0">
                <a:solidFill>
                  <a:schemeClr val="tx1"/>
                </a:solidFill>
              </a:rPr>
              <a:t>Material Inconsistencies Identified</a:t>
            </a:r>
            <a:br>
              <a:rPr lang="en-IN" altLang="en-US" sz="2800" dirty="0">
                <a:solidFill>
                  <a:schemeClr val="tx1"/>
                </a:solidFill>
              </a:rPr>
            </a:br>
            <a:r>
              <a:rPr lang="en-IN" altLang="en-US" sz="2800" dirty="0">
                <a:solidFill>
                  <a:schemeClr val="tx1"/>
                </a:solidFill>
              </a:rPr>
              <a:t>Subsequent to the Date of the Auditor’s Report</a:t>
            </a:r>
          </a:p>
        </p:txBody>
      </p:sp>
      <p:sp>
        <p:nvSpPr>
          <p:cNvPr id="74755" name="Rectangle 3"/>
          <p:cNvSpPr>
            <a:spLocks noGrp="1" noChangeArrowheads="1"/>
          </p:cNvSpPr>
          <p:nvPr>
            <p:ph type="body" idx="1"/>
          </p:nvPr>
        </p:nvSpPr>
        <p:spPr>
          <a:xfrm>
            <a:off x="3577056" y="463134"/>
            <a:ext cx="8189828" cy="4602161"/>
          </a:xfrm>
        </p:spPr>
        <p:txBody>
          <a:bodyPr>
            <a:normAutofit/>
          </a:bodyPr>
          <a:lstStyle/>
          <a:p>
            <a:pPr algn="just">
              <a:lnSpc>
                <a:spcPct val="130000"/>
              </a:lnSpc>
              <a:spcBef>
                <a:spcPts val="400"/>
              </a:spcBef>
              <a:spcAft>
                <a:spcPts val="400"/>
              </a:spcAft>
            </a:pPr>
            <a:r>
              <a:rPr lang="en-IN" altLang="en-US" sz="2600" dirty="0"/>
              <a:t>Revise audited financial statements, if necessary.</a:t>
            </a:r>
          </a:p>
          <a:p>
            <a:pPr algn="just">
              <a:lnSpc>
                <a:spcPct val="130000"/>
              </a:lnSpc>
              <a:spcBef>
                <a:spcPts val="400"/>
              </a:spcBef>
              <a:spcAft>
                <a:spcPts val="400"/>
              </a:spcAft>
            </a:pPr>
            <a:r>
              <a:rPr lang="en-IN" altLang="en-US" sz="2600" dirty="0"/>
              <a:t>Make the management agreeable to revise the other information.</a:t>
            </a:r>
          </a:p>
          <a:p>
            <a:pPr algn="just">
              <a:lnSpc>
                <a:spcPct val="130000"/>
              </a:lnSpc>
              <a:spcBef>
                <a:spcPts val="400"/>
              </a:spcBef>
              <a:spcAft>
                <a:spcPts val="400"/>
              </a:spcAft>
            </a:pPr>
            <a:r>
              <a:rPr lang="en-IN" altLang="en-US" sz="2600" dirty="0"/>
              <a:t>If revision of the other information is necessary, but management refuses to make the revision, notify those charged with governance</a:t>
            </a:r>
          </a:p>
        </p:txBody>
      </p:sp>
      <p:sp>
        <p:nvSpPr>
          <p:cNvPr id="6" name="Date Placeholder 5"/>
          <p:cNvSpPr>
            <a:spLocks noGrp="1"/>
          </p:cNvSpPr>
          <p:nvPr>
            <p:ph type="dt" sz="half" idx="10"/>
          </p:nvPr>
        </p:nvSpPr>
        <p:spPr/>
        <p:txBody>
          <a:bodyPr/>
          <a:lstStyle/>
          <a:p>
            <a:fld id="{04D7BF28-3C24-413B-9738-194CD7CCB762}"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76</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04835"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39031857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4755">
                                            <p:txEl>
                                              <p:pRg st="0" end="0"/>
                                            </p:txEl>
                                          </p:spTgt>
                                        </p:tgtEl>
                                        <p:attrNameLst>
                                          <p:attrName>style.visibility</p:attrName>
                                        </p:attrNameLst>
                                      </p:cBhvr>
                                      <p:to>
                                        <p:strVal val="visible"/>
                                      </p:to>
                                    </p:set>
                                    <p:anim calcmode="lin" valueType="num">
                                      <p:cBhvr additive="base">
                                        <p:cTn id="7" dur="500" fill="hold"/>
                                        <p:tgtEl>
                                          <p:spTgt spid="747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47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4755">
                                            <p:txEl>
                                              <p:pRg st="1" end="1"/>
                                            </p:txEl>
                                          </p:spTgt>
                                        </p:tgtEl>
                                        <p:attrNameLst>
                                          <p:attrName>style.visibility</p:attrName>
                                        </p:attrNameLst>
                                      </p:cBhvr>
                                      <p:to>
                                        <p:strVal val="visible"/>
                                      </p:to>
                                    </p:set>
                                    <p:anim calcmode="lin" valueType="num">
                                      <p:cBhvr additive="base">
                                        <p:cTn id="13" dur="500" fill="hold"/>
                                        <p:tgtEl>
                                          <p:spTgt spid="747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47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4755">
                                            <p:txEl>
                                              <p:pRg st="2" end="2"/>
                                            </p:txEl>
                                          </p:spTgt>
                                        </p:tgtEl>
                                        <p:attrNameLst>
                                          <p:attrName>style.visibility</p:attrName>
                                        </p:attrNameLst>
                                      </p:cBhvr>
                                      <p:to>
                                        <p:strVal val="visible"/>
                                      </p:to>
                                    </p:set>
                                    <p:anim calcmode="lin" valueType="num">
                                      <p:cBhvr additive="base">
                                        <p:cTn id="19" dur="500" fill="hold"/>
                                        <p:tgtEl>
                                          <p:spTgt spid="7475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475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pPr algn="ctr"/>
            <a:r>
              <a:rPr lang="en-IN" b="1" dirty="0" smtClean="0">
                <a:solidFill>
                  <a:schemeClr val="tx1"/>
                </a:solidFill>
              </a:rPr>
              <a:t>END</a:t>
            </a:r>
            <a:endParaRPr lang="en-IN" b="1" dirty="0">
              <a:solidFill>
                <a:schemeClr val="tx1"/>
              </a:solidFill>
            </a:endParaRPr>
          </a:p>
        </p:txBody>
      </p:sp>
      <p:sp>
        <p:nvSpPr>
          <p:cNvPr id="4" name="Date Placeholder 3"/>
          <p:cNvSpPr>
            <a:spLocks noGrp="1"/>
          </p:cNvSpPr>
          <p:nvPr>
            <p:ph type="dt" sz="half" idx="10"/>
          </p:nvPr>
        </p:nvSpPr>
        <p:spPr/>
        <p:txBody>
          <a:bodyPr/>
          <a:lstStyle/>
          <a:p>
            <a:fld id="{A88DACD6-1D55-469C-8A67-6386772BFB56}"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00C6BB"/>
                </a:solidFill>
              </a:rPr>
              <a:pPr/>
              <a:t>77</a:t>
            </a:fld>
            <a:endParaRPr lang="en-US" dirty="0">
              <a:solidFill>
                <a:srgbClr val="00C6BB"/>
              </a:solidFill>
            </a:endParaRPr>
          </a:p>
        </p:txBody>
      </p:sp>
    </p:spTree>
    <p:extLst>
      <p:ext uri="{BB962C8B-B14F-4D97-AF65-F5344CB8AC3E}">
        <p14:creationId xmlns:p14="http://schemas.microsoft.com/office/powerpoint/2010/main" val="1271360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a:lnSpc>
                <a:spcPct val="150000"/>
              </a:lnSpc>
            </a:pPr>
            <a:r>
              <a:rPr lang="en-US" altLang="en-US" b="1" dirty="0" smtClean="0">
                <a:solidFill>
                  <a:schemeClr val="tx1"/>
                </a:solidFill>
              </a:rPr>
              <a:t>Structure of  ISSAI</a:t>
            </a:r>
          </a:p>
        </p:txBody>
      </p:sp>
      <p:sp>
        <p:nvSpPr>
          <p:cNvPr id="5123" name="Rectangle 3"/>
          <p:cNvSpPr>
            <a:spLocks noGrp="1" noChangeArrowheads="1"/>
          </p:cNvSpPr>
          <p:nvPr>
            <p:ph type="body" idx="1"/>
          </p:nvPr>
        </p:nvSpPr>
        <p:spPr>
          <a:xfrm>
            <a:off x="3515931" y="832838"/>
            <a:ext cx="8216721" cy="5183187"/>
          </a:xfrm>
        </p:spPr>
        <p:txBody>
          <a:bodyPr>
            <a:normAutofit/>
          </a:bodyPr>
          <a:lstStyle/>
          <a:p>
            <a:pPr algn="just">
              <a:lnSpc>
                <a:spcPct val="130000"/>
              </a:lnSpc>
              <a:spcBef>
                <a:spcPts val="400"/>
              </a:spcBef>
              <a:spcAft>
                <a:spcPts val="400"/>
              </a:spcAft>
              <a:buNone/>
            </a:pPr>
            <a:r>
              <a:rPr lang="en-US" altLang="en-US" sz="2300" dirty="0"/>
              <a:t>   	</a:t>
            </a:r>
            <a:r>
              <a:rPr lang="en-US" altLang="en-US" sz="2400" dirty="0"/>
              <a:t>It</a:t>
            </a:r>
            <a:r>
              <a:rPr lang="en-US" altLang="en-US" sz="2300" dirty="0"/>
              <a:t> includes International Standards on  Auditing ( ISAs ) issued by International Auditing and Assurance Standards Board ( IAASB ), and</a:t>
            </a:r>
          </a:p>
          <a:p>
            <a:pPr algn="just">
              <a:lnSpc>
                <a:spcPct val="130000"/>
              </a:lnSpc>
              <a:spcBef>
                <a:spcPts val="600"/>
              </a:spcBef>
              <a:spcAft>
                <a:spcPts val="600"/>
              </a:spcAft>
              <a:buNone/>
            </a:pPr>
            <a:r>
              <a:rPr lang="en-US" altLang="en-US" sz="2300" dirty="0"/>
              <a:t>    	Practice Notes ( PN ) issued by INTOSAI.</a:t>
            </a:r>
          </a:p>
          <a:p>
            <a:pPr algn="just">
              <a:lnSpc>
                <a:spcPct val="130000"/>
              </a:lnSpc>
              <a:spcBef>
                <a:spcPts val="600"/>
              </a:spcBef>
              <a:spcAft>
                <a:spcPts val="600"/>
              </a:spcAft>
              <a:buNone/>
            </a:pPr>
            <a:r>
              <a:rPr lang="en-US" altLang="en-US" sz="2300" dirty="0"/>
              <a:t>  	 The Practice Notes ( PN ) provide relevant guidance on applying each ISA in financial audit  of public sector entities as ISAs are framed mainly in the context of financial audit of private sector. Hence, PNs act as bridge between ISA and audit in public sector.</a:t>
            </a:r>
          </a:p>
          <a:p>
            <a:pPr algn="just">
              <a:lnSpc>
                <a:spcPct val="130000"/>
              </a:lnSpc>
              <a:spcBef>
                <a:spcPts val="600"/>
              </a:spcBef>
              <a:spcAft>
                <a:spcPts val="600"/>
              </a:spcAft>
              <a:buNone/>
            </a:pPr>
            <a:r>
              <a:rPr lang="en-US" altLang="en-US" sz="2300" dirty="0"/>
              <a:t>   	The ISAs and PNs together form the guidance</a:t>
            </a:r>
            <a:r>
              <a:rPr lang="en-US" altLang="en-US" sz="2800" dirty="0"/>
              <a:t>.                           </a:t>
            </a:r>
          </a:p>
        </p:txBody>
      </p:sp>
      <p:sp>
        <p:nvSpPr>
          <p:cNvPr id="6" name="Date Placeholder 5"/>
          <p:cNvSpPr>
            <a:spLocks noGrp="1"/>
          </p:cNvSpPr>
          <p:nvPr>
            <p:ph type="dt" sz="half" idx="10"/>
          </p:nvPr>
        </p:nvSpPr>
        <p:spPr/>
        <p:txBody>
          <a:bodyPr/>
          <a:lstStyle/>
          <a:p>
            <a:fld id="{534E013F-07A9-4D44-BCE6-66380334DB5C}"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dirty="0"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8</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12997" name="Bitmap Image" r:id="rId4" imgW="743054" imgH="847843" progId="Paint.Picture">
                  <p:embed/>
                </p:oleObj>
              </mc:Choice>
              <mc:Fallback>
                <p:oleObj name="Bitmap Image" r:id="rId4" imgW="743054" imgH="847843"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6">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5453184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 calcmode="lin" valueType="num">
                                      <p:cBhvr additive="base">
                                        <p:cTn id="7" dur="500" fill="hold"/>
                                        <p:tgtEl>
                                          <p:spTgt spid="51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3">
                                            <p:txEl>
                                              <p:pRg st="1" end="1"/>
                                            </p:txEl>
                                          </p:spTgt>
                                        </p:tgtEl>
                                        <p:attrNameLst>
                                          <p:attrName>style.visibility</p:attrName>
                                        </p:attrNameLst>
                                      </p:cBhvr>
                                      <p:to>
                                        <p:strVal val="visible"/>
                                      </p:to>
                                    </p:set>
                                    <p:anim calcmode="lin" valueType="num">
                                      <p:cBhvr additive="base">
                                        <p:cTn id="13" dur="500" fill="hold"/>
                                        <p:tgtEl>
                                          <p:spTgt spid="512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3">
                                            <p:txEl>
                                              <p:pRg st="2" end="2"/>
                                            </p:txEl>
                                          </p:spTgt>
                                        </p:tgtEl>
                                        <p:attrNameLst>
                                          <p:attrName>style.visibility</p:attrName>
                                        </p:attrNameLst>
                                      </p:cBhvr>
                                      <p:to>
                                        <p:strVal val="visible"/>
                                      </p:to>
                                    </p:set>
                                    <p:anim calcmode="lin" valueType="num">
                                      <p:cBhvr additive="base">
                                        <p:cTn id="19" dur="500" fill="hold"/>
                                        <p:tgtEl>
                                          <p:spTgt spid="512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123">
                                            <p:txEl>
                                              <p:pRg st="3" end="3"/>
                                            </p:txEl>
                                          </p:spTgt>
                                        </p:tgtEl>
                                        <p:attrNameLst>
                                          <p:attrName>style.visibility</p:attrName>
                                        </p:attrNameLst>
                                      </p:cBhvr>
                                      <p:to>
                                        <p:strVal val="visible"/>
                                      </p:to>
                                    </p:set>
                                    <p:anim calcmode="lin" valueType="num">
                                      <p:cBhvr additive="base">
                                        <p:cTn id="25" dur="500" fill="hold"/>
                                        <p:tgtEl>
                                          <p:spTgt spid="512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12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b="1" dirty="0" smtClean="0">
                <a:solidFill>
                  <a:schemeClr val="tx1"/>
                </a:solidFill>
              </a:rPr>
              <a:t>Objective</a:t>
            </a:r>
            <a:endParaRPr lang="en-IN" altLang="en-US" dirty="0" smtClean="0">
              <a:solidFill>
                <a:schemeClr val="tx1"/>
              </a:solidFill>
            </a:endParaRPr>
          </a:p>
        </p:txBody>
      </p:sp>
      <p:sp>
        <p:nvSpPr>
          <p:cNvPr id="6147" name="Content Placeholder 2"/>
          <p:cNvSpPr>
            <a:spLocks noGrp="1"/>
          </p:cNvSpPr>
          <p:nvPr>
            <p:ph idx="1"/>
          </p:nvPr>
        </p:nvSpPr>
        <p:spPr/>
        <p:txBody>
          <a:bodyPr/>
          <a:lstStyle/>
          <a:p>
            <a:pPr algn="just">
              <a:lnSpc>
                <a:spcPct val="130000"/>
              </a:lnSpc>
              <a:spcBef>
                <a:spcPts val="600"/>
              </a:spcBef>
              <a:spcAft>
                <a:spcPts val="600"/>
              </a:spcAft>
              <a:buNone/>
            </a:pPr>
            <a:r>
              <a:rPr lang="en-US" altLang="en-US" sz="2600" dirty="0"/>
              <a:t> The objective is to-</a:t>
            </a:r>
          </a:p>
          <a:p>
            <a:pPr algn="just">
              <a:lnSpc>
                <a:spcPct val="130000"/>
              </a:lnSpc>
              <a:spcBef>
                <a:spcPts val="600"/>
              </a:spcBef>
              <a:spcAft>
                <a:spcPts val="600"/>
              </a:spcAft>
              <a:buNone/>
            </a:pPr>
            <a:r>
              <a:rPr lang="en-US" altLang="en-US" sz="2600" dirty="0"/>
              <a:t>       </a:t>
            </a:r>
            <a:r>
              <a:rPr lang="en-US" altLang="en-US" sz="2600" i="1" dirty="0"/>
              <a:t> express an opinion whether the financial statements are prepared in all material respects, in accordance with applicable financial reporting framework. The objectives may also include reporting on budget and accountability, effectiveness of internal control etc.  </a:t>
            </a:r>
            <a:endParaRPr lang="en-IN" altLang="en-US" sz="2600" dirty="0"/>
          </a:p>
        </p:txBody>
      </p:sp>
      <p:sp>
        <p:nvSpPr>
          <p:cNvPr id="6" name="Date Placeholder 5"/>
          <p:cNvSpPr>
            <a:spLocks noGrp="1"/>
          </p:cNvSpPr>
          <p:nvPr>
            <p:ph type="dt" sz="half" idx="10"/>
          </p:nvPr>
        </p:nvSpPr>
        <p:spPr/>
        <p:txBody>
          <a:bodyPr/>
          <a:lstStyle/>
          <a:p>
            <a:fld id="{7B8011D1-778A-4B4C-B628-A5D0CDB34847}" type="datetime2">
              <a:rPr lang="en-US" smtClean="0">
                <a:solidFill>
                  <a:prstClr val="black">
                    <a:lumMod val="50000"/>
                    <a:lumOff val="50000"/>
                  </a:prstClr>
                </a:solidFill>
              </a:rPr>
              <a:pPr/>
              <a:t>Monday, February 05, 2018</a:t>
            </a:fld>
            <a:endParaRPr lang="en-US" dirty="0">
              <a:solidFill>
                <a:prstClr val="black">
                  <a:lumMod val="50000"/>
                  <a:lumOff val="50000"/>
                </a:prstClr>
              </a:solidFill>
            </a:endParaRPr>
          </a:p>
        </p:txBody>
      </p:sp>
      <p:sp>
        <p:nvSpPr>
          <p:cNvPr id="7" name="Footer Placeholder 6"/>
          <p:cNvSpPr>
            <a:spLocks noGrp="1"/>
          </p:cNvSpPr>
          <p:nvPr>
            <p:ph type="ftr" sz="quarter" idx="11"/>
          </p:nvPr>
        </p:nvSpPr>
        <p:spPr/>
        <p:txBody>
          <a:bodyPr/>
          <a:lstStyle/>
          <a:p>
            <a:r>
              <a:rPr lang="en-US" smtClean="0">
                <a:solidFill>
                  <a:prstClr val="black">
                    <a:lumMod val="50000"/>
                    <a:lumOff val="50000"/>
                  </a:prstClr>
                </a:solidFill>
              </a:rPr>
              <a:t>Regional Training Institute, Kolkata</a:t>
            </a:r>
            <a:endParaRPr lang="en-US" dirty="0">
              <a:solidFill>
                <a:prstClr val="black">
                  <a:lumMod val="50000"/>
                  <a:lumOff val="50000"/>
                </a:prstClr>
              </a:solidFill>
            </a:endParaRPr>
          </a:p>
        </p:txBody>
      </p:sp>
      <p:sp>
        <p:nvSpPr>
          <p:cNvPr id="8" name="Slide Number Placeholder 7"/>
          <p:cNvSpPr>
            <a:spLocks noGrp="1"/>
          </p:cNvSpPr>
          <p:nvPr>
            <p:ph type="sldNum" sz="quarter" idx="12"/>
          </p:nvPr>
        </p:nvSpPr>
        <p:spPr/>
        <p:txBody>
          <a:bodyPr/>
          <a:lstStyle/>
          <a:p>
            <a:fld id="{6D22F896-40B5-4ADD-8801-0D06FADFA095}" type="slidenum">
              <a:rPr lang="en-US" smtClean="0">
                <a:solidFill>
                  <a:srgbClr val="00C6BB"/>
                </a:solidFill>
              </a:rPr>
              <a:pPr/>
              <a:t>9</a:t>
            </a:fld>
            <a:endParaRPr lang="en-US" dirty="0">
              <a:solidFill>
                <a:srgbClr val="00C6BB"/>
              </a:solidFill>
            </a:endParaRPr>
          </a:p>
        </p:txBody>
      </p:sp>
      <p:graphicFrame>
        <p:nvGraphicFramePr>
          <p:cNvPr id="9" name="Object 8"/>
          <p:cNvGraphicFramePr>
            <a:graphicFrameLocks noChangeAspect="1"/>
          </p:cNvGraphicFramePr>
          <p:nvPr>
            <p:extLst/>
          </p:nvPr>
        </p:nvGraphicFramePr>
        <p:xfrm>
          <a:off x="6351" y="4763"/>
          <a:ext cx="470168" cy="752268"/>
        </p:xfrm>
        <a:graphic>
          <a:graphicData uri="http://schemas.openxmlformats.org/presentationml/2006/ole">
            <mc:AlternateContent xmlns:mc="http://schemas.openxmlformats.org/markup-compatibility/2006">
              <mc:Choice xmlns:v="urn:schemas-microsoft-com:vml" Requires="v">
                <p:oleObj spid="_x0000_s214021" name="Bitmap Image" r:id="rId3" imgW="743054" imgH="847843" progId="Paint.Picture">
                  <p:embed/>
                </p:oleObj>
              </mc:Choice>
              <mc:Fallback>
                <p:oleObj name="Bitmap Image" r:id="rId3" imgW="743054" imgH="8478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 y="4763"/>
                        <a:ext cx="470168" cy="752268"/>
                      </a:xfrm>
                      <a:prstGeom prst="rect">
                        <a:avLst/>
                      </a:prstGeom>
                      <a:noFill/>
                    </p:spPr>
                  </p:pic>
                </p:oleObj>
              </mc:Fallback>
            </mc:AlternateContent>
          </a:graphicData>
        </a:graphic>
      </p:graphicFrame>
      <p:pic>
        <p:nvPicPr>
          <p:cNvPr id="10" name="Picture 9" descr="RTI LOGO RAC copy"/>
          <p:cNvPicPr/>
          <p:nvPr/>
        </p:nvPicPr>
        <p:blipFill>
          <a:blip r:embed="rId5">
            <a:extLst>
              <a:ext uri="{28A0092B-C50C-407E-A947-70E740481C1C}">
                <a14:useLocalDpi xmlns:a14="http://schemas.microsoft.com/office/drawing/2010/main" val="0"/>
              </a:ext>
            </a:extLst>
          </a:blip>
          <a:srcRect/>
          <a:stretch>
            <a:fillRect/>
          </a:stretch>
        </p:blipFill>
        <p:spPr bwMode="auto">
          <a:xfrm>
            <a:off x="11488790" y="-1279"/>
            <a:ext cx="676275" cy="685800"/>
          </a:xfrm>
          <a:prstGeom prst="rect">
            <a:avLst/>
          </a:prstGeom>
          <a:noFill/>
          <a:ln>
            <a:noFill/>
          </a:ln>
        </p:spPr>
      </p:pic>
    </p:spTree>
    <p:extLst>
      <p:ext uri="{BB962C8B-B14F-4D97-AF65-F5344CB8AC3E}">
        <p14:creationId xmlns:p14="http://schemas.microsoft.com/office/powerpoint/2010/main" val="18314646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 calcmode="lin" valueType="num">
                                      <p:cBhvr additive="base">
                                        <p:cTn id="7" dur="500" fill="hold"/>
                                        <p:tgtEl>
                                          <p:spTgt spid="61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7">
                                            <p:txEl>
                                              <p:pRg st="1" end="1"/>
                                            </p:txEl>
                                          </p:spTgt>
                                        </p:tgtEl>
                                        <p:attrNameLst>
                                          <p:attrName>style.visibility</p:attrName>
                                        </p:attrNameLst>
                                      </p:cBhvr>
                                      <p:to>
                                        <p:strVal val="visible"/>
                                      </p:to>
                                    </p:set>
                                    <p:anim calcmode="lin" valueType="num">
                                      <p:cBhvr additive="base">
                                        <p:cTn id="13" dur="500" fill="hold"/>
                                        <p:tgtEl>
                                          <p:spTgt spid="614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rame">
  <a:themeElements>
    <a:clrScheme name="Custom 1">
      <a:dk1>
        <a:sysClr val="windowText" lastClr="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18A1B607-7BAE-46D6-8090-545AC7BDD73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Droplet</Template>
  <TotalTime>449</TotalTime>
  <Words>4456</Words>
  <Application>Microsoft Office PowerPoint</Application>
  <PresentationFormat>Widescreen</PresentationFormat>
  <Paragraphs>618</Paragraphs>
  <Slides>77</Slides>
  <Notes>6</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77</vt:i4>
      </vt:variant>
    </vt:vector>
  </HeadingPairs>
  <TitlesOfParts>
    <vt:vector size="87" baseType="lpstr">
      <vt:lpstr>ＭＳ Ｐゴシック</vt:lpstr>
      <vt:lpstr>Arial</vt:lpstr>
      <vt:lpstr>Calibri</vt:lpstr>
      <vt:lpstr>Calibri Light</vt:lpstr>
      <vt:lpstr>Verdana</vt:lpstr>
      <vt:lpstr>Wingdings</vt:lpstr>
      <vt:lpstr>Wingdings 2</vt:lpstr>
      <vt:lpstr>Office Theme</vt:lpstr>
      <vt:lpstr>Frame</vt:lpstr>
      <vt:lpstr>Bitmap Image</vt:lpstr>
      <vt:lpstr>Auditing Standards</vt:lpstr>
      <vt:lpstr>International Standards for Supreme Audit Institutions: Framework</vt:lpstr>
      <vt:lpstr>Auditing Standards.</vt:lpstr>
      <vt:lpstr>Links between various Standards</vt:lpstr>
      <vt:lpstr>ISSAI Content</vt:lpstr>
      <vt:lpstr>PowerPoint Presentation</vt:lpstr>
      <vt:lpstr>ISSAI</vt:lpstr>
      <vt:lpstr>Structure of  ISSAI</vt:lpstr>
      <vt:lpstr>Objective</vt:lpstr>
      <vt:lpstr>Introduction</vt:lpstr>
      <vt:lpstr>PowerPoint Presentation</vt:lpstr>
      <vt:lpstr>General  ISSAI 1000 &amp; ISSAI 1003</vt:lpstr>
      <vt:lpstr>  General Principles and Responsibilities ISSAI 1000–1265 </vt:lpstr>
      <vt:lpstr>Risk Assessment and Response to Assessed Risks ISSAI 1300–1450  </vt:lpstr>
      <vt:lpstr>Audit Evidence ISSAI 1500–1580  </vt:lpstr>
      <vt:lpstr>PowerPoint Presentation</vt:lpstr>
      <vt:lpstr> ISSAIs 1600–1810 </vt:lpstr>
      <vt:lpstr> ISSAIs 1600–1810 </vt:lpstr>
      <vt:lpstr>Audit techniques and audit evidence</vt:lpstr>
      <vt:lpstr>Audit techniques  to gather sufficient, competent, relevant, useful evidence </vt:lpstr>
      <vt:lpstr>Inspection </vt:lpstr>
      <vt:lpstr>Observation</vt:lpstr>
      <vt:lpstr>External Confirmation</vt:lpstr>
      <vt:lpstr>Re-calculation and Re-performance</vt:lpstr>
      <vt:lpstr>Inquiry</vt:lpstr>
      <vt:lpstr>Inquiry</vt:lpstr>
      <vt:lpstr>Analytical procedures </vt:lpstr>
      <vt:lpstr>Sampling</vt:lpstr>
      <vt:lpstr>AUDIT EVIDENCE</vt:lpstr>
      <vt:lpstr>AUDIT EVIDENCE: Relevance</vt:lpstr>
      <vt:lpstr>AUDIT EVIDENCE: Relevance</vt:lpstr>
      <vt:lpstr>AUDIT EVIDENCE: Reliability</vt:lpstr>
      <vt:lpstr>AUDIT EVIDENCE: Reliability</vt:lpstr>
      <vt:lpstr>AUDIT EVIDENCE: Reliability</vt:lpstr>
      <vt:lpstr>Attributes of Audit Evidence</vt:lpstr>
      <vt:lpstr>Audit Evidence ( ISSAI 1500 )</vt:lpstr>
      <vt:lpstr>Information to be used as audit evidence</vt:lpstr>
      <vt:lpstr>Audit Evidence–  Specific Considerations for Selected Items  (ISSAI-1501)</vt:lpstr>
      <vt:lpstr>External Confirmations (ISSAI-1505)</vt:lpstr>
      <vt:lpstr>Initial Audit Engagements-Opening Balances  (ISSAI-1510)</vt:lpstr>
      <vt:lpstr>Audit procedure-Opening Balance and consistency of Accounting policy</vt:lpstr>
      <vt:lpstr>Audit conclusion and reporting</vt:lpstr>
      <vt:lpstr>Analytical procedure (ISSAI-1520)</vt:lpstr>
      <vt:lpstr>Analytical procedure (ISSAI-1520)</vt:lpstr>
      <vt:lpstr>Investigating the result of Analytical Procedure</vt:lpstr>
      <vt:lpstr>Analytical procedures that assist when forming an overall conclusion</vt:lpstr>
      <vt:lpstr>Sampling (ISSAI 1530 )</vt:lpstr>
      <vt:lpstr>Sample design, size and selection of items for testing</vt:lpstr>
      <vt:lpstr>Performing audit procedure</vt:lpstr>
      <vt:lpstr>Evaluating results of Audit Sampling</vt:lpstr>
      <vt:lpstr>Auditing Accounting Estimates including Fair Value Estimate (ISSAI 1540)</vt:lpstr>
      <vt:lpstr>Nature of Accounting Estimate</vt:lpstr>
      <vt:lpstr>Evaluating the reasonableness of the Accounting Estimate and determining the misstatements</vt:lpstr>
      <vt:lpstr>Subsequent Events  (ISSAI-1560)</vt:lpstr>
      <vt:lpstr>Going Concern ( ISSAI 1570 )</vt:lpstr>
      <vt:lpstr>Evaluating Management’s Assessment</vt:lpstr>
      <vt:lpstr>Additional audit procedures when events or conditions are identified</vt:lpstr>
      <vt:lpstr>Audit opinion</vt:lpstr>
      <vt:lpstr>Unqualified Opinion</vt:lpstr>
      <vt:lpstr>Qualified Opinion</vt:lpstr>
      <vt:lpstr>Qualified Opinion</vt:lpstr>
      <vt:lpstr>Disclaimer</vt:lpstr>
      <vt:lpstr>Adverse opinion</vt:lpstr>
      <vt:lpstr>Forming Opinion and Reporting on Financial Statement ( ISSAI 1700 )</vt:lpstr>
      <vt:lpstr>Forming Opinion and Reporting on Financial Statement </vt:lpstr>
      <vt:lpstr>Forming Opinion and Reporting on Financial Statement</vt:lpstr>
      <vt:lpstr>Forming Opinion and Reporting on Financial Statement</vt:lpstr>
      <vt:lpstr>Forming Opinion and Reporting on Financial Statement</vt:lpstr>
      <vt:lpstr>Pervasive Effect on Financial Statements</vt:lpstr>
      <vt:lpstr>Types of Opinion – An Illustrated Table</vt:lpstr>
      <vt:lpstr>Auditors Report </vt:lpstr>
      <vt:lpstr>Disclosure of the Effect of Material Transactions and Events on the Information Conveyed in the Financial Statements</vt:lpstr>
      <vt:lpstr>Responsibilities in Audited Financial Statements</vt:lpstr>
      <vt:lpstr>Material Inconsistencies</vt:lpstr>
      <vt:lpstr>Material Inconsistencies Identified Prior to the Date of the Auditor’s Report</vt:lpstr>
      <vt:lpstr>Material Inconsistencies Identified Subsequent to the Date of the Auditor’s Report</vt:lpstr>
      <vt:lpstr>END</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Auditing Technique And Audit EVIDENCE</dc:title>
  <dc:creator>FB</dc:creator>
  <cp:lastModifiedBy>FB</cp:lastModifiedBy>
  <cp:revision>75</cp:revision>
  <dcterms:created xsi:type="dcterms:W3CDTF">2014-11-26T10:19:13Z</dcterms:created>
  <dcterms:modified xsi:type="dcterms:W3CDTF">2018-02-05T09:58:33Z</dcterms:modified>
</cp:coreProperties>
</file>